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5"/>
  </p:notesMasterIdLst>
  <p:sldIdLst>
    <p:sldId id="256" r:id="rId2"/>
    <p:sldId id="257" r:id="rId3"/>
    <p:sldId id="285" r:id="rId4"/>
    <p:sldId id="260" r:id="rId5"/>
    <p:sldId id="290" r:id="rId6"/>
    <p:sldId id="291" r:id="rId7"/>
    <p:sldId id="366" r:id="rId8"/>
    <p:sldId id="265" r:id="rId9"/>
    <p:sldId id="367" r:id="rId10"/>
    <p:sldId id="368" r:id="rId11"/>
    <p:sldId id="369" r:id="rId12"/>
    <p:sldId id="370" r:id="rId13"/>
    <p:sldId id="371" r:id="rId14"/>
    <p:sldId id="372" r:id="rId15"/>
    <p:sldId id="373" r:id="rId16"/>
    <p:sldId id="374" r:id="rId17"/>
    <p:sldId id="375" r:id="rId18"/>
    <p:sldId id="376" r:id="rId19"/>
    <p:sldId id="377" r:id="rId20"/>
    <p:sldId id="378" r:id="rId21"/>
    <p:sldId id="381" r:id="rId22"/>
    <p:sldId id="379" r:id="rId23"/>
    <p:sldId id="380" r:id="rId24"/>
    <p:sldId id="382" r:id="rId25"/>
    <p:sldId id="383" r:id="rId26"/>
    <p:sldId id="384" r:id="rId27"/>
    <p:sldId id="385" r:id="rId28"/>
    <p:sldId id="386" r:id="rId29"/>
    <p:sldId id="387" r:id="rId30"/>
    <p:sldId id="388" r:id="rId31"/>
    <p:sldId id="390" r:id="rId32"/>
    <p:sldId id="389" r:id="rId33"/>
    <p:sldId id="391" r:id="rId34"/>
    <p:sldId id="392" r:id="rId35"/>
    <p:sldId id="393" r:id="rId36"/>
    <p:sldId id="394" r:id="rId37"/>
    <p:sldId id="395" r:id="rId38"/>
    <p:sldId id="396" r:id="rId39"/>
    <p:sldId id="397" r:id="rId40"/>
    <p:sldId id="398" r:id="rId41"/>
    <p:sldId id="399" r:id="rId42"/>
    <p:sldId id="410" r:id="rId43"/>
    <p:sldId id="400" r:id="rId44"/>
    <p:sldId id="401" r:id="rId45"/>
    <p:sldId id="402" r:id="rId46"/>
    <p:sldId id="403" r:id="rId47"/>
    <p:sldId id="404" r:id="rId48"/>
    <p:sldId id="405" r:id="rId49"/>
    <p:sldId id="407" r:id="rId50"/>
    <p:sldId id="406" r:id="rId51"/>
    <p:sldId id="408" r:id="rId52"/>
    <p:sldId id="409" r:id="rId53"/>
    <p:sldId id="411" r:id="rId54"/>
    <p:sldId id="413" r:id="rId55"/>
    <p:sldId id="414" r:id="rId56"/>
    <p:sldId id="415" r:id="rId57"/>
    <p:sldId id="418" r:id="rId58"/>
    <p:sldId id="419" r:id="rId59"/>
    <p:sldId id="420" r:id="rId60"/>
    <p:sldId id="421" r:id="rId61"/>
    <p:sldId id="422" r:id="rId62"/>
    <p:sldId id="423" r:id="rId63"/>
    <p:sldId id="424" r:id="rId64"/>
    <p:sldId id="425" r:id="rId65"/>
    <p:sldId id="426" r:id="rId66"/>
    <p:sldId id="427" r:id="rId67"/>
    <p:sldId id="428" r:id="rId68"/>
    <p:sldId id="429" r:id="rId69"/>
    <p:sldId id="430" r:id="rId70"/>
    <p:sldId id="431" r:id="rId71"/>
    <p:sldId id="433" r:id="rId72"/>
    <p:sldId id="434" r:id="rId73"/>
    <p:sldId id="435" r:id="rId74"/>
    <p:sldId id="436" r:id="rId75"/>
    <p:sldId id="437" r:id="rId76"/>
    <p:sldId id="438" r:id="rId77"/>
    <p:sldId id="439" r:id="rId78"/>
    <p:sldId id="440" r:id="rId79"/>
    <p:sldId id="441" r:id="rId80"/>
    <p:sldId id="442" r:id="rId81"/>
    <p:sldId id="443" r:id="rId82"/>
    <p:sldId id="444" r:id="rId83"/>
    <p:sldId id="365" r:id="rId84"/>
  </p:sldIdLst>
  <p:sldSz cx="12192000" cy="6858000"/>
  <p:notesSz cx="6858000" cy="9144000"/>
  <p:embeddedFontLst>
    <p:embeddedFont>
      <p:font typeface="Calibri Light" pitchFamily="34" charset="0"/>
      <p:regular r:id="rId86"/>
      <p:italic r:id="rId87"/>
    </p:embeddedFont>
    <p:embeddedFont>
      <p:font typeface="Calibri" pitchFamily="34" charset="0"/>
      <p:regular r:id="rId88"/>
      <p:bold r:id="rId89"/>
      <p:italic r:id="rId90"/>
      <p:boldItalic r:id="rId91"/>
    </p:embeddedFont>
    <p:embeddedFont>
      <p:font typeface="黑体" pitchFamily="49" charset="-122"/>
      <p:regular r:id="rId92"/>
    </p:embeddedFont>
    <p:embeddedFont>
      <p:font typeface="Impact" pitchFamily="34" charset="0"/>
      <p:regular r:id="rId93"/>
    </p:embeddedFont>
    <p:embeddedFont>
      <p:font typeface="微软雅黑" pitchFamily="34" charset="-122"/>
      <p:regular r:id="rId94"/>
      <p:bold r:id="rId9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7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E59"/>
    <a:srgbClr val="F4A4A2"/>
    <a:srgbClr val="A6A6A6"/>
    <a:srgbClr val="1D1913"/>
    <a:srgbClr val="262626"/>
    <a:srgbClr val="163152"/>
    <a:srgbClr val="404040"/>
    <a:srgbClr val="F7FAFD"/>
    <a:srgbClr val="E0E0E0"/>
    <a:srgbClr val="1023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34" autoAdjust="0"/>
    <p:restoredTop sz="94660"/>
  </p:normalViewPr>
  <p:slideViewPr>
    <p:cSldViewPr snapToGrid="0" showGuides="1">
      <p:cViewPr varScale="1">
        <p:scale>
          <a:sx n="84" d="100"/>
          <a:sy n="84" d="100"/>
        </p:scale>
        <p:origin x="-888" y="-78"/>
      </p:cViewPr>
      <p:guideLst>
        <p:guide orient="horz" pos="227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font" Target="fonts/font4.fntdata"/><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2.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5.fntdata"/><Relationship Id="rId95"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93" Type="http://schemas.openxmlformats.org/officeDocument/2006/relationships/font" Target="fonts/font8.fntdata"/><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3.fntdata"/><Relationship Id="rId91" Type="http://schemas.openxmlformats.org/officeDocument/2006/relationships/font" Target="fonts/font6.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1.fntdata"/><Relationship Id="rId94" Type="http://schemas.openxmlformats.org/officeDocument/2006/relationships/font" Target="fonts/font9.fntdata"/><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1C45E1-318E-4BD0-9306-250502F43CCF}" type="datetimeFigureOut">
              <a:rPr lang="zh-CN" altLang="en-US" smtClean="0"/>
              <a:pPr/>
              <a:t>2017/10/13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A595F-151A-46E4-9E47-C5DC07DD2024}" type="slidenum">
              <a:rPr lang="zh-CN" altLang="en-US" smtClean="0"/>
              <a:pPr/>
              <a:t>‹#›</a:t>
            </a:fld>
            <a:endParaRPr lang="zh-CN" altLang="en-US"/>
          </a:p>
        </p:txBody>
      </p:sp>
    </p:spTree>
    <p:extLst>
      <p:ext uri="{BB962C8B-B14F-4D97-AF65-F5344CB8AC3E}">
        <p14:creationId xmlns:p14="http://schemas.microsoft.com/office/powerpoint/2010/main" val="369485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7A595F-151A-46E4-9E47-C5DC07DD2024}" type="slidenum">
              <a:rPr lang="zh-CN" altLang="en-US" smtClean="0"/>
              <a:pPr/>
              <a:t>1</a:t>
            </a:fld>
            <a:endParaRPr lang="zh-CN" altLang="en-US"/>
          </a:p>
        </p:txBody>
      </p:sp>
    </p:spTree>
    <p:extLst>
      <p:ext uri="{BB962C8B-B14F-4D97-AF65-F5344CB8AC3E}">
        <p14:creationId xmlns:p14="http://schemas.microsoft.com/office/powerpoint/2010/main" val="2603667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7A595F-151A-46E4-9E47-C5DC07DD2024}" type="slidenum">
              <a:rPr lang="zh-CN" altLang="en-US" smtClean="0"/>
              <a:pPr/>
              <a:t>2</a:t>
            </a:fld>
            <a:endParaRPr lang="zh-CN" altLang="en-US"/>
          </a:p>
        </p:txBody>
      </p:sp>
    </p:spTree>
    <p:extLst>
      <p:ext uri="{BB962C8B-B14F-4D97-AF65-F5344CB8AC3E}">
        <p14:creationId xmlns:p14="http://schemas.microsoft.com/office/powerpoint/2010/main" val="1640328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7A595F-151A-46E4-9E47-C5DC07DD2024}" type="slidenum">
              <a:rPr lang="zh-CN" altLang="en-US" smtClean="0"/>
              <a:pPr/>
              <a:t>4</a:t>
            </a:fld>
            <a:endParaRPr lang="zh-CN" altLang="en-US"/>
          </a:p>
        </p:txBody>
      </p:sp>
    </p:spTree>
    <p:extLst>
      <p:ext uri="{BB962C8B-B14F-4D97-AF65-F5344CB8AC3E}">
        <p14:creationId xmlns:p14="http://schemas.microsoft.com/office/powerpoint/2010/main" val="713439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7A595F-151A-46E4-9E47-C5DC07DD2024}" type="slidenum">
              <a:rPr lang="zh-CN" altLang="en-US" smtClean="0"/>
              <a:pPr/>
              <a:t>5</a:t>
            </a:fld>
            <a:endParaRPr lang="zh-CN" altLang="en-US"/>
          </a:p>
        </p:txBody>
      </p:sp>
    </p:spTree>
    <p:extLst>
      <p:ext uri="{BB962C8B-B14F-4D97-AF65-F5344CB8AC3E}">
        <p14:creationId xmlns:p14="http://schemas.microsoft.com/office/powerpoint/2010/main" val="713439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7A595F-151A-46E4-9E47-C5DC07DD2024}" type="slidenum">
              <a:rPr lang="zh-CN" altLang="en-US" smtClean="0"/>
              <a:pPr/>
              <a:t>6</a:t>
            </a:fld>
            <a:endParaRPr lang="zh-CN" altLang="en-US"/>
          </a:p>
        </p:txBody>
      </p:sp>
    </p:spTree>
    <p:extLst>
      <p:ext uri="{BB962C8B-B14F-4D97-AF65-F5344CB8AC3E}">
        <p14:creationId xmlns:p14="http://schemas.microsoft.com/office/powerpoint/2010/main" val="713439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E1DC933-6EBA-44E3-B51E-0E3AF86EC3A2}" type="datetimeFigureOut">
              <a:rPr lang="zh-CN" altLang="en-US" smtClean="0"/>
              <a:pPr/>
              <a:t>2017/10/13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B641A7-B163-4830-820C-021916D0727D}" type="slidenum">
              <a:rPr lang="zh-CN" altLang="en-US" smtClean="0"/>
              <a:pPr/>
              <a:t>‹#›</a:t>
            </a:fld>
            <a:endParaRPr lang="zh-CN" altLang="en-US"/>
          </a:p>
        </p:txBody>
      </p:sp>
    </p:spTree>
    <p:extLst>
      <p:ext uri="{BB962C8B-B14F-4D97-AF65-F5344CB8AC3E}">
        <p14:creationId xmlns:p14="http://schemas.microsoft.com/office/powerpoint/2010/main" val="1221297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E1DC933-6EBA-44E3-B51E-0E3AF86EC3A2}" type="datetimeFigureOut">
              <a:rPr lang="zh-CN" altLang="en-US" smtClean="0"/>
              <a:pPr/>
              <a:t>2017/10/13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B641A7-B163-4830-820C-021916D0727D}" type="slidenum">
              <a:rPr lang="zh-CN" altLang="en-US" smtClean="0"/>
              <a:pPr/>
              <a:t>‹#›</a:t>
            </a:fld>
            <a:endParaRPr lang="zh-CN" altLang="en-US"/>
          </a:p>
        </p:txBody>
      </p:sp>
    </p:spTree>
    <p:extLst>
      <p:ext uri="{BB962C8B-B14F-4D97-AF65-F5344CB8AC3E}">
        <p14:creationId xmlns:p14="http://schemas.microsoft.com/office/powerpoint/2010/main" val="2799797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E1DC933-6EBA-44E3-B51E-0E3AF86EC3A2}" type="datetimeFigureOut">
              <a:rPr lang="zh-CN" altLang="en-US" smtClean="0"/>
              <a:pPr/>
              <a:t>2017/10/13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B641A7-B163-4830-820C-021916D0727D}" type="slidenum">
              <a:rPr lang="zh-CN" altLang="en-US" smtClean="0"/>
              <a:pPr/>
              <a:t>‹#›</a:t>
            </a:fld>
            <a:endParaRPr lang="zh-CN" altLang="en-US"/>
          </a:p>
        </p:txBody>
      </p:sp>
    </p:spTree>
    <p:extLst>
      <p:ext uri="{BB962C8B-B14F-4D97-AF65-F5344CB8AC3E}">
        <p14:creationId xmlns:p14="http://schemas.microsoft.com/office/powerpoint/2010/main" val="762704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814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814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814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553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553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userDrawn="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55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E1DC933-6EBA-44E3-B51E-0E3AF86EC3A2}" type="datetimeFigureOut">
              <a:rPr lang="zh-CN" altLang="en-US" smtClean="0"/>
              <a:pPr/>
              <a:t>2017/10/13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B641A7-B163-4830-820C-021916D0727D}" type="slidenum">
              <a:rPr lang="zh-CN" altLang="en-US" smtClean="0"/>
              <a:pPr/>
              <a:t>‹#›</a:t>
            </a:fld>
            <a:endParaRPr lang="zh-CN" altLang="en-US"/>
          </a:p>
        </p:txBody>
      </p:sp>
    </p:spTree>
    <p:extLst>
      <p:ext uri="{BB962C8B-B14F-4D97-AF65-F5344CB8AC3E}">
        <p14:creationId xmlns:p14="http://schemas.microsoft.com/office/powerpoint/2010/main" val="887480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E1DC933-6EBA-44E3-B51E-0E3AF86EC3A2}" type="datetimeFigureOut">
              <a:rPr lang="zh-CN" altLang="en-US" smtClean="0"/>
              <a:pPr/>
              <a:t>2017/10/13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B641A7-B163-4830-820C-021916D0727D}" type="slidenum">
              <a:rPr lang="zh-CN" altLang="en-US" smtClean="0"/>
              <a:pPr/>
              <a:t>‹#›</a:t>
            </a:fld>
            <a:endParaRPr lang="zh-CN" altLang="en-US"/>
          </a:p>
        </p:txBody>
      </p:sp>
    </p:spTree>
    <p:extLst>
      <p:ext uri="{BB962C8B-B14F-4D97-AF65-F5344CB8AC3E}">
        <p14:creationId xmlns:p14="http://schemas.microsoft.com/office/powerpoint/2010/main" val="505368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E1DC933-6EBA-44E3-B51E-0E3AF86EC3A2}" type="datetimeFigureOut">
              <a:rPr lang="zh-CN" altLang="en-US" smtClean="0"/>
              <a:pPr/>
              <a:t>2017/10/13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B641A7-B163-4830-820C-021916D0727D}" type="slidenum">
              <a:rPr lang="zh-CN" altLang="en-US" smtClean="0"/>
              <a:pPr/>
              <a:t>‹#›</a:t>
            </a:fld>
            <a:endParaRPr lang="zh-CN" altLang="en-US"/>
          </a:p>
        </p:txBody>
      </p:sp>
    </p:spTree>
    <p:extLst>
      <p:ext uri="{BB962C8B-B14F-4D97-AF65-F5344CB8AC3E}">
        <p14:creationId xmlns:p14="http://schemas.microsoft.com/office/powerpoint/2010/main" val="4268809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E1DC933-6EBA-44E3-B51E-0E3AF86EC3A2}" type="datetimeFigureOut">
              <a:rPr lang="zh-CN" altLang="en-US" smtClean="0"/>
              <a:pPr/>
              <a:t>2017/10/13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2B641A7-B163-4830-820C-021916D0727D}" type="slidenum">
              <a:rPr lang="zh-CN" altLang="en-US" smtClean="0"/>
              <a:pPr/>
              <a:t>‹#›</a:t>
            </a:fld>
            <a:endParaRPr lang="zh-CN" altLang="en-US"/>
          </a:p>
        </p:txBody>
      </p:sp>
    </p:spTree>
    <p:extLst>
      <p:ext uri="{BB962C8B-B14F-4D97-AF65-F5344CB8AC3E}">
        <p14:creationId xmlns:p14="http://schemas.microsoft.com/office/powerpoint/2010/main" val="1485579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E1DC933-6EBA-44E3-B51E-0E3AF86EC3A2}" type="datetimeFigureOut">
              <a:rPr lang="zh-CN" altLang="en-US" smtClean="0"/>
              <a:pPr/>
              <a:t>2017/10/13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2B641A7-B163-4830-820C-021916D0727D}" type="slidenum">
              <a:rPr lang="zh-CN" altLang="en-US" smtClean="0"/>
              <a:pPr/>
              <a:t>‹#›</a:t>
            </a:fld>
            <a:endParaRPr lang="zh-CN" altLang="en-US"/>
          </a:p>
        </p:txBody>
      </p:sp>
    </p:spTree>
    <p:extLst>
      <p:ext uri="{BB962C8B-B14F-4D97-AF65-F5344CB8AC3E}">
        <p14:creationId xmlns:p14="http://schemas.microsoft.com/office/powerpoint/2010/main" val="457446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E1DC933-6EBA-44E3-B51E-0E3AF86EC3A2}" type="datetimeFigureOut">
              <a:rPr lang="zh-CN" altLang="en-US" smtClean="0"/>
              <a:pPr/>
              <a:t>2017/10/13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2B641A7-B163-4830-820C-021916D0727D}" type="slidenum">
              <a:rPr lang="zh-CN" altLang="en-US" smtClean="0"/>
              <a:pPr/>
              <a:t>‹#›</a:t>
            </a:fld>
            <a:endParaRPr lang="zh-CN" altLang="en-US"/>
          </a:p>
        </p:txBody>
      </p:sp>
    </p:spTree>
    <p:extLst>
      <p:ext uri="{BB962C8B-B14F-4D97-AF65-F5344CB8AC3E}">
        <p14:creationId xmlns:p14="http://schemas.microsoft.com/office/powerpoint/2010/main" val="356937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E1DC933-6EBA-44E3-B51E-0E3AF86EC3A2}" type="datetimeFigureOut">
              <a:rPr lang="zh-CN" altLang="en-US" smtClean="0"/>
              <a:pPr/>
              <a:t>2017/10/13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B641A7-B163-4830-820C-021916D0727D}" type="slidenum">
              <a:rPr lang="zh-CN" altLang="en-US" smtClean="0"/>
              <a:pPr/>
              <a:t>‹#›</a:t>
            </a:fld>
            <a:endParaRPr lang="zh-CN" altLang="en-US"/>
          </a:p>
        </p:txBody>
      </p:sp>
    </p:spTree>
    <p:extLst>
      <p:ext uri="{BB962C8B-B14F-4D97-AF65-F5344CB8AC3E}">
        <p14:creationId xmlns:p14="http://schemas.microsoft.com/office/powerpoint/2010/main" val="253989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E1DC933-6EBA-44E3-B51E-0E3AF86EC3A2}" type="datetimeFigureOut">
              <a:rPr lang="zh-CN" altLang="en-US" smtClean="0"/>
              <a:pPr/>
              <a:t>2017/10/13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B641A7-B163-4830-820C-021916D0727D}" type="slidenum">
              <a:rPr lang="zh-CN" altLang="en-US" smtClean="0"/>
              <a:pPr/>
              <a:t>‹#›</a:t>
            </a:fld>
            <a:endParaRPr lang="zh-CN" altLang="en-US"/>
          </a:p>
        </p:txBody>
      </p:sp>
    </p:spTree>
    <p:extLst>
      <p:ext uri="{BB962C8B-B14F-4D97-AF65-F5344CB8AC3E}">
        <p14:creationId xmlns:p14="http://schemas.microsoft.com/office/powerpoint/2010/main" val="2140040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1DC933-6EBA-44E3-B51E-0E3AF86EC3A2}" type="datetimeFigureOut">
              <a:rPr lang="zh-CN" altLang="en-US" smtClean="0"/>
              <a:pPr/>
              <a:t>2017/10/13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B641A7-B163-4830-820C-021916D0727D}" type="slidenum">
              <a:rPr lang="zh-CN" altLang="en-US" smtClean="0"/>
              <a:pPr/>
              <a:t>‹#›</a:t>
            </a:fld>
            <a:endParaRPr lang="zh-CN" altLang="en-US"/>
          </a:p>
        </p:txBody>
      </p:sp>
    </p:spTree>
    <p:extLst>
      <p:ext uri="{BB962C8B-B14F-4D97-AF65-F5344CB8AC3E}">
        <p14:creationId xmlns:p14="http://schemas.microsoft.com/office/powerpoint/2010/main" val="2929556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xueshu.baidu.com/u/biye?tag=paper"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561771" y="1400628"/>
            <a:ext cx="7068457" cy="3614057"/>
          </a:xfrm>
          <a:prstGeom prst="roundRect">
            <a:avLst/>
          </a:prstGeom>
          <a:noFill/>
          <a:ln w="28575">
            <a:solidFill>
              <a:srgbClr val="1D1913"/>
            </a:solidFill>
          </a:ln>
          <a:effectLst>
            <a:outerShdw blurRad="381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924628" y="1712686"/>
            <a:ext cx="6342743" cy="2989942"/>
          </a:xfrm>
          <a:prstGeom prst="rect">
            <a:avLst/>
          </a:prstGeom>
          <a:noFill/>
          <a:ln w="317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3" name="矩形 2"/>
          <p:cNvSpPr/>
          <p:nvPr/>
        </p:nvSpPr>
        <p:spPr>
          <a:xfrm>
            <a:off x="4557485" y="1372991"/>
            <a:ext cx="3077029" cy="1349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671059" y="920598"/>
            <a:ext cx="2849880" cy="1569660"/>
          </a:xfrm>
          <a:prstGeom prst="rect">
            <a:avLst/>
          </a:prstGeom>
          <a:noFill/>
        </p:spPr>
        <p:txBody>
          <a:bodyPr wrap="square" rtlCol="0">
            <a:spAutoFit/>
          </a:bodyPr>
          <a:lstStyle/>
          <a:p>
            <a:r>
              <a:rPr lang="en-US" altLang="zh-CN" sz="9600" spc="300" dirty="0" smtClean="0">
                <a:solidFill>
                  <a:srgbClr val="EB5E59">
                    <a:alpha val="82000"/>
                  </a:srgbClr>
                </a:solidFill>
                <a:latin typeface="Impact" panose="020B0806030902050204" pitchFamily="34" charset="0"/>
              </a:rPr>
              <a:t>2016</a:t>
            </a:r>
            <a:endParaRPr lang="zh-CN" altLang="en-US" sz="9600" spc="300" dirty="0">
              <a:solidFill>
                <a:srgbClr val="EB5E59">
                  <a:alpha val="82000"/>
                </a:srgbClr>
              </a:solidFill>
              <a:latin typeface="Impact" panose="020B0806030902050204" pitchFamily="34" charset="0"/>
            </a:endParaRPr>
          </a:p>
        </p:txBody>
      </p:sp>
      <p:sp>
        <p:nvSpPr>
          <p:cNvPr id="6" name="文本框 5"/>
          <p:cNvSpPr txBox="1"/>
          <p:nvPr/>
        </p:nvSpPr>
        <p:spPr>
          <a:xfrm>
            <a:off x="3401906" y="2594065"/>
            <a:ext cx="5455920" cy="1200329"/>
          </a:xfrm>
          <a:prstGeom prst="rect">
            <a:avLst/>
          </a:prstGeom>
          <a:noFill/>
        </p:spPr>
        <p:txBody>
          <a:bodyPr wrap="square" rtlCol="0">
            <a:spAutoFit/>
          </a:bodyPr>
          <a:lstStyle/>
          <a:p>
            <a:pPr fontAlgn="base"/>
            <a:r>
              <a:rPr lang="zh-CN" altLang="en-US" sz="3600" b="1" dirty="0" smtClean="0">
                <a:solidFill>
                  <a:srgbClr val="A6A6A6"/>
                </a:solidFill>
                <a:latin typeface="微软雅黑" pitchFamily="34" charset="-122"/>
                <a:ea typeface="微软雅黑" pitchFamily="34" charset="-122"/>
              </a:rPr>
              <a:t>开题报告、文献综述</a:t>
            </a:r>
            <a:r>
              <a:rPr lang="en-US" altLang="zh-CN" sz="3600" b="1" dirty="0" smtClean="0">
                <a:solidFill>
                  <a:srgbClr val="A6A6A6"/>
                </a:solidFill>
                <a:latin typeface="微软雅黑" pitchFamily="34" charset="-122"/>
                <a:ea typeface="微软雅黑" pitchFamily="34" charset="-122"/>
              </a:rPr>
              <a:t> </a:t>
            </a:r>
            <a:r>
              <a:rPr lang="zh-CN" altLang="en-US" sz="3600" b="1" dirty="0" smtClean="0">
                <a:solidFill>
                  <a:srgbClr val="A6A6A6"/>
                </a:solidFill>
                <a:latin typeface="微软雅黑" pitchFamily="34" charset="-122"/>
                <a:ea typeface="微软雅黑" pitchFamily="34" charset="-122"/>
              </a:rPr>
              <a:t>    </a:t>
            </a:r>
            <a:endParaRPr lang="en-US" altLang="zh-CN" sz="3600" b="1" dirty="0" smtClean="0">
              <a:solidFill>
                <a:srgbClr val="A6A6A6"/>
              </a:solidFill>
              <a:latin typeface="微软雅黑" pitchFamily="34" charset="-122"/>
              <a:ea typeface="微软雅黑" pitchFamily="34" charset="-122"/>
            </a:endParaRPr>
          </a:p>
          <a:p>
            <a:pPr fontAlgn="base"/>
            <a:r>
              <a:rPr lang="en-US" altLang="zh-CN" sz="3600" b="1" dirty="0" smtClean="0">
                <a:solidFill>
                  <a:srgbClr val="A6A6A6"/>
                </a:solidFill>
                <a:latin typeface="微软雅黑" pitchFamily="34" charset="-122"/>
                <a:ea typeface="微软雅黑" pitchFamily="34" charset="-122"/>
              </a:rPr>
              <a:t>       </a:t>
            </a:r>
            <a:r>
              <a:rPr lang="zh-CN" altLang="en-US" sz="3600" b="1" dirty="0" smtClean="0">
                <a:solidFill>
                  <a:srgbClr val="A6A6A6"/>
                </a:solidFill>
                <a:latin typeface="微软雅黑" pitchFamily="34" charset="-122"/>
                <a:ea typeface="微软雅黑" pitchFamily="34" charset="-122"/>
              </a:rPr>
              <a:t> </a:t>
            </a:r>
          </a:p>
        </p:txBody>
      </p:sp>
      <p:cxnSp>
        <p:nvCxnSpPr>
          <p:cNvPr id="9" name="直接连接符 8"/>
          <p:cNvCxnSpPr/>
          <p:nvPr/>
        </p:nvCxnSpPr>
        <p:spPr>
          <a:xfrm>
            <a:off x="4126087" y="3788330"/>
            <a:ext cx="3962400" cy="0"/>
          </a:xfrm>
          <a:prstGeom prst="line">
            <a:avLst/>
          </a:prstGeom>
          <a:ln w="44450">
            <a:solidFill>
              <a:srgbClr val="EB5E59">
                <a:alpha val="93000"/>
              </a:srgbClr>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614272" y="3928997"/>
            <a:ext cx="2963454" cy="584775"/>
          </a:xfrm>
          <a:prstGeom prst="rect">
            <a:avLst/>
          </a:prstGeom>
          <a:noFill/>
        </p:spPr>
        <p:txBody>
          <a:bodyPr wrap="square" rtlCol="0">
            <a:spAutoFit/>
          </a:bodyPr>
          <a:lstStyle/>
          <a:p>
            <a:pPr algn="ctr"/>
            <a:r>
              <a:rPr lang="zh-CN" altLang="en-US" sz="3200" dirty="0" smtClean="0">
                <a:solidFill>
                  <a:srgbClr val="FF0000"/>
                </a:solidFill>
                <a:latin typeface="微软雅黑" panose="020B0503020204020204" pitchFamily="34" charset="-122"/>
                <a:ea typeface="微软雅黑" panose="020B0503020204020204" pitchFamily="34" charset="-122"/>
              </a:rPr>
              <a:t>洪跃</a:t>
            </a:r>
            <a:endParaRPr lang="zh-CN" altLang="en-US" sz="3200" dirty="0">
              <a:solidFill>
                <a:srgbClr val="FF0000"/>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3740331" y="-142853"/>
            <a:ext cx="1452" cy="155872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450215" y="-174063"/>
            <a:ext cx="1452" cy="155872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9267371" y="3078480"/>
            <a:ext cx="362857" cy="362857"/>
          </a:xfrm>
          <a:prstGeom prst="ellips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2659380" y="2090974"/>
            <a:ext cx="167640" cy="798568"/>
          </a:xfrm>
          <a:prstGeom prst="roundRect">
            <a:avLst>
              <a:gd name="adj" fmla="val 50000"/>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2659380" y="3044733"/>
            <a:ext cx="167640" cy="304891"/>
          </a:xfrm>
          <a:prstGeom prst="roundRect">
            <a:avLst>
              <a:gd name="adj" fmla="val 50000"/>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56866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733266" y="982448"/>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33" name="TextBox 32"/>
          <p:cNvSpPr txBox="1"/>
          <p:nvPr/>
        </p:nvSpPr>
        <p:spPr>
          <a:xfrm>
            <a:off x="2524826" y="1006958"/>
            <a:ext cx="2677099"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选题的目的与意义</a:t>
            </a: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1528549" y="2165309"/>
            <a:ext cx="9091711" cy="1569660"/>
          </a:xfrm>
          <a:prstGeom prst="rect">
            <a:avLst/>
          </a:prstGeom>
        </p:spPr>
        <p:txBody>
          <a:bodyPr wrap="square">
            <a:spAutoFit/>
          </a:bodyPr>
          <a:lstStyle/>
          <a:p>
            <a:pPr>
              <a:defRPr/>
            </a:pPr>
            <a:r>
              <a:rPr lang="zh-CN" altLang="en-US" sz="2400" dirty="0" smtClean="0">
                <a:solidFill>
                  <a:srgbClr val="333333"/>
                </a:solidFill>
                <a:latin typeface="微软雅黑" panose="020B0503020204020204" pitchFamily="34" charset="-122"/>
                <a:ea typeface="微软雅黑" panose="020B0503020204020204" pitchFamily="34" charset="-122"/>
              </a:rPr>
              <a:t>       通过</a:t>
            </a:r>
            <a:r>
              <a:rPr lang="zh-CN" altLang="en-US" sz="2400" dirty="0">
                <a:solidFill>
                  <a:srgbClr val="333333"/>
                </a:solidFill>
                <a:latin typeface="微软雅黑" panose="020B0503020204020204" pitchFamily="34" charset="-122"/>
                <a:ea typeface="微软雅黑" panose="020B0503020204020204" pitchFamily="34" charset="-122"/>
              </a:rPr>
              <a:t>分析，</a:t>
            </a:r>
            <a:r>
              <a:rPr lang="zh-CN" altLang="en-US" sz="2400" dirty="0">
                <a:solidFill>
                  <a:srgbClr val="C00000"/>
                </a:solidFill>
                <a:latin typeface="微软雅黑" panose="020B0503020204020204" pitchFamily="34" charset="-122"/>
                <a:ea typeface="微软雅黑" panose="020B0503020204020204" pitchFamily="34" charset="-122"/>
              </a:rPr>
              <a:t>指出为什么研究这项课题，其价值是什么，最终要解决什么样的问题</a:t>
            </a:r>
            <a:r>
              <a:rPr lang="zh-CN" altLang="en-US" sz="2400" dirty="0">
                <a:solidFill>
                  <a:srgbClr val="333333"/>
                </a:solidFill>
                <a:latin typeface="微软雅黑" panose="020B0503020204020204" pitchFamily="34" charset="-122"/>
                <a:ea typeface="微软雅黑" panose="020B0503020204020204" pitchFamily="34" charset="-122"/>
              </a:rPr>
              <a:t>。表述时一般先要谈现实需要，即由存在的问题导出研究的实际意义，然后再谈理论及学术价值，要求具体、客观，且具有针对性。</a:t>
            </a:r>
          </a:p>
        </p:txBody>
      </p:sp>
      <p:pic>
        <p:nvPicPr>
          <p:cNvPr id="36"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18008" y="4418856"/>
            <a:ext cx="7921625" cy="16383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39" name="TextBox 5"/>
          <p:cNvSpPr txBox="1">
            <a:spLocks noChangeArrowheads="1"/>
          </p:cNvSpPr>
          <p:nvPr/>
        </p:nvSpPr>
        <p:spPr bwMode="auto">
          <a:xfrm>
            <a:off x="4366254" y="3955306"/>
            <a:ext cx="341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dirty="0">
                <a:solidFill>
                  <a:srgbClr val="C00000"/>
                </a:solidFill>
                <a:ea typeface="黑体" pitchFamily="49" charset="-122"/>
              </a:rPr>
              <a:t>中学生数学学习障碍研究与应用</a:t>
            </a:r>
          </a:p>
        </p:txBody>
      </p:sp>
    </p:spTree>
    <p:extLst>
      <p:ext uri="{BB962C8B-B14F-4D97-AF65-F5344CB8AC3E}">
        <p14:creationId xmlns:p14="http://schemas.microsoft.com/office/powerpoint/2010/main" val="1150376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33266" y="1200747"/>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34" name="TextBox 33"/>
          <p:cNvSpPr txBox="1"/>
          <p:nvPr/>
        </p:nvSpPr>
        <p:spPr>
          <a:xfrm>
            <a:off x="2540955" y="1213002"/>
            <a:ext cx="3327094"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国内外研究现状综述</a:t>
            </a:r>
            <a:endParaRPr lang="zh-CN" altLang="en-US" sz="2400" dirty="0">
              <a:latin typeface="微软雅黑" panose="020B0503020204020204" pitchFamily="34" charset="-122"/>
              <a:ea typeface="微软雅黑" panose="020B0503020204020204" pitchFamily="34" charset="-122"/>
            </a:endParaRPr>
          </a:p>
        </p:txBody>
      </p:sp>
      <p:pic>
        <p:nvPicPr>
          <p:cNvPr id="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4473" y="1925239"/>
            <a:ext cx="6229350" cy="3973513"/>
          </a:xfrm>
          <a:prstGeom prst="rect">
            <a:avLst/>
          </a:prstGeom>
          <a:noFill/>
          <a:ln>
            <a:noFill/>
          </a:ln>
          <a:effectLst>
            <a:outerShdw algn="ctr" rotWithShape="0">
              <a:schemeClr val="bg2">
                <a:alpha val="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522236" y="3911996"/>
            <a:ext cx="1505648" cy="461665"/>
          </a:xfrm>
          <a:prstGeom prst="rect">
            <a:avLst/>
          </a:prstGeom>
          <a:solidFill>
            <a:schemeClr val="accent2"/>
          </a:solid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综合论述</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93828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630907" y="1327112"/>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25" name="TextBox 24"/>
          <p:cNvSpPr txBox="1"/>
          <p:nvPr/>
        </p:nvSpPr>
        <p:spPr>
          <a:xfrm>
            <a:off x="2503461" y="1327112"/>
            <a:ext cx="3327094"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研究方案</a:t>
            </a:r>
            <a:endParaRPr lang="zh-CN" altLang="en-US" sz="2400" dirty="0">
              <a:latin typeface="微软雅黑" panose="020B0503020204020204" pitchFamily="34" charset="-122"/>
              <a:ea typeface="微软雅黑" panose="020B0503020204020204" pitchFamily="34" charset="-122"/>
            </a:endParaRPr>
          </a:p>
        </p:txBody>
      </p:sp>
      <p:sp>
        <p:nvSpPr>
          <p:cNvPr id="3" name="矩形 2"/>
          <p:cNvSpPr/>
          <p:nvPr/>
        </p:nvSpPr>
        <p:spPr>
          <a:xfrm>
            <a:off x="4450814" y="3071191"/>
            <a:ext cx="2588964" cy="443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研究内容</a:t>
            </a:r>
            <a:endParaRPr lang="zh-CN" altLang="en-US" b="1" dirty="0"/>
          </a:p>
        </p:txBody>
      </p:sp>
      <p:sp>
        <p:nvSpPr>
          <p:cNvPr id="26" name="矩形 25"/>
          <p:cNvSpPr/>
          <p:nvPr/>
        </p:nvSpPr>
        <p:spPr>
          <a:xfrm>
            <a:off x="4450814" y="2470812"/>
            <a:ext cx="2588964" cy="443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研究目标</a:t>
            </a:r>
            <a:endParaRPr lang="zh-CN" altLang="en-US" b="1" dirty="0"/>
          </a:p>
        </p:txBody>
      </p:sp>
      <p:sp>
        <p:nvSpPr>
          <p:cNvPr id="28" name="矩形 27"/>
          <p:cNvSpPr/>
          <p:nvPr/>
        </p:nvSpPr>
        <p:spPr>
          <a:xfrm>
            <a:off x="4450814" y="3677119"/>
            <a:ext cx="2588964" cy="443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研究</a:t>
            </a:r>
            <a:r>
              <a:rPr lang="zh-CN" altLang="en-US" b="1" dirty="0"/>
              <a:t>方法</a:t>
            </a:r>
          </a:p>
        </p:txBody>
      </p:sp>
    </p:spTree>
    <p:extLst>
      <p:ext uri="{BB962C8B-B14F-4D97-AF65-F5344CB8AC3E}">
        <p14:creationId xmlns:p14="http://schemas.microsoft.com/office/powerpoint/2010/main" val="1023672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630907" y="644058"/>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25" name="TextBox 24"/>
          <p:cNvSpPr txBox="1"/>
          <p:nvPr/>
        </p:nvSpPr>
        <p:spPr>
          <a:xfrm>
            <a:off x="2503461" y="644058"/>
            <a:ext cx="3327094"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研究方案</a:t>
            </a:r>
            <a:endParaRPr lang="zh-CN" altLang="en-US" sz="2400" dirty="0">
              <a:latin typeface="微软雅黑" panose="020B0503020204020204" pitchFamily="34" charset="-122"/>
              <a:ea typeface="微软雅黑" panose="020B0503020204020204" pitchFamily="34" charset="-122"/>
            </a:endParaRPr>
          </a:p>
        </p:txBody>
      </p:sp>
      <p:sp>
        <p:nvSpPr>
          <p:cNvPr id="26" name="矩形 25"/>
          <p:cNvSpPr/>
          <p:nvPr/>
        </p:nvSpPr>
        <p:spPr>
          <a:xfrm>
            <a:off x="1578044" y="1242186"/>
            <a:ext cx="2588964" cy="443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研究目标</a:t>
            </a:r>
            <a:endParaRPr lang="zh-CN" altLang="en-US" b="1" dirty="0"/>
          </a:p>
        </p:txBody>
      </p:sp>
      <p:sp>
        <p:nvSpPr>
          <p:cNvPr id="2" name="矩形 1"/>
          <p:cNvSpPr/>
          <p:nvPr/>
        </p:nvSpPr>
        <p:spPr>
          <a:xfrm>
            <a:off x="2017270" y="2081318"/>
            <a:ext cx="8170879" cy="1200329"/>
          </a:xfrm>
          <a:prstGeom prst="rect">
            <a:avLst/>
          </a:prstGeom>
        </p:spPr>
        <p:txBody>
          <a:bodyPr wrap="square">
            <a:spAutoFit/>
          </a:bodyPr>
          <a:lstStyle/>
          <a:p>
            <a:r>
              <a:rPr lang="zh-CN" altLang="en-US" sz="2400" dirty="0" smtClean="0">
                <a:solidFill>
                  <a:srgbClr val="333333"/>
                </a:solidFill>
                <a:latin typeface="微软雅黑" panose="020B0503020204020204" pitchFamily="34" charset="-122"/>
                <a:ea typeface="微软雅黑" panose="020B0503020204020204" pitchFamily="34" charset="-122"/>
              </a:rPr>
              <a:t>       本</a:t>
            </a:r>
            <a:r>
              <a:rPr lang="zh-CN" altLang="en-US" sz="2400" dirty="0">
                <a:solidFill>
                  <a:srgbClr val="333333"/>
                </a:solidFill>
                <a:latin typeface="微软雅黑" panose="020B0503020204020204" pitchFamily="34" charset="-122"/>
                <a:ea typeface="微软雅黑" panose="020B0503020204020204" pitchFamily="34" charset="-122"/>
              </a:rPr>
              <a:t>研究的具体目的，要</a:t>
            </a:r>
            <a:r>
              <a:rPr lang="zh-CN" altLang="en-US" sz="2400" dirty="0">
                <a:solidFill>
                  <a:srgbClr val="C00000"/>
                </a:solidFill>
                <a:latin typeface="微软雅黑" panose="020B0503020204020204" pitchFamily="34" charset="-122"/>
                <a:ea typeface="微软雅黑" panose="020B0503020204020204" pitchFamily="34" charset="-122"/>
              </a:rPr>
              <a:t>解决哪些具体的问题</a:t>
            </a:r>
            <a:r>
              <a:rPr lang="zh-CN" altLang="en-US" sz="2400" dirty="0">
                <a:solidFill>
                  <a:srgbClr val="333333"/>
                </a:solidFill>
                <a:latin typeface="微软雅黑" panose="020B0503020204020204" pitchFamily="34" charset="-122"/>
                <a:ea typeface="微软雅黑" panose="020B0503020204020204" pitchFamily="34" charset="-122"/>
              </a:rPr>
              <a:t>。研究目标体现了研究工作的价值特征</a:t>
            </a:r>
            <a:r>
              <a:rPr lang="zh-CN" altLang="en-US" sz="2400" dirty="0" smtClean="0">
                <a:solidFill>
                  <a:srgbClr val="333333"/>
                </a:solidFill>
                <a:latin typeface="微软雅黑" panose="020B0503020204020204" pitchFamily="34" charset="-122"/>
                <a:ea typeface="微软雅黑" panose="020B0503020204020204" pitchFamily="34" charset="-122"/>
              </a:rPr>
              <a:t>。</a:t>
            </a:r>
            <a:endParaRPr lang="en-US" altLang="zh-CN" sz="2400" dirty="0" smtClean="0">
              <a:solidFill>
                <a:srgbClr val="333333"/>
              </a:solidFill>
              <a:latin typeface="微软雅黑" panose="020B0503020204020204" pitchFamily="34" charset="-122"/>
              <a:ea typeface="微软雅黑" panose="020B0503020204020204" pitchFamily="34" charset="-122"/>
            </a:endParaRPr>
          </a:p>
          <a:p>
            <a:r>
              <a:rPr lang="en-US" altLang="zh-CN" sz="2400" dirty="0">
                <a:solidFill>
                  <a:srgbClr val="333333"/>
                </a:solidFill>
                <a:latin typeface="微软雅黑" panose="020B0503020204020204" pitchFamily="34" charset="-122"/>
                <a:ea typeface="微软雅黑" panose="020B0503020204020204" pitchFamily="34" charset="-122"/>
              </a:rPr>
              <a:t> </a:t>
            </a:r>
            <a:r>
              <a:rPr lang="en-US" altLang="zh-CN" sz="2400" dirty="0" smtClean="0">
                <a:solidFill>
                  <a:srgbClr val="333333"/>
                </a:solidFill>
                <a:latin typeface="微软雅黑" panose="020B0503020204020204" pitchFamily="34" charset="-122"/>
                <a:ea typeface="微软雅黑" panose="020B0503020204020204" pitchFamily="34" charset="-122"/>
              </a:rPr>
              <a:t>      </a:t>
            </a:r>
            <a:r>
              <a:rPr lang="zh-CN" altLang="en-US" sz="2400" dirty="0" smtClean="0">
                <a:solidFill>
                  <a:srgbClr val="333333"/>
                </a:solidFill>
                <a:latin typeface="微软雅黑" panose="020B0503020204020204" pitchFamily="34" charset="-122"/>
                <a:ea typeface="微软雅黑" panose="020B0503020204020204" pitchFamily="34" charset="-122"/>
              </a:rPr>
              <a:t>研究</a:t>
            </a:r>
            <a:r>
              <a:rPr lang="zh-CN" altLang="en-US" sz="2400" dirty="0">
                <a:solidFill>
                  <a:srgbClr val="333333"/>
                </a:solidFill>
                <a:latin typeface="微软雅黑" panose="020B0503020204020204" pitchFamily="34" charset="-122"/>
                <a:ea typeface="微软雅黑" panose="020B0503020204020204" pitchFamily="34" charset="-122"/>
              </a:rPr>
              <a:t>目标要具体、明确，突出重点。</a:t>
            </a:r>
            <a:endParaRPr lang="en-US" altLang="zh-CN" sz="2400" dirty="0">
              <a:solidFill>
                <a:srgbClr val="333333"/>
              </a:solidFill>
              <a:latin typeface="微软雅黑" panose="020B0503020204020204" pitchFamily="34" charset="-122"/>
              <a:ea typeface="微软雅黑" panose="020B0503020204020204" pitchFamily="34" charset="-122"/>
            </a:endParaRPr>
          </a:p>
        </p:txBody>
      </p:sp>
      <p:pic>
        <p:nvPicPr>
          <p:cNvPr id="27"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3939" y="3742792"/>
            <a:ext cx="8569325" cy="295275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cxnSp>
        <p:nvCxnSpPr>
          <p:cNvPr id="29" name="直接连接符 28"/>
          <p:cNvCxnSpPr/>
          <p:nvPr/>
        </p:nvCxnSpPr>
        <p:spPr>
          <a:xfrm>
            <a:off x="3349339" y="4793717"/>
            <a:ext cx="79216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397464" y="4785779"/>
            <a:ext cx="79216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646327" y="5262029"/>
            <a:ext cx="482441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4430427" y="6017679"/>
            <a:ext cx="482441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4176427" y="6378042"/>
            <a:ext cx="4826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793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630907" y="644058"/>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25" name="TextBox 24"/>
          <p:cNvSpPr txBox="1"/>
          <p:nvPr/>
        </p:nvSpPr>
        <p:spPr>
          <a:xfrm>
            <a:off x="2503461" y="644058"/>
            <a:ext cx="3327094"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研究方案</a:t>
            </a: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2017270" y="2081318"/>
            <a:ext cx="8170879" cy="1569660"/>
          </a:xfrm>
          <a:prstGeom prst="rect">
            <a:avLst/>
          </a:prstGeom>
        </p:spPr>
        <p:txBody>
          <a:bodyPr wrap="square">
            <a:spAutoFit/>
          </a:bodyPr>
          <a:lstStyle/>
          <a:p>
            <a:r>
              <a:rPr lang="zh-CN" altLang="en-US" sz="2400" dirty="0" smtClean="0">
                <a:solidFill>
                  <a:srgbClr val="333333"/>
                </a:solidFill>
                <a:latin typeface="微软雅黑" panose="020B0503020204020204" pitchFamily="34" charset="-122"/>
                <a:ea typeface="微软雅黑" panose="020B0503020204020204" pitchFamily="34" charset="-122"/>
              </a:rPr>
              <a:t>       根据</a:t>
            </a:r>
            <a:r>
              <a:rPr lang="zh-CN" altLang="en-US" sz="2400" dirty="0">
                <a:solidFill>
                  <a:srgbClr val="333333"/>
                </a:solidFill>
                <a:latin typeface="微软雅黑" panose="020B0503020204020204" pitchFamily="34" charset="-122"/>
                <a:ea typeface="微软雅黑" panose="020B0503020204020204" pitchFamily="34" charset="-122"/>
              </a:rPr>
              <a:t>研究目标来确定具体的研究内容，并且一个目标可能要</a:t>
            </a:r>
            <a:r>
              <a:rPr lang="zh-CN" altLang="en-US" sz="2400" dirty="0">
                <a:solidFill>
                  <a:srgbClr val="FF0000"/>
                </a:solidFill>
                <a:latin typeface="微软雅黑" panose="020B0503020204020204" pitchFamily="34" charset="-122"/>
                <a:ea typeface="微软雅黑" panose="020B0503020204020204" pitchFamily="34" charset="-122"/>
              </a:rPr>
              <a:t>通过几方面的研究内容</a:t>
            </a:r>
            <a:r>
              <a:rPr lang="zh-CN" altLang="en-US" sz="2400" dirty="0">
                <a:solidFill>
                  <a:srgbClr val="333333"/>
                </a:solidFill>
                <a:latin typeface="微软雅黑" panose="020B0503020204020204" pitchFamily="34" charset="-122"/>
                <a:ea typeface="微软雅黑" panose="020B0503020204020204" pitchFamily="34" charset="-122"/>
              </a:rPr>
              <a:t>来实现，它们可以不是一对一的关系，因此在研究的过程中，应当把课题进行分解。</a:t>
            </a:r>
          </a:p>
          <a:p>
            <a:r>
              <a:rPr lang="zh-CN" altLang="en-US" sz="2400" dirty="0">
                <a:solidFill>
                  <a:srgbClr val="333333"/>
                </a:solidFill>
                <a:latin typeface="微软雅黑" panose="020B0503020204020204" pitchFamily="34" charset="-122"/>
                <a:ea typeface="微软雅黑" panose="020B0503020204020204" pitchFamily="34" charset="-122"/>
              </a:rPr>
              <a:t>    研究内容要求全面、翔实、周密，体现以论文主题为中心</a:t>
            </a:r>
          </a:p>
        </p:txBody>
      </p:sp>
      <p:sp>
        <p:nvSpPr>
          <p:cNvPr id="28" name="矩形 27"/>
          <p:cNvSpPr/>
          <p:nvPr/>
        </p:nvSpPr>
        <p:spPr>
          <a:xfrm>
            <a:off x="1587463" y="1327112"/>
            <a:ext cx="2588964" cy="443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研究内容</a:t>
            </a:r>
            <a:endParaRPr lang="zh-CN" altLang="en-US" b="1" dirty="0"/>
          </a:p>
        </p:txBody>
      </p:sp>
      <p:pic>
        <p:nvPicPr>
          <p:cNvPr id="34" name="图片 3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02800" y="1256500"/>
            <a:ext cx="5715000" cy="531495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15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630907" y="644058"/>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25" name="TextBox 24"/>
          <p:cNvSpPr txBox="1"/>
          <p:nvPr/>
        </p:nvSpPr>
        <p:spPr>
          <a:xfrm>
            <a:off x="2503461" y="644058"/>
            <a:ext cx="3327094"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研究方案</a:t>
            </a:r>
            <a:endParaRPr lang="zh-CN" altLang="en-US" sz="2400" dirty="0">
              <a:latin typeface="微软雅黑" panose="020B0503020204020204" pitchFamily="34" charset="-122"/>
              <a:ea typeface="微软雅黑" panose="020B0503020204020204" pitchFamily="34" charset="-122"/>
            </a:endParaRPr>
          </a:p>
        </p:txBody>
      </p:sp>
      <p:sp>
        <p:nvSpPr>
          <p:cNvPr id="28" name="矩形 27"/>
          <p:cNvSpPr/>
          <p:nvPr/>
        </p:nvSpPr>
        <p:spPr>
          <a:xfrm>
            <a:off x="1587463" y="1327112"/>
            <a:ext cx="2588964" cy="443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研究方法</a:t>
            </a:r>
            <a:endParaRPr lang="zh-CN" altLang="en-US" b="1" dirty="0"/>
          </a:p>
        </p:txBody>
      </p:sp>
      <p:sp>
        <p:nvSpPr>
          <p:cNvPr id="26" name="内容占位符 2"/>
          <p:cNvSpPr txBox="1">
            <a:spLocks/>
          </p:cNvSpPr>
          <p:nvPr/>
        </p:nvSpPr>
        <p:spPr bwMode="auto">
          <a:xfrm>
            <a:off x="2770838" y="1548707"/>
            <a:ext cx="8229600" cy="52562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endParaRPr lang="en-US" altLang="zh-CN" sz="2400" dirty="0" smtClean="0">
              <a:solidFill>
                <a:srgbClr val="333333"/>
              </a:solidFill>
              <a:latin typeface="宋体" pitchFamily="2" charset="-122"/>
              <a:ea typeface="宋体" pitchFamily="2" charset="-122"/>
            </a:endParaRPr>
          </a:p>
          <a:p>
            <a:pPr marL="0" indent="0">
              <a:buFont typeface="Wingdings" pitchFamily="2" charset="2"/>
              <a:buNone/>
            </a:pPr>
            <a:r>
              <a:rPr lang="zh-CN" altLang="en-US" sz="2400" dirty="0" smtClean="0">
                <a:solidFill>
                  <a:srgbClr val="333333"/>
                </a:solidFill>
                <a:latin typeface="微软雅黑" panose="020B0503020204020204" pitchFamily="34" charset="-122"/>
                <a:ea typeface="微软雅黑" panose="020B0503020204020204" pitchFamily="34" charset="-122"/>
              </a:rPr>
              <a:t>研究方法是达到目标，实现创新的途径，完成研究内容所采用的手段，通常分为</a:t>
            </a:r>
            <a:r>
              <a:rPr lang="zh-CN" altLang="en-US" sz="2400" dirty="0" smtClean="0">
                <a:solidFill>
                  <a:srgbClr val="C00000"/>
                </a:solidFill>
                <a:latin typeface="微软雅黑" panose="020B0503020204020204" pitchFamily="34" charset="-122"/>
                <a:ea typeface="微软雅黑" panose="020B0503020204020204" pitchFamily="34" charset="-122"/>
              </a:rPr>
              <a:t>实践性方法和理论性方法</a:t>
            </a:r>
            <a:r>
              <a:rPr lang="zh-CN" altLang="en-US" sz="2400" dirty="0" smtClean="0">
                <a:solidFill>
                  <a:srgbClr val="333333"/>
                </a:solidFill>
                <a:latin typeface="微软雅黑" panose="020B0503020204020204" pitchFamily="34" charset="-122"/>
                <a:ea typeface="微软雅黑" panose="020B0503020204020204" pitchFamily="34" charset="-122"/>
              </a:rPr>
              <a:t>。</a:t>
            </a:r>
            <a:endParaRPr lang="en-US" altLang="zh-CN" sz="2400" dirty="0" smtClean="0">
              <a:solidFill>
                <a:srgbClr val="333333"/>
              </a:solidFill>
              <a:latin typeface="微软雅黑" panose="020B0503020204020204" pitchFamily="34" charset="-122"/>
              <a:ea typeface="微软雅黑" panose="020B0503020204020204" pitchFamily="34" charset="-122"/>
            </a:endParaRPr>
          </a:p>
          <a:p>
            <a:pPr marL="0" indent="0">
              <a:buFont typeface="Wingdings" pitchFamily="2" charset="2"/>
              <a:buNone/>
            </a:pPr>
            <a:r>
              <a:rPr lang="en-US" altLang="zh-CN" sz="2400" dirty="0" smtClean="0">
                <a:solidFill>
                  <a:srgbClr val="333333"/>
                </a:solidFill>
                <a:latin typeface="微软雅黑" panose="020B0503020204020204" pitchFamily="34" charset="-122"/>
                <a:ea typeface="微软雅黑" panose="020B0503020204020204" pitchFamily="34" charset="-122"/>
              </a:rPr>
              <a:t>     </a:t>
            </a:r>
            <a:r>
              <a:rPr lang="zh-CN" altLang="en-US" sz="2400" dirty="0" smtClean="0">
                <a:solidFill>
                  <a:srgbClr val="333333"/>
                </a:solidFill>
                <a:latin typeface="微软雅黑" panose="020B0503020204020204" pitchFamily="34" charset="-122"/>
                <a:ea typeface="微软雅黑" panose="020B0503020204020204" pitchFamily="34" charset="-122"/>
              </a:rPr>
              <a:t>各种科研方法按照适用范围可以分为</a:t>
            </a:r>
            <a:r>
              <a:rPr lang="en-US" altLang="zh-CN" sz="2400" dirty="0" smtClean="0">
                <a:solidFill>
                  <a:srgbClr val="333333"/>
                </a:solidFill>
                <a:latin typeface="微软雅黑" panose="020B0503020204020204" pitchFamily="34" charset="-122"/>
                <a:ea typeface="微软雅黑" panose="020B0503020204020204" pitchFamily="34" charset="-122"/>
              </a:rPr>
              <a:t>3</a:t>
            </a:r>
            <a:r>
              <a:rPr lang="zh-CN" altLang="en-US" sz="2400" dirty="0" smtClean="0">
                <a:solidFill>
                  <a:srgbClr val="333333"/>
                </a:solidFill>
                <a:latin typeface="微软雅黑" panose="020B0503020204020204" pitchFamily="34" charset="-122"/>
                <a:ea typeface="微软雅黑" panose="020B0503020204020204" pitchFamily="34" charset="-122"/>
              </a:rPr>
              <a:t>类：</a:t>
            </a:r>
            <a:endParaRPr lang="en-US" altLang="zh-CN" sz="2400" dirty="0" smtClean="0">
              <a:solidFill>
                <a:srgbClr val="333333"/>
              </a:solidFill>
              <a:latin typeface="微软雅黑" panose="020B0503020204020204" pitchFamily="34" charset="-122"/>
              <a:ea typeface="微软雅黑" panose="020B0503020204020204" pitchFamily="34" charset="-122"/>
            </a:endParaRPr>
          </a:p>
          <a:p>
            <a:pPr marL="0" indent="0">
              <a:buFont typeface="Wingdings" pitchFamily="2" charset="2"/>
              <a:buNone/>
            </a:pPr>
            <a:r>
              <a:rPr lang="en-US" altLang="zh-CN" sz="2400" dirty="0" smtClean="0">
                <a:solidFill>
                  <a:srgbClr val="333333"/>
                </a:solidFill>
                <a:latin typeface="微软雅黑" panose="020B0503020204020204" pitchFamily="34" charset="-122"/>
                <a:ea typeface="微软雅黑" panose="020B0503020204020204" pitchFamily="34" charset="-122"/>
              </a:rPr>
              <a:t>     </a:t>
            </a:r>
            <a:r>
              <a:rPr lang="zh-CN" altLang="en-US" sz="2400" dirty="0" smtClean="0">
                <a:solidFill>
                  <a:srgbClr val="333333"/>
                </a:solidFill>
                <a:latin typeface="微软雅黑" panose="020B0503020204020204" pitchFamily="34" charset="-122"/>
                <a:ea typeface="微软雅黑" panose="020B0503020204020204" pitchFamily="34" charset="-122"/>
              </a:rPr>
              <a:t>即适用于一切学科领域的</a:t>
            </a:r>
            <a:r>
              <a:rPr lang="zh-CN" altLang="en-US" sz="2400" dirty="0" smtClean="0">
                <a:solidFill>
                  <a:srgbClr val="C00000"/>
                </a:solidFill>
                <a:latin typeface="微软雅黑" panose="020B0503020204020204" pitchFamily="34" charset="-122"/>
                <a:ea typeface="微软雅黑" panose="020B0503020204020204" pitchFamily="34" charset="-122"/>
              </a:rPr>
              <a:t>哲学方法</a:t>
            </a:r>
            <a:r>
              <a:rPr lang="zh-CN" altLang="en-US" sz="2400" dirty="0" smtClean="0">
                <a:solidFill>
                  <a:srgbClr val="333333"/>
                </a:solidFill>
                <a:latin typeface="微软雅黑" panose="020B0503020204020204" pitchFamily="34" charset="-122"/>
                <a:ea typeface="微软雅黑" panose="020B0503020204020204" pitchFamily="34" charset="-122"/>
              </a:rPr>
              <a:t>；</a:t>
            </a:r>
            <a:endParaRPr lang="en-US" altLang="zh-CN" sz="2400" dirty="0" smtClean="0">
              <a:solidFill>
                <a:srgbClr val="333333"/>
              </a:solidFill>
              <a:latin typeface="微软雅黑" panose="020B0503020204020204" pitchFamily="34" charset="-122"/>
              <a:ea typeface="微软雅黑" panose="020B0503020204020204" pitchFamily="34" charset="-122"/>
            </a:endParaRPr>
          </a:p>
          <a:p>
            <a:pPr marL="0" indent="0">
              <a:buFont typeface="Wingdings" pitchFamily="2" charset="2"/>
              <a:buNone/>
            </a:pPr>
            <a:r>
              <a:rPr lang="en-US" altLang="zh-CN" sz="2400" dirty="0" smtClean="0">
                <a:solidFill>
                  <a:srgbClr val="333333"/>
                </a:solidFill>
                <a:latin typeface="微软雅黑" panose="020B0503020204020204" pitchFamily="34" charset="-122"/>
                <a:ea typeface="微软雅黑" panose="020B0503020204020204" pitchFamily="34" charset="-122"/>
              </a:rPr>
              <a:t>     </a:t>
            </a:r>
            <a:r>
              <a:rPr lang="zh-CN" altLang="en-US" sz="2400" dirty="0" smtClean="0">
                <a:solidFill>
                  <a:srgbClr val="333333"/>
                </a:solidFill>
                <a:latin typeface="微软雅黑" panose="020B0503020204020204" pitchFamily="34" charset="-122"/>
                <a:ea typeface="微软雅黑" panose="020B0503020204020204" pitchFamily="34" charset="-122"/>
              </a:rPr>
              <a:t>适用于众多学科领域的</a:t>
            </a:r>
            <a:r>
              <a:rPr lang="zh-CN" altLang="en-US" sz="2400" dirty="0" smtClean="0">
                <a:solidFill>
                  <a:srgbClr val="C00000"/>
                </a:solidFill>
                <a:latin typeface="微软雅黑" panose="020B0503020204020204" pitchFamily="34" charset="-122"/>
                <a:ea typeface="微软雅黑" panose="020B0503020204020204" pitchFamily="34" charset="-122"/>
              </a:rPr>
              <a:t>一般方法</a:t>
            </a:r>
            <a:r>
              <a:rPr lang="zh-CN" altLang="en-US" sz="2400" dirty="0" smtClean="0">
                <a:solidFill>
                  <a:srgbClr val="333333"/>
                </a:solidFill>
                <a:latin typeface="微软雅黑" panose="020B0503020204020204" pitchFamily="34" charset="-122"/>
                <a:ea typeface="微软雅黑" panose="020B0503020204020204" pitchFamily="34" charset="-122"/>
              </a:rPr>
              <a:t>；</a:t>
            </a:r>
            <a:endParaRPr lang="en-US" altLang="zh-CN" sz="2400" dirty="0" smtClean="0">
              <a:solidFill>
                <a:srgbClr val="333333"/>
              </a:solidFill>
              <a:latin typeface="微软雅黑" panose="020B0503020204020204" pitchFamily="34" charset="-122"/>
              <a:ea typeface="微软雅黑" panose="020B0503020204020204" pitchFamily="34" charset="-122"/>
            </a:endParaRPr>
          </a:p>
          <a:p>
            <a:pPr marL="0" indent="0">
              <a:buFont typeface="Wingdings" pitchFamily="2" charset="2"/>
              <a:buNone/>
            </a:pPr>
            <a:r>
              <a:rPr lang="en-US" altLang="zh-CN" sz="2400" dirty="0" smtClean="0">
                <a:solidFill>
                  <a:srgbClr val="333333"/>
                </a:solidFill>
                <a:latin typeface="微软雅黑" panose="020B0503020204020204" pitchFamily="34" charset="-122"/>
                <a:ea typeface="微软雅黑" panose="020B0503020204020204" pitchFamily="34" charset="-122"/>
              </a:rPr>
              <a:t>     </a:t>
            </a:r>
            <a:r>
              <a:rPr lang="zh-CN" altLang="en-US" sz="2400" dirty="0" smtClean="0">
                <a:solidFill>
                  <a:srgbClr val="333333"/>
                </a:solidFill>
                <a:latin typeface="微软雅黑" panose="020B0503020204020204" pitchFamily="34" charset="-122"/>
                <a:ea typeface="微软雅黑" panose="020B0503020204020204" pitchFamily="34" charset="-122"/>
              </a:rPr>
              <a:t>适用于某些具体学科领域的</a:t>
            </a:r>
            <a:r>
              <a:rPr lang="zh-CN" altLang="en-US" sz="2400" dirty="0" smtClean="0">
                <a:solidFill>
                  <a:srgbClr val="C00000"/>
                </a:solidFill>
                <a:latin typeface="微软雅黑" panose="020B0503020204020204" pitchFamily="34" charset="-122"/>
                <a:ea typeface="微软雅黑" panose="020B0503020204020204" pitchFamily="34" charset="-122"/>
              </a:rPr>
              <a:t>特殊方法或专门方法</a:t>
            </a:r>
            <a:r>
              <a:rPr lang="zh-CN" altLang="en-US" sz="2400" dirty="0" smtClean="0">
                <a:solidFill>
                  <a:srgbClr val="333333"/>
                </a:solidFill>
                <a:latin typeface="微软雅黑" panose="020B0503020204020204" pitchFamily="34" charset="-122"/>
                <a:ea typeface="微软雅黑" panose="020B0503020204020204" pitchFamily="34" charset="-122"/>
              </a:rPr>
              <a:t>。</a:t>
            </a:r>
            <a:endParaRPr lang="en-US" altLang="zh-CN" sz="2400" dirty="0" smtClean="0">
              <a:solidFill>
                <a:srgbClr val="333333"/>
              </a:solidFill>
              <a:latin typeface="微软雅黑" panose="020B0503020204020204" pitchFamily="34" charset="-122"/>
              <a:ea typeface="微软雅黑" panose="020B0503020204020204" pitchFamily="34" charset="-122"/>
            </a:endParaRPr>
          </a:p>
          <a:p>
            <a:pPr marL="0" indent="0">
              <a:buFont typeface="Wingdings" pitchFamily="2" charset="2"/>
              <a:buNone/>
            </a:pPr>
            <a:r>
              <a:rPr lang="zh-CN" altLang="en-US" sz="2400" dirty="0" smtClean="0">
                <a:solidFill>
                  <a:srgbClr val="333333"/>
                </a:solidFill>
                <a:latin typeface="微软雅黑" panose="020B0503020204020204" pitchFamily="34" charset="-122"/>
                <a:ea typeface="微软雅黑" panose="020B0503020204020204" pitchFamily="34" charset="-122"/>
              </a:rPr>
              <a:t>      一般研究都</a:t>
            </a:r>
            <a:r>
              <a:rPr lang="zh-CN" altLang="en-US" sz="2400" dirty="0" smtClean="0">
                <a:solidFill>
                  <a:srgbClr val="C00000"/>
                </a:solidFill>
                <a:latin typeface="微软雅黑" panose="020B0503020204020204" pitchFamily="34" charset="-122"/>
                <a:ea typeface="微软雅黑" panose="020B0503020204020204" pitchFamily="34" charset="-122"/>
              </a:rPr>
              <a:t>综合运用多种</a:t>
            </a:r>
            <a:r>
              <a:rPr lang="zh-CN" altLang="en-US" sz="2400" dirty="0" smtClean="0">
                <a:solidFill>
                  <a:srgbClr val="333333"/>
                </a:solidFill>
                <a:latin typeface="微软雅黑" panose="020B0503020204020204" pitchFamily="34" charset="-122"/>
                <a:ea typeface="微软雅黑" panose="020B0503020204020204" pitchFamily="34" charset="-122"/>
              </a:rPr>
              <a:t>研究方法。</a:t>
            </a:r>
            <a:endParaRPr lang="en-US" altLang="zh-CN" sz="2400" dirty="0" smtClean="0">
              <a:solidFill>
                <a:srgbClr val="333333"/>
              </a:solidFill>
              <a:latin typeface="微软雅黑" panose="020B0503020204020204" pitchFamily="34" charset="-122"/>
              <a:ea typeface="微软雅黑" panose="020B0503020204020204" pitchFamily="34" charset="-122"/>
            </a:endParaRPr>
          </a:p>
          <a:p>
            <a:pPr marL="0" indent="0">
              <a:buFont typeface="Wingdings" pitchFamily="2" charset="2"/>
              <a:buNone/>
            </a:pPr>
            <a:endParaRPr lang="en-US" altLang="zh-CN" sz="2400" dirty="0" smtClean="0">
              <a:solidFill>
                <a:srgbClr val="333333"/>
              </a:solidFill>
              <a:latin typeface="微软雅黑" panose="020B0503020204020204" pitchFamily="34" charset="-122"/>
              <a:ea typeface="微软雅黑" panose="020B0503020204020204" pitchFamily="34" charset="-122"/>
            </a:endParaRPr>
          </a:p>
          <a:p>
            <a:pPr marL="0" indent="0">
              <a:buFont typeface="Wingdings" pitchFamily="2" charset="2"/>
              <a:buNone/>
            </a:pPr>
            <a:endParaRPr lang="en-US" altLang="zh-CN" sz="2400" dirty="0" smtClean="0">
              <a:solidFill>
                <a:srgbClr val="333333"/>
              </a:solidFill>
              <a:latin typeface="微软雅黑" panose="020B0503020204020204" pitchFamily="34" charset="-122"/>
              <a:ea typeface="微软雅黑" panose="020B0503020204020204" pitchFamily="34" charset="-122"/>
            </a:endParaRPr>
          </a:p>
          <a:p>
            <a:pPr marL="0" indent="0">
              <a:buFont typeface="Wingdings" pitchFamily="2" charset="2"/>
              <a:buNone/>
            </a:pPr>
            <a:r>
              <a:rPr lang="zh-CN" altLang="en-US" sz="1800" dirty="0" smtClean="0">
                <a:solidFill>
                  <a:srgbClr val="333333"/>
                </a:solidFill>
                <a:latin typeface="微软雅黑" panose="020B0503020204020204" pitchFamily="34" charset="-122"/>
                <a:ea typeface="微软雅黑" panose="020B0503020204020204" pitchFamily="34" charset="-122"/>
              </a:rPr>
              <a:t>由于论文涉及的学科不同，研究方法会有很大的差异，但是实事求是，客观准确是必须遵循的规则。</a:t>
            </a:r>
            <a:r>
              <a:rPr lang="en-US" altLang="zh-CN" sz="1800" dirty="0" smtClean="0">
                <a:solidFill>
                  <a:srgbClr val="333333"/>
                </a:solidFill>
                <a:latin typeface="微软雅黑" panose="020B0503020204020204" pitchFamily="34" charset="-122"/>
                <a:ea typeface="微软雅黑" panose="020B0503020204020204" pitchFamily="34" charset="-122"/>
              </a:rPr>
              <a:t>    </a:t>
            </a:r>
            <a:r>
              <a:rPr lang="zh-CN" altLang="en-US" sz="1800" dirty="0" smtClean="0">
                <a:solidFill>
                  <a:srgbClr val="333333"/>
                </a:solidFill>
                <a:latin typeface="微软雅黑" panose="020B0503020204020204" pitchFamily="34" charset="-122"/>
                <a:ea typeface="微软雅黑" panose="020B0503020204020204" pitchFamily="34" charset="-122"/>
              </a:rPr>
              <a:t>此外，一方面要突出仪器实验设备等物质条件的优势，另一方面就是要突出课题申请者和研究成员的优势。</a:t>
            </a:r>
            <a:endParaRPr lang="en-US" altLang="zh-CN" sz="1800" dirty="0" smtClean="0">
              <a:solidFill>
                <a:srgbClr val="333333"/>
              </a:solidFill>
              <a:latin typeface="微软雅黑" panose="020B0503020204020204" pitchFamily="34" charset="-122"/>
              <a:ea typeface="微软雅黑" panose="020B0503020204020204" pitchFamily="34" charset="-122"/>
            </a:endParaRPr>
          </a:p>
          <a:p>
            <a:pPr marL="0" indent="0">
              <a:buFont typeface="Wingdings" pitchFamily="2" charset="2"/>
              <a:buNone/>
            </a:pPr>
            <a:endParaRPr lang="en-US" altLang="zh-CN" sz="2400" dirty="0" smtClean="0">
              <a:solidFill>
                <a:srgbClr val="333333"/>
              </a:solidFill>
              <a:latin typeface="宋体" pitchFamily="2" charset="-122"/>
              <a:ea typeface="宋体" pitchFamily="2" charset="-122"/>
            </a:endParaRPr>
          </a:p>
          <a:p>
            <a:pPr marL="0" indent="0">
              <a:buFont typeface="Wingdings" pitchFamily="2" charset="2"/>
              <a:buNone/>
            </a:pPr>
            <a:r>
              <a:rPr lang="en-US" altLang="zh-CN" sz="2400" dirty="0" smtClean="0">
                <a:solidFill>
                  <a:srgbClr val="333333"/>
                </a:solidFill>
                <a:latin typeface="宋体" pitchFamily="2" charset="-122"/>
                <a:ea typeface="宋体" pitchFamily="2" charset="-122"/>
              </a:rPr>
              <a:t>    </a:t>
            </a:r>
          </a:p>
          <a:p>
            <a:pPr marL="0" indent="0">
              <a:buFont typeface="Wingdings" pitchFamily="2" charset="2"/>
              <a:buNone/>
            </a:pPr>
            <a:endParaRPr lang="zh-CN" altLang="en-US" dirty="0" smtClean="0"/>
          </a:p>
        </p:txBody>
      </p:sp>
    </p:spTree>
    <p:extLst>
      <p:ext uri="{BB962C8B-B14F-4D97-AF65-F5344CB8AC3E}">
        <p14:creationId xmlns:p14="http://schemas.microsoft.com/office/powerpoint/2010/main" val="149616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630907" y="644058"/>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25" name="TextBox 24"/>
          <p:cNvSpPr txBox="1"/>
          <p:nvPr/>
        </p:nvSpPr>
        <p:spPr>
          <a:xfrm>
            <a:off x="2503461" y="644058"/>
            <a:ext cx="3327094"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研究方案</a:t>
            </a:r>
            <a:endParaRPr lang="zh-CN" altLang="en-US" sz="2400" dirty="0">
              <a:latin typeface="微软雅黑" panose="020B0503020204020204" pitchFamily="34" charset="-122"/>
              <a:ea typeface="微软雅黑" panose="020B0503020204020204" pitchFamily="34" charset="-122"/>
            </a:endParaRPr>
          </a:p>
        </p:txBody>
      </p:sp>
      <p:sp>
        <p:nvSpPr>
          <p:cNvPr id="28" name="矩形 27"/>
          <p:cNvSpPr/>
          <p:nvPr/>
        </p:nvSpPr>
        <p:spPr>
          <a:xfrm>
            <a:off x="1587463" y="1327112"/>
            <a:ext cx="2588964" cy="443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研究方法</a:t>
            </a:r>
            <a:endParaRPr lang="zh-CN" altLang="en-US" b="1" dirty="0"/>
          </a:p>
        </p:txBody>
      </p:sp>
      <p:sp>
        <p:nvSpPr>
          <p:cNvPr id="29" name="内容占位符 2"/>
          <p:cNvSpPr txBox="1">
            <a:spLocks/>
          </p:cNvSpPr>
          <p:nvPr/>
        </p:nvSpPr>
        <p:spPr bwMode="auto">
          <a:xfrm>
            <a:off x="888724" y="1925240"/>
            <a:ext cx="8229600" cy="4733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dirty="0" smtClean="0">
                <a:latin typeface="微软雅黑" panose="020B0503020204020204" pitchFamily="34" charset="-122"/>
                <a:ea typeface="微软雅黑" panose="020B0503020204020204" pitchFamily="34" charset="-122"/>
              </a:rPr>
              <a:t>调查法</a:t>
            </a:r>
          </a:p>
          <a:p>
            <a:r>
              <a:rPr lang="zh-CN" altLang="en-US" sz="2400" dirty="0" smtClean="0">
                <a:latin typeface="微软雅黑" panose="020B0503020204020204" pitchFamily="34" charset="-122"/>
                <a:ea typeface="微软雅黑" panose="020B0503020204020204" pitchFamily="34" charset="-122"/>
              </a:rPr>
              <a:t>观察法</a:t>
            </a:r>
          </a:p>
          <a:p>
            <a:r>
              <a:rPr lang="zh-CN" altLang="en-US" sz="2400" dirty="0" smtClean="0">
                <a:latin typeface="微软雅黑" panose="020B0503020204020204" pitchFamily="34" charset="-122"/>
                <a:ea typeface="微软雅黑" panose="020B0503020204020204" pitchFamily="34" charset="-122"/>
              </a:rPr>
              <a:t>实验法</a:t>
            </a:r>
          </a:p>
          <a:p>
            <a:r>
              <a:rPr lang="zh-CN" altLang="en-US" sz="2400" dirty="0" smtClean="0">
                <a:solidFill>
                  <a:srgbClr val="C00000"/>
                </a:solidFill>
                <a:latin typeface="微软雅黑" panose="020B0503020204020204" pitchFamily="34" charset="-122"/>
                <a:ea typeface="微软雅黑" panose="020B0503020204020204" pitchFamily="34" charset="-122"/>
              </a:rPr>
              <a:t>文献研究法</a:t>
            </a:r>
            <a:r>
              <a:rPr lang="zh-CN" altLang="en-US" sz="2400" dirty="0" smtClean="0">
                <a:latin typeface="微软雅黑" panose="020B0503020204020204" pitchFamily="34" charset="-122"/>
                <a:ea typeface="微软雅黑" panose="020B0503020204020204" pitchFamily="34" charset="-122"/>
              </a:rPr>
              <a:t>（查找文献法）</a:t>
            </a:r>
          </a:p>
          <a:p>
            <a:r>
              <a:rPr lang="zh-CN" altLang="en-US" sz="2400" dirty="0" smtClean="0">
                <a:latin typeface="微软雅黑" panose="020B0503020204020204" pitchFamily="34" charset="-122"/>
                <a:ea typeface="微软雅黑" panose="020B0503020204020204" pitchFamily="34" charset="-122"/>
              </a:rPr>
              <a:t>实证研究法</a:t>
            </a:r>
          </a:p>
          <a:p>
            <a:r>
              <a:rPr lang="zh-CN" altLang="en-US" sz="2400" dirty="0" smtClean="0">
                <a:latin typeface="微软雅黑" panose="020B0503020204020204" pitchFamily="34" charset="-122"/>
                <a:ea typeface="微软雅黑" panose="020B0503020204020204" pitchFamily="34" charset="-122"/>
              </a:rPr>
              <a:t>定量分析法</a:t>
            </a:r>
          </a:p>
          <a:p>
            <a:r>
              <a:rPr lang="zh-CN" altLang="en-US" sz="2400" dirty="0" smtClean="0">
                <a:latin typeface="微软雅黑" panose="020B0503020204020204" pitchFamily="34" charset="-122"/>
                <a:ea typeface="微软雅黑" panose="020B0503020204020204" pitchFamily="34" charset="-122"/>
              </a:rPr>
              <a:t>定性分析法</a:t>
            </a:r>
          </a:p>
          <a:p>
            <a:r>
              <a:rPr lang="zh-CN" altLang="en-US" sz="2400" dirty="0" smtClean="0">
                <a:latin typeface="微软雅黑" panose="020B0503020204020204" pitchFamily="34" charset="-122"/>
                <a:ea typeface="微软雅黑" panose="020B0503020204020204" pitchFamily="34" charset="-122"/>
              </a:rPr>
              <a:t>跨学科研究法也称“交叉研究法”</a:t>
            </a:r>
            <a:endParaRPr lang="en-US" altLang="zh-CN"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个案研究法</a:t>
            </a:r>
          </a:p>
          <a:p>
            <a:r>
              <a:rPr lang="zh-CN" altLang="en-US" sz="2400" dirty="0" smtClean="0">
                <a:latin typeface="微软雅黑" panose="020B0503020204020204" pitchFamily="34" charset="-122"/>
                <a:ea typeface="微软雅黑" panose="020B0503020204020204" pitchFamily="34" charset="-122"/>
              </a:rPr>
              <a:t>功能分析法</a:t>
            </a:r>
          </a:p>
          <a:p>
            <a:r>
              <a:rPr lang="zh-CN" altLang="en-US" sz="2400" dirty="0" smtClean="0">
                <a:latin typeface="微软雅黑" panose="020B0503020204020204" pitchFamily="34" charset="-122"/>
                <a:ea typeface="微软雅黑" panose="020B0503020204020204" pitchFamily="34" charset="-122"/>
              </a:rPr>
              <a:t>数量研究法也称“统计分析法”和“定量分析法”</a:t>
            </a:r>
          </a:p>
          <a:p>
            <a:endParaRPr lang="zh-CN" altLang="en-US" sz="2400" dirty="0" smtClean="0"/>
          </a:p>
        </p:txBody>
      </p:sp>
      <p:sp>
        <p:nvSpPr>
          <p:cNvPr id="30" name="内容占位符 2"/>
          <p:cNvSpPr txBox="1">
            <a:spLocks/>
          </p:cNvSpPr>
          <p:nvPr/>
        </p:nvSpPr>
        <p:spPr>
          <a:xfrm>
            <a:off x="7603540" y="1790581"/>
            <a:ext cx="3971925" cy="4733925"/>
          </a:xfrm>
          <a:prstGeom prst="rect">
            <a:avLst/>
          </a:prstGeom>
        </p:spPr>
        <p:txBody>
          <a:bodyPr/>
          <a:lstStyle>
            <a:lvl1pPr marL="342900" indent="-342900" algn="l" rtl="0" eaLnBrk="0" fontAlgn="base" hangingPunct="0">
              <a:spcBef>
                <a:spcPct val="20000"/>
              </a:spcBef>
              <a:spcAft>
                <a:spcPct val="0"/>
              </a:spcAft>
              <a:buFont typeface="Wingdings" pitchFamily="2" charset="2"/>
              <a:buChar char="±"/>
              <a:defRPr sz="3600">
                <a:solidFill>
                  <a:srgbClr val="000066"/>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3200">
                <a:solidFill>
                  <a:srgbClr val="6600CC"/>
                </a:solidFill>
                <a:latin typeface="+mn-lt"/>
                <a:ea typeface="+mn-ea"/>
              </a:defRPr>
            </a:lvl2pPr>
            <a:lvl3pPr marL="1143000" indent="-228600" algn="l" rtl="0" eaLnBrk="0" fontAlgn="base" hangingPunct="0">
              <a:spcBef>
                <a:spcPct val="20000"/>
              </a:spcBef>
              <a:spcAft>
                <a:spcPct val="0"/>
              </a:spcAft>
              <a:buChar char="•"/>
              <a:defRPr sz="2400">
                <a:solidFill>
                  <a:srgbClr val="000000"/>
                </a:solidFill>
                <a:latin typeface="Arial" charset="0"/>
                <a:ea typeface="宋体" pitchFamily="2" charset="-122"/>
              </a:defRPr>
            </a:lvl3pPr>
            <a:lvl4pPr marL="1600200" indent="-228600" algn="l" rtl="0" eaLnBrk="0" fontAlgn="base" hangingPunct="0">
              <a:spcBef>
                <a:spcPct val="20000"/>
              </a:spcBef>
              <a:spcAft>
                <a:spcPct val="0"/>
              </a:spcAft>
              <a:buChar char="–"/>
              <a:defRPr sz="2000">
                <a:solidFill>
                  <a:srgbClr val="000000"/>
                </a:solidFill>
                <a:latin typeface="Arial" charset="0"/>
                <a:ea typeface="宋体" pitchFamily="2" charset="-122"/>
              </a:defRPr>
            </a:lvl4pPr>
            <a:lvl5pPr marL="2057400" indent="-228600" algn="l" rtl="0" eaLnBrk="0" fontAlgn="base" hangingPunct="0">
              <a:spcBef>
                <a:spcPct val="20000"/>
              </a:spcBef>
              <a:spcAft>
                <a:spcPct val="0"/>
              </a:spcAft>
              <a:buChar char="»"/>
              <a:defRPr sz="2000">
                <a:solidFill>
                  <a:srgbClr val="000000"/>
                </a:solidFill>
                <a:latin typeface="Arial" charset="0"/>
                <a:ea typeface="宋体" pitchFamily="2" charset="-122"/>
              </a:defRPr>
            </a:lvl5pPr>
            <a:lvl6pPr marL="2514600" indent="-228600" algn="l" rtl="0" fontAlgn="base">
              <a:spcBef>
                <a:spcPct val="20000"/>
              </a:spcBef>
              <a:spcAft>
                <a:spcPct val="0"/>
              </a:spcAft>
              <a:buChar char="»"/>
              <a:defRPr sz="2000">
                <a:solidFill>
                  <a:srgbClr val="000000"/>
                </a:solidFill>
                <a:latin typeface="Arial" charset="0"/>
                <a:ea typeface="宋体" pitchFamily="2" charset="-122"/>
              </a:defRPr>
            </a:lvl6pPr>
            <a:lvl7pPr marL="2971800" indent="-228600" algn="l" rtl="0" fontAlgn="base">
              <a:spcBef>
                <a:spcPct val="20000"/>
              </a:spcBef>
              <a:spcAft>
                <a:spcPct val="0"/>
              </a:spcAft>
              <a:buChar char="»"/>
              <a:defRPr sz="2000">
                <a:solidFill>
                  <a:srgbClr val="000000"/>
                </a:solidFill>
                <a:latin typeface="Arial" charset="0"/>
                <a:ea typeface="宋体" pitchFamily="2" charset="-122"/>
              </a:defRPr>
            </a:lvl7pPr>
            <a:lvl8pPr marL="3429000" indent="-228600" algn="l" rtl="0" fontAlgn="base">
              <a:spcBef>
                <a:spcPct val="20000"/>
              </a:spcBef>
              <a:spcAft>
                <a:spcPct val="0"/>
              </a:spcAft>
              <a:buChar char="»"/>
              <a:defRPr sz="2000">
                <a:solidFill>
                  <a:srgbClr val="000000"/>
                </a:solidFill>
                <a:latin typeface="Arial" charset="0"/>
                <a:ea typeface="宋体" pitchFamily="2" charset="-122"/>
              </a:defRPr>
            </a:lvl8pPr>
            <a:lvl9pPr marL="3886200" indent="-228600" algn="l" rtl="0" fontAlgn="base">
              <a:spcBef>
                <a:spcPct val="20000"/>
              </a:spcBef>
              <a:spcAft>
                <a:spcPct val="0"/>
              </a:spcAft>
              <a:buChar char="»"/>
              <a:defRPr sz="2000">
                <a:solidFill>
                  <a:srgbClr val="000000"/>
                </a:solidFill>
                <a:latin typeface="Arial" charset="0"/>
                <a:ea typeface="宋体" pitchFamily="2" charset="-122"/>
              </a:defRPr>
            </a:lvl9pPr>
          </a:lstStyle>
          <a:p>
            <a:pPr>
              <a:buFont typeface="Wingdings" panose="05000000000000000000" pitchFamily="2" charset="2"/>
              <a:buChar char="l"/>
              <a:defRPr/>
            </a:pPr>
            <a:r>
              <a:rPr lang="zh-CN" altLang="en-US" sz="2400" kern="0" dirty="0" smtClean="0">
                <a:solidFill>
                  <a:schemeClr val="tx1">
                    <a:lumMod val="95000"/>
                    <a:lumOff val="5000"/>
                  </a:schemeClr>
                </a:solidFill>
                <a:latin typeface="微软雅黑" panose="020B0503020204020204" pitchFamily="34" charset="-122"/>
                <a:ea typeface="微软雅黑" panose="020B0503020204020204" pitchFamily="34" charset="-122"/>
              </a:rPr>
              <a:t>模拟法（模型方法）</a:t>
            </a:r>
          </a:p>
          <a:p>
            <a:pPr>
              <a:buFont typeface="Wingdings" panose="05000000000000000000" pitchFamily="2" charset="2"/>
              <a:buChar char="l"/>
              <a:defRPr/>
            </a:pPr>
            <a:r>
              <a:rPr lang="zh-CN" altLang="en-US" sz="2400" kern="0" dirty="0" smtClean="0">
                <a:solidFill>
                  <a:schemeClr val="tx1">
                    <a:lumMod val="95000"/>
                    <a:lumOff val="5000"/>
                  </a:schemeClr>
                </a:solidFill>
                <a:latin typeface="微软雅黑" panose="020B0503020204020204" pitchFamily="34" charset="-122"/>
                <a:ea typeface="微软雅黑" panose="020B0503020204020204" pitchFamily="34" charset="-122"/>
              </a:rPr>
              <a:t>探索性研究法</a:t>
            </a:r>
          </a:p>
          <a:p>
            <a:pPr>
              <a:buFont typeface="Wingdings" panose="05000000000000000000" pitchFamily="2" charset="2"/>
              <a:buChar char="l"/>
              <a:defRPr/>
            </a:pPr>
            <a:r>
              <a:rPr lang="zh-CN" altLang="en-US" sz="2400" kern="0" dirty="0" smtClean="0">
                <a:solidFill>
                  <a:schemeClr val="tx1">
                    <a:lumMod val="95000"/>
                    <a:lumOff val="5000"/>
                  </a:schemeClr>
                </a:solidFill>
                <a:latin typeface="微软雅黑" panose="020B0503020204020204" pitchFamily="34" charset="-122"/>
                <a:ea typeface="微软雅黑" panose="020B0503020204020204" pitchFamily="34" charset="-122"/>
              </a:rPr>
              <a:t>信息研究方法</a:t>
            </a:r>
          </a:p>
          <a:p>
            <a:pPr>
              <a:buFont typeface="Wingdings" panose="05000000000000000000" pitchFamily="2" charset="2"/>
              <a:buChar char="l"/>
              <a:defRPr/>
            </a:pPr>
            <a:r>
              <a:rPr lang="zh-CN" altLang="en-US" sz="2400" kern="0" dirty="0" smtClean="0">
                <a:solidFill>
                  <a:schemeClr val="tx1">
                    <a:lumMod val="95000"/>
                    <a:lumOff val="5000"/>
                  </a:schemeClr>
                </a:solidFill>
                <a:latin typeface="微软雅黑" panose="020B0503020204020204" pitchFamily="34" charset="-122"/>
                <a:ea typeface="微软雅黑" panose="020B0503020204020204" pitchFamily="34" charset="-122"/>
              </a:rPr>
              <a:t>经验总结法</a:t>
            </a:r>
          </a:p>
          <a:p>
            <a:pPr>
              <a:buFont typeface="Wingdings" panose="05000000000000000000" pitchFamily="2" charset="2"/>
              <a:buChar char="l"/>
              <a:defRPr/>
            </a:pPr>
            <a:r>
              <a:rPr lang="zh-CN" altLang="en-US" sz="2400" kern="0" dirty="0" smtClean="0">
                <a:solidFill>
                  <a:schemeClr val="tx1">
                    <a:lumMod val="95000"/>
                    <a:lumOff val="5000"/>
                  </a:schemeClr>
                </a:solidFill>
                <a:latin typeface="微软雅黑" panose="020B0503020204020204" pitchFamily="34" charset="-122"/>
                <a:ea typeface="微软雅黑" panose="020B0503020204020204" pitchFamily="34" charset="-122"/>
              </a:rPr>
              <a:t>描述性研究法</a:t>
            </a:r>
          </a:p>
          <a:p>
            <a:pPr>
              <a:buFont typeface="Wingdings" panose="05000000000000000000" pitchFamily="2" charset="2"/>
              <a:buChar char="l"/>
              <a:defRPr/>
            </a:pPr>
            <a:r>
              <a:rPr lang="zh-CN" altLang="en-US" sz="2400" kern="0" dirty="0" smtClean="0">
                <a:solidFill>
                  <a:schemeClr val="tx1">
                    <a:lumMod val="95000"/>
                    <a:lumOff val="5000"/>
                  </a:schemeClr>
                </a:solidFill>
                <a:latin typeface="微软雅黑" panose="020B0503020204020204" pitchFamily="34" charset="-122"/>
                <a:ea typeface="微软雅黑" panose="020B0503020204020204" pitchFamily="34" charset="-122"/>
              </a:rPr>
              <a:t>数学方法</a:t>
            </a:r>
          </a:p>
          <a:p>
            <a:pPr>
              <a:buFont typeface="Wingdings" panose="05000000000000000000" pitchFamily="2" charset="2"/>
              <a:buChar char="l"/>
              <a:defRPr/>
            </a:pPr>
            <a:r>
              <a:rPr lang="zh-CN" altLang="en-US" sz="2400" kern="0" dirty="0" smtClean="0">
                <a:solidFill>
                  <a:schemeClr val="tx1">
                    <a:lumMod val="95000"/>
                    <a:lumOff val="5000"/>
                  </a:schemeClr>
                </a:solidFill>
                <a:latin typeface="微软雅黑" panose="020B0503020204020204" pitchFamily="34" charset="-122"/>
                <a:ea typeface="微软雅黑" panose="020B0503020204020204" pitchFamily="34" charset="-122"/>
              </a:rPr>
              <a:t>思维方法</a:t>
            </a:r>
          </a:p>
          <a:p>
            <a:pPr>
              <a:buFont typeface="Wingdings" panose="05000000000000000000" pitchFamily="2" charset="2"/>
              <a:buChar char="l"/>
              <a:defRPr/>
            </a:pPr>
            <a:r>
              <a:rPr lang="zh-CN" altLang="en-US" sz="2400" kern="0" dirty="0" smtClean="0">
                <a:solidFill>
                  <a:schemeClr val="tx1">
                    <a:lumMod val="95000"/>
                    <a:lumOff val="5000"/>
                  </a:schemeClr>
                </a:solidFill>
                <a:latin typeface="微软雅黑" panose="020B0503020204020204" pitchFamily="34" charset="-122"/>
                <a:ea typeface="微软雅黑" panose="020B0503020204020204" pitchFamily="34" charset="-122"/>
              </a:rPr>
              <a:t>系统科学方法</a:t>
            </a:r>
          </a:p>
          <a:p>
            <a:pPr>
              <a:defRPr/>
            </a:pPr>
            <a:endParaRPr lang="zh-CN" altLang="en-US" kern="0" dirty="0"/>
          </a:p>
        </p:txBody>
      </p:sp>
    </p:spTree>
    <p:extLst>
      <p:ext uri="{BB962C8B-B14F-4D97-AF65-F5344CB8AC3E}">
        <p14:creationId xmlns:p14="http://schemas.microsoft.com/office/powerpoint/2010/main" val="1938427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630907" y="993082"/>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sp>
        <p:nvSpPr>
          <p:cNvPr id="38" name="TextBox 37"/>
          <p:cNvSpPr txBox="1"/>
          <p:nvPr/>
        </p:nvSpPr>
        <p:spPr>
          <a:xfrm>
            <a:off x="2503461" y="993082"/>
            <a:ext cx="3327094"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研究进度计划</a:t>
            </a: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1733265" y="2396729"/>
            <a:ext cx="9405049" cy="2677656"/>
          </a:xfrm>
          <a:prstGeom prst="rect">
            <a:avLst/>
          </a:prstGeom>
        </p:spPr>
        <p:txBody>
          <a:bodyPr wrap="square">
            <a:spAutoFit/>
          </a:bodyPr>
          <a:lstStyle/>
          <a:p>
            <a:pPr>
              <a:defRPr/>
            </a:pPr>
            <a:r>
              <a:rPr lang="zh-CN" altLang="en-US" sz="2400" dirty="0" smtClean="0">
                <a:solidFill>
                  <a:srgbClr val="333333"/>
                </a:solidFill>
                <a:latin typeface="微软雅黑" panose="020B0503020204020204" pitchFamily="34" charset="-122"/>
                <a:ea typeface="微软雅黑" panose="020B0503020204020204" pitchFamily="34" charset="-122"/>
              </a:rPr>
              <a:t>     应该</a:t>
            </a:r>
            <a:r>
              <a:rPr lang="zh-CN" altLang="en-US" sz="2400" dirty="0">
                <a:solidFill>
                  <a:srgbClr val="333333"/>
                </a:solidFill>
                <a:latin typeface="微软雅黑" panose="020B0503020204020204" pitchFamily="34" charset="-122"/>
                <a:ea typeface="微软雅黑" panose="020B0503020204020204" pitchFamily="34" charset="-122"/>
              </a:rPr>
              <a:t>制定</a:t>
            </a:r>
            <a:r>
              <a:rPr lang="zh-CN" altLang="en-US" sz="2400" dirty="0">
                <a:solidFill>
                  <a:srgbClr val="C00000"/>
                </a:solidFill>
                <a:latin typeface="微软雅黑" panose="020B0503020204020204" pitchFamily="34" charset="-122"/>
                <a:ea typeface="微软雅黑" panose="020B0503020204020204" pitchFamily="34" charset="-122"/>
              </a:rPr>
              <a:t>详细的工作计划</a:t>
            </a:r>
            <a:r>
              <a:rPr lang="zh-CN" altLang="en-US" sz="2400" dirty="0">
                <a:solidFill>
                  <a:srgbClr val="333333"/>
                </a:solidFill>
                <a:latin typeface="微软雅黑" panose="020B0503020204020204" pitchFamily="34" charset="-122"/>
                <a:ea typeface="微软雅黑" panose="020B0503020204020204" pitchFamily="34" charset="-122"/>
              </a:rPr>
              <a:t>，即课题研究的步骤</a:t>
            </a:r>
            <a:r>
              <a:rPr lang="zh-CN" altLang="en-US" sz="2400" dirty="0" smtClean="0">
                <a:solidFill>
                  <a:srgbClr val="333333"/>
                </a:solidFill>
                <a:latin typeface="微软雅黑" panose="020B0503020204020204" pitchFamily="34" charset="-122"/>
                <a:ea typeface="微软雅黑" panose="020B0503020204020204" pitchFamily="34" charset="-122"/>
              </a:rPr>
              <a:t>。</a:t>
            </a:r>
            <a:endParaRPr lang="en-US" altLang="zh-CN" sz="2400" dirty="0" smtClean="0">
              <a:solidFill>
                <a:srgbClr val="333333"/>
              </a:solidFill>
              <a:latin typeface="微软雅黑" panose="020B0503020204020204" pitchFamily="34" charset="-122"/>
              <a:ea typeface="微软雅黑" panose="020B0503020204020204" pitchFamily="34" charset="-122"/>
            </a:endParaRPr>
          </a:p>
          <a:p>
            <a:pPr>
              <a:defRPr/>
            </a:pPr>
            <a:r>
              <a:rPr lang="en-US" altLang="zh-CN" sz="2400" dirty="0">
                <a:solidFill>
                  <a:srgbClr val="333333"/>
                </a:solidFill>
                <a:latin typeface="微软雅黑" panose="020B0503020204020204" pitchFamily="34" charset="-122"/>
                <a:ea typeface="微软雅黑" panose="020B0503020204020204" pitchFamily="34" charset="-122"/>
              </a:rPr>
              <a:t> </a:t>
            </a:r>
            <a:r>
              <a:rPr lang="en-US" altLang="zh-CN" sz="2400" dirty="0" smtClean="0">
                <a:solidFill>
                  <a:srgbClr val="333333"/>
                </a:solidFill>
                <a:latin typeface="微软雅黑" panose="020B0503020204020204" pitchFamily="34" charset="-122"/>
                <a:ea typeface="微软雅黑" panose="020B0503020204020204" pitchFamily="34" charset="-122"/>
              </a:rPr>
              <a:t>    </a:t>
            </a:r>
            <a:r>
              <a:rPr lang="zh-CN" altLang="en-US" sz="2400" dirty="0" smtClean="0">
                <a:solidFill>
                  <a:srgbClr val="333333"/>
                </a:solidFill>
                <a:latin typeface="微软雅黑" panose="020B0503020204020204" pitchFamily="34" charset="-122"/>
                <a:ea typeface="微软雅黑" panose="020B0503020204020204" pitchFamily="34" charset="-122"/>
              </a:rPr>
              <a:t>整个</a:t>
            </a:r>
            <a:r>
              <a:rPr lang="zh-CN" altLang="en-US" sz="2400" dirty="0">
                <a:solidFill>
                  <a:srgbClr val="333333"/>
                </a:solidFill>
                <a:latin typeface="微软雅黑" panose="020B0503020204020204" pitchFamily="34" charset="-122"/>
                <a:ea typeface="微软雅黑" panose="020B0503020204020204" pitchFamily="34" charset="-122"/>
              </a:rPr>
              <a:t>研究在</a:t>
            </a:r>
            <a:r>
              <a:rPr lang="zh-CN" altLang="en-US" sz="2400" dirty="0">
                <a:solidFill>
                  <a:srgbClr val="C00000"/>
                </a:solidFill>
                <a:latin typeface="微软雅黑" panose="020B0503020204020204" pitchFamily="34" charset="-122"/>
                <a:ea typeface="微软雅黑" panose="020B0503020204020204" pitchFamily="34" charset="-122"/>
              </a:rPr>
              <a:t>时间及顺序上</a:t>
            </a:r>
            <a:r>
              <a:rPr lang="zh-CN" altLang="en-US" sz="2400" dirty="0">
                <a:solidFill>
                  <a:srgbClr val="333333"/>
                </a:solidFill>
                <a:latin typeface="微软雅黑" panose="020B0503020204020204" pitchFamily="34" charset="-122"/>
                <a:ea typeface="微软雅黑" panose="020B0503020204020204" pitchFamily="34" charset="-122"/>
              </a:rPr>
              <a:t>的安排，一般都是从基础性问题开始，分阶段进行</a:t>
            </a:r>
            <a:r>
              <a:rPr lang="zh-CN" altLang="en-US" sz="2400" dirty="0" smtClean="0">
                <a:solidFill>
                  <a:srgbClr val="333333"/>
                </a:solidFill>
                <a:latin typeface="微软雅黑" panose="020B0503020204020204" pitchFamily="34" charset="-122"/>
                <a:ea typeface="微软雅黑" panose="020B0503020204020204" pitchFamily="34" charset="-122"/>
              </a:rPr>
              <a:t>。</a:t>
            </a:r>
            <a:endParaRPr lang="en-US" altLang="zh-CN" sz="2400" dirty="0" smtClean="0">
              <a:solidFill>
                <a:srgbClr val="333333"/>
              </a:solidFill>
              <a:latin typeface="微软雅黑" panose="020B0503020204020204" pitchFamily="34" charset="-122"/>
              <a:ea typeface="微软雅黑" panose="020B0503020204020204" pitchFamily="34" charset="-122"/>
            </a:endParaRPr>
          </a:p>
          <a:p>
            <a:pPr>
              <a:defRPr/>
            </a:pPr>
            <a:r>
              <a:rPr lang="en-US" altLang="zh-CN" sz="2400" dirty="0">
                <a:solidFill>
                  <a:srgbClr val="333333"/>
                </a:solidFill>
                <a:latin typeface="微软雅黑" panose="020B0503020204020204" pitchFamily="34" charset="-122"/>
                <a:ea typeface="微软雅黑" panose="020B0503020204020204" pitchFamily="34" charset="-122"/>
              </a:rPr>
              <a:t> </a:t>
            </a:r>
            <a:r>
              <a:rPr lang="en-US" altLang="zh-CN" sz="2400" dirty="0" smtClean="0">
                <a:solidFill>
                  <a:srgbClr val="333333"/>
                </a:solidFill>
                <a:latin typeface="微软雅黑" panose="020B0503020204020204" pitchFamily="34" charset="-122"/>
                <a:ea typeface="微软雅黑" panose="020B0503020204020204" pitchFamily="34" charset="-122"/>
              </a:rPr>
              <a:t>    </a:t>
            </a:r>
            <a:r>
              <a:rPr lang="zh-CN" altLang="en-US" sz="2400" dirty="0" smtClean="0">
                <a:solidFill>
                  <a:srgbClr val="333333"/>
                </a:solidFill>
                <a:latin typeface="微软雅黑" panose="020B0503020204020204" pitchFamily="34" charset="-122"/>
                <a:ea typeface="微软雅黑" panose="020B0503020204020204" pitchFamily="34" charset="-122"/>
              </a:rPr>
              <a:t>每</a:t>
            </a:r>
            <a:r>
              <a:rPr lang="zh-CN" altLang="en-US" sz="2400" dirty="0">
                <a:solidFill>
                  <a:srgbClr val="333333"/>
                </a:solidFill>
                <a:latin typeface="微软雅黑" panose="020B0503020204020204" pitchFamily="34" charset="-122"/>
                <a:ea typeface="微软雅黑" panose="020B0503020204020204" pitchFamily="34" charset="-122"/>
              </a:rPr>
              <a:t>一阶段的起止时间都有明确的规定，而且对每一阶段要完成的研究目标、任务，各阶段的主要研究步骤，以及研究日程安排等都要详细界定</a:t>
            </a:r>
            <a:r>
              <a:rPr lang="zh-CN" altLang="en-US" sz="2400" dirty="0" smtClean="0">
                <a:solidFill>
                  <a:srgbClr val="333333"/>
                </a:solidFill>
                <a:latin typeface="微软雅黑" panose="020B0503020204020204" pitchFamily="34" charset="-122"/>
                <a:ea typeface="微软雅黑" panose="020B0503020204020204" pitchFamily="34" charset="-122"/>
              </a:rPr>
              <a:t>。</a:t>
            </a:r>
            <a:endParaRPr lang="en-US" altLang="zh-CN" sz="2400" dirty="0" smtClean="0">
              <a:solidFill>
                <a:srgbClr val="333333"/>
              </a:solidFill>
              <a:latin typeface="微软雅黑" panose="020B0503020204020204" pitchFamily="34" charset="-122"/>
              <a:ea typeface="微软雅黑" panose="020B0503020204020204" pitchFamily="34" charset="-122"/>
            </a:endParaRPr>
          </a:p>
          <a:p>
            <a:pPr>
              <a:defRPr/>
            </a:pPr>
            <a:r>
              <a:rPr lang="en-US" altLang="zh-CN" sz="2400" dirty="0">
                <a:solidFill>
                  <a:srgbClr val="333333"/>
                </a:solidFill>
                <a:latin typeface="微软雅黑" panose="020B0503020204020204" pitchFamily="34" charset="-122"/>
                <a:ea typeface="微软雅黑" panose="020B0503020204020204" pitchFamily="34" charset="-122"/>
              </a:rPr>
              <a:t> </a:t>
            </a:r>
            <a:r>
              <a:rPr lang="en-US" altLang="zh-CN" sz="2400" dirty="0" smtClean="0">
                <a:solidFill>
                  <a:srgbClr val="333333"/>
                </a:solidFill>
                <a:latin typeface="微软雅黑" panose="020B0503020204020204" pitchFamily="34" charset="-122"/>
                <a:ea typeface="微软雅黑" panose="020B0503020204020204" pitchFamily="34" charset="-122"/>
              </a:rPr>
              <a:t>    </a:t>
            </a:r>
            <a:r>
              <a:rPr lang="zh-CN" altLang="en-US" sz="2400" dirty="0" smtClean="0">
                <a:solidFill>
                  <a:srgbClr val="333333"/>
                </a:solidFill>
                <a:latin typeface="微软雅黑" panose="020B0503020204020204" pitchFamily="34" charset="-122"/>
                <a:ea typeface="微软雅黑" panose="020B0503020204020204" pitchFamily="34" charset="-122"/>
              </a:rPr>
              <a:t>各</a:t>
            </a:r>
            <a:r>
              <a:rPr lang="zh-CN" altLang="en-US" sz="2400" dirty="0">
                <a:solidFill>
                  <a:srgbClr val="333333"/>
                </a:solidFill>
                <a:latin typeface="微软雅黑" panose="020B0503020204020204" pitchFamily="34" charset="-122"/>
                <a:ea typeface="微软雅黑" panose="020B0503020204020204" pitchFamily="34" charset="-122"/>
              </a:rPr>
              <a:t>阶段之间不能间断，以保证研究进程的连续性。</a:t>
            </a:r>
            <a:endParaRPr lang="en-US" altLang="zh-CN" sz="2400" dirty="0">
              <a:solidFill>
                <a:srgbClr val="333333"/>
              </a:solidFill>
              <a:latin typeface="微软雅黑" panose="020B0503020204020204" pitchFamily="34" charset="-122"/>
              <a:ea typeface="微软雅黑" panose="020B0503020204020204" pitchFamily="34" charset="-122"/>
            </a:endParaRPr>
          </a:p>
        </p:txBody>
      </p:sp>
      <p:pic>
        <p:nvPicPr>
          <p:cNvPr id="39" name="图片 3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1775" y="832513"/>
            <a:ext cx="6877050" cy="59055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550" y="2233612"/>
            <a:ext cx="7058238" cy="3387414"/>
          </a:xfrm>
          <a:prstGeom prst="rect">
            <a:avLst/>
          </a:prstGeom>
          <a:ln w="38100">
            <a:solidFill>
              <a:srgbClr val="C00000"/>
            </a:solidFill>
          </a:ln>
        </p:spPr>
      </p:pic>
    </p:spTree>
    <p:extLst>
      <p:ext uri="{BB962C8B-B14F-4D97-AF65-F5344CB8AC3E}">
        <p14:creationId xmlns:p14="http://schemas.microsoft.com/office/powerpoint/2010/main" val="31020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630907" y="993082"/>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sp>
        <p:nvSpPr>
          <p:cNvPr id="38" name="TextBox 37"/>
          <p:cNvSpPr txBox="1"/>
          <p:nvPr/>
        </p:nvSpPr>
        <p:spPr>
          <a:xfrm>
            <a:off x="2503461" y="993082"/>
            <a:ext cx="3327094"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研究预期成果</a:t>
            </a: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1733265" y="2396729"/>
            <a:ext cx="9405049" cy="2308324"/>
          </a:xfrm>
          <a:prstGeom prst="rect">
            <a:avLst/>
          </a:prstGeom>
        </p:spPr>
        <p:txBody>
          <a:bodyPr wrap="square">
            <a:spAutoFit/>
          </a:bodyPr>
          <a:lstStyle/>
          <a:p>
            <a:pPr>
              <a:defRPr/>
            </a:pPr>
            <a:r>
              <a:rPr lang="zh-CN" altLang="en-US" sz="2400" dirty="0" smtClean="0">
                <a:solidFill>
                  <a:srgbClr val="333333"/>
                </a:solidFill>
                <a:latin typeface="微软雅黑" panose="020B0503020204020204" pitchFamily="34" charset="-122"/>
                <a:ea typeface="微软雅黑" panose="020B0503020204020204" pitchFamily="34" charset="-122"/>
              </a:rPr>
              <a:t>       通常</a:t>
            </a:r>
            <a:r>
              <a:rPr lang="zh-CN" altLang="en-US" sz="2400" dirty="0">
                <a:solidFill>
                  <a:srgbClr val="333333"/>
                </a:solidFill>
                <a:latin typeface="微软雅黑" panose="020B0503020204020204" pitchFamily="34" charset="-122"/>
                <a:ea typeface="微软雅黑" panose="020B0503020204020204" pitchFamily="34" charset="-122"/>
              </a:rPr>
              <a:t>是强调</a:t>
            </a:r>
            <a:r>
              <a:rPr lang="zh-CN" altLang="en-US" sz="2400" dirty="0">
                <a:solidFill>
                  <a:srgbClr val="C00000"/>
                </a:solidFill>
                <a:latin typeface="微软雅黑" panose="020B0503020204020204" pitchFamily="34" charset="-122"/>
                <a:ea typeface="微软雅黑" panose="020B0503020204020204" pitchFamily="34" charset="-122"/>
              </a:rPr>
              <a:t>研究成果在实际、理论和政策方面的意义</a:t>
            </a:r>
            <a:r>
              <a:rPr lang="zh-CN" altLang="en-US" sz="2400" dirty="0">
                <a:solidFill>
                  <a:srgbClr val="333333"/>
                </a:solidFill>
                <a:latin typeface="微软雅黑" panose="020B0503020204020204" pitchFamily="34" charset="-122"/>
                <a:ea typeface="微软雅黑" panose="020B0503020204020204" pitchFamily="34" charset="-122"/>
              </a:rPr>
              <a:t>。它是研究人员对研究问题进行论证和对使用方法进行分析的自然结果，即</a:t>
            </a:r>
            <a:r>
              <a:rPr lang="zh-CN" altLang="en-US" sz="2400" b="1" dirty="0">
                <a:solidFill>
                  <a:srgbClr val="C00000"/>
                </a:solidFill>
                <a:latin typeface="微软雅黑" panose="020B0503020204020204" pitchFamily="34" charset="-122"/>
                <a:ea typeface="微软雅黑" panose="020B0503020204020204" pitchFamily="34" charset="-122"/>
              </a:rPr>
              <a:t>本研究拟取得什么形式的阶段研究成果和终结研究成果</a:t>
            </a:r>
            <a:r>
              <a:rPr lang="zh-CN" altLang="en-US" sz="2400" dirty="0">
                <a:solidFill>
                  <a:srgbClr val="333333"/>
                </a:solidFill>
                <a:latin typeface="微软雅黑" panose="020B0503020204020204" pitchFamily="34" charset="-122"/>
                <a:ea typeface="微软雅黑" panose="020B0503020204020204" pitchFamily="34" charset="-122"/>
              </a:rPr>
              <a:t>。研究解决的关键问题、创新点以及研究成果应用的社会效益、经济效益等。</a:t>
            </a:r>
            <a:endParaRPr lang="en-US" altLang="zh-CN" sz="2400" dirty="0">
              <a:solidFill>
                <a:srgbClr val="333333"/>
              </a:solidFill>
              <a:latin typeface="微软雅黑" panose="020B0503020204020204" pitchFamily="34" charset="-122"/>
              <a:ea typeface="微软雅黑" panose="020B0503020204020204" pitchFamily="34" charset="-122"/>
            </a:endParaRPr>
          </a:p>
          <a:p>
            <a:pPr>
              <a:defRPr/>
            </a:pPr>
            <a:r>
              <a:rPr lang="zh-CN" altLang="en-US" sz="2400" dirty="0" smtClean="0">
                <a:solidFill>
                  <a:srgbClr val="333333"/>
                </a:solidFill>
                <a:latin typeface="微软雅黑" panose="020B0503020204020204" pitchFamily="34" charset="-122"/>
                <a:ea typeface="微软雅黑" panose="020B0503020204020204" pitchFamily="34" charset="-122"/>
              </a:rPr>
              <a:t>       表现</a:t>
            </a:r>
            <a:r>
              <a:rPr lang="zh-CN" altLang="en-US" sz="2400" dirty="0">
                <a:solidFill>
                  <a:srgbClr val="333333"/>
                </a:solidFill>
                <a:latin typeface="微软雅黑" panose="020B0503020204020204" pitchFamily="34" charset="-122"/>
                <a:ea typeface="微软雅黑" panose="020B0503020204020204" pitchFamily="34" charset="-122"/>
              </a:rPr>
              <a:t>成果的形式是多样的，包括</a:t>
            </a:r>
            <a:r>
              <a:rPr lang="zh-CN" altLang="en-US" sz="2400" dirty="0">
                <a:solidFill>
                  <a:srgbClr val="C00000"/>
                </a:solidFill>
                <a:latin typeface="微软雅黑" panose="020B0503020204020204" pitchFamily="34" charset="-122"/>
                <a:ea typeface="微软雅黑" panose="020B0503020204020204" pitchFamily="34" charset="-122"/>
              </a:rPr>
              <a:t>调查报告、实验报告、论文、专著、专利、研究报告</a:t>
            </a:r>
            <a:r>
              <a:rPr lang="zh-CN" altLang="en-US" sz="2400" dirty="0">
                <a:solidFill>
                  <a:srgbClr val="333333"/>
                </a:solidFill>
                <a:latin typeface="微软雅黑" panose="020B0503020204020204" pitchFamily="34" charset="-122"/>
                <a:ea typeface="微软雅黑" panose="020B0503020204020204" pitchFamily="34" charset="-122"/>
              </a:rPr>
              <a:t>等。</a:t>
            </a:r>
            <a:endParaRPr lang="en-US" altLang="zh-CN" sz="2400" dirty="0">
              <a:solidFill>
                <a:srgbClr val="333333"/>
              </a:solidFill>
              <a:latin typeface="微软雅黑" panose="020B0503020204020204" pitchFamily="34" charset="-122"/>
              <a:ea typeface="微软雅黑" panose="020B0503020204020204" pitchFamily="34" charset="-122"/>
            </a:endParaRPr>
          </a:p>
        </p:txBody>
      </p:sp>
      <p:pic>
        <p:nvPicPr>
          <p:cNvPr id="24"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0482" y="2253053"/>
            <a:ext cx="5524500" cy="3467100"/>
          </a:xfrm>
          <a:prstGeom prst="rect">
            <a:avLst/>
          </a:prstGeom>
          <a:noFill/>
          <a:ln w="5715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99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rot="5400000">
            <a:off x="7617408" y="3267520"/>
            <a:ext cx="2072151" cy="6585594"/>
            <a:chOff x="9897236" y="243817"/>
            <a:chExt cx="2072151" cy="6585594"/>
          </a:xfrm>
        </p:grpSpPr>
        <p:sp>
          <p:nvSpPr>
            <p:cNvPr id="6" name="椭圆 5"/>
            <p:cNvSpPr/>
            <p:nvPr/>
          </p:nvSpPr>
          <p:spPr>
            <a:xfrm>
              <a:off x="11465004" y="1878300"/>
              <a:ext cx="395785" cy="39578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0850057" y="3532465"/>
              <a:ext cx="347976" cy="34797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1700012" y="2623716"/>
              <a:ext cx="64893" cy="6489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531263" y="1369325"/>
              <a:ext cx="333204" cy="333204"/>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1533524" y="1119116"/>
              <a:ext cx="45719" cy="45719"/>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0753010" y="2498553"/>
              <a:ext cx="222913" cy="22291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0108182"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385944" y="4033196"/>
              <a:ext cx="186519" cy="18651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0755" y="429904"/>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9897236" y="24381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735849" y="5686827"/>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1487278" y="2871313"/>
              <a:ext cx="482109" cy="48210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663149" y="5175819"/>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1075425" y="115118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024045" y="4681181"/>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rot="16200000">
            <a:off x="2119528" y="3913451"/>
            <a:ext cx="2072151" cy="6585594"/>
            <a:chOff x="9897236" y="243817"/>
            <a:chExt cx="2072151" cy="6585594"/>
          </a:xfrm>
        </p:grpSpPr>
        <p:sp>
          <p:nvSpPr>
            <p:cNvPr id="24" name="椭圆 23"/>
            <p:cNvSpPr/>
            <p:nvPr/>
          </p:nvSpPr>
          <p:spPr>
            <a:xfrm>
              <a:off x="11465004" y="1878300"/>
              <a:ext cx="395785" cy="39578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0850057" y="3532465"/>
              <a:ext cx="347976" cy="34797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700012" y="2623716"/>
              <a:ext cx="64893" cy="6489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0531263" y="1369325"/>
              <a:ext cx="333204" cy="333204"/>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1533524" y="1119116"/>
              <a:ext cx="45719" cy="45719"/>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0753010" y="2498553"/>
              <a:ext cx="222913" cy="22291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0108182"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1385944" y="4033196"/>
              <a:ext cx="186519" cy="18651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1450755" y="429904"/>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897236" y="24381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0735849" y="5686827"/>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1487278" y="2871313"/>
              <a:ext cx="482109" cy="48210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1663149" y="5175819"/>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11075425" y="115118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1024045" y="4681181"/>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3686536" y="1792480"/>
            <a:ext cx="4818929" cy="2450081"/>
            <a:chOff x="3590734" y="1792216"/>
            <a:chExt cx="4818929" cy="2450081"/>
          </a:xfrm>
        </p:grpSpPr>
        <p:sp>
          <p:nvSpPr>
            <p:cNvPr id="45" name="圆角矩形 44"/>
            <p:cNvSpPr/>
            <p:nvPr/>
          </p:nvSpPr>
          <p:spPr>
            <a:xfrm flipV="1">
              <a:off x="4043882" y="1883336"/>
              <a:ext cx="3862927" cy="2358961"/>
            </a:xfrm>
            <a:prstGeom prst="roundRect">
              <a:avLst>
                <a:gd name="adj" fmla="val 7741"/>
              </a:avLst>
            </a:prstGeom>
            <a:gradFill flip="none" rotWithShape="1">
              <a:gsLst>
                <a:gs pos="0">
                  <a:schemeClr val="bg1">
                    <a:lumMod val="85000"/>
                  </a:schemeClr>
                </a:gs>
                <a:gs pos="100000">
                  <a:schemeClr val="bg1"/>
                </a:gs>
              </a:gsLst>
              <a:lin ang="18900000" scaled="0"/>
              <a:tileRect/>
            </a:gradFill>
            <a:ln w="22225">
              <a:gradFill>
                <a:gsLst>
                  <a:gs pos="0">
                    <a:schemeClr val="bg1"/>
                  </a:gs>
                  <a:gs pos="100000">
                    <a:schemeClr val="bg1">
                      <a:lumMod val="75000"/>
                    </a:schemeClr>
                  </a:gs>
                </a:gsLst>
                <a:lin ang="18900000" scaled="0"/>
              </a:gradFill>
            </a:ln>
            <a:effectLst>
              <a:outerShdw blurRad="508000" dist="2413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4272413" y="1792216"/>
              <a:ext cx="3307816" cy="1938992"/>
            </a:xfrm>
            <a:prstGeom prst="rect">
              <a:avLst/>
            </a:prstGeom>
            <a:noFill/>
          </p:spPr>
          <p:txBody>
            <a:bodyPr wrap="square" rtlCol="0">
              <a:spAutoFit/>
            </a:bodyPr>
            <a:lstStyle/>
            <a:p>
              <a:pPr algn="ctr"/>
              <a:r>
                <a:rPr lang="en-US" altLang="zh-CN" sz="6000" b="1" dirty="0" smtClean="0">
                  <a:solidFill>
                    <a:srgbClr val="EB5E59"/>
                  </a:solidFill>
                  <a:effectLst>
                    <a:outerShdw blurRad="38100" dist="38100" dir="2700000" algn="tl">
                      <a:srgbClr val="000000">
                        <a:alpha val="43137"/>
                      </a:srgbClr>
                    </a:outerShdw>
                  </a:effectLst>
                  <a:latin typeface="MHeiSung HKS UltraBold" panose="00000900000000000000" pitchFamily="2" charset="-120"/>
                  <a:ea typeface="MHeiSung HKS UltraBold" panose="00000900000000000000" pitchFamily="2" charset="-120"/>
                </a:rPr>
                <a:t>PART  </a:t>
              </a:r>
            </a:p>
            <a:p>
              <a:pPr algn="ctr"/>
              <a:r>
                <a:rPr lang="en-US" altLang="zh-CN" sz="6000" b="1" dirty="0" smtClean="0">
                  <a:solidFill>
                    <a:srgbClr val="EB5E59"/>
                  </a:solidFill>
                  <a:effectLst>
                    <a:outerShdw blurRad="38100" dist="38100" dir="2700000" algn="tl">
                      <a:srgbClr val="000000">
                        <a:alpha val="43137"/>
                      </a:srgbClr>
                    </a:outerShdw>
                  </a:effectLst>
                  <a:latin typeface="MHeiSung HKS UltraBold" panose="00000900000000000000" pitchFamily="2" charset="-120"/>
                  <a:ea typeface="MHeiSung HKS UltraBold" panose="00000900000000000000" pitchFamily="2" charset="-120"/>
                </a:rPr>
                <a:t>TWO</a:t>
              </a:r>
              <a:endParaRPr lang="zh-CN" altLang="en-US" sz="6000" b="1" dirty="0">
                <a:solidFill>
                  <a:srgbClr val="EB5E59"/>
                </a:solidFill>
                <a:effectLst>
                  <a:outerShdw blurRad="38100" dist="38100" dir="2700000" algn="tl">
                    <a:srgbClr val="000000">
                      <a:alpha val="43137"/>
                    </a:srgbClr>
                  </a:outerShdw>
                </a:effectLst>
                <a:latin typeface="MHeiSung HKS UltraBold" panose="00000900000000000000" pitchFamily="2" charset="-120"/>
                <a:ea typeface="MHeiSung HKS UltraBold" panose="00000900000000000000" pitchFamily="2" charset="-120"/>
              </a:endParaRPr>
            </a:p>
          </p:txBody>
        </p:sp>
        <p:sp>
          <p:nvSpPr>
            <p:cNvPr id="42" name="文本框 41"/>
            <p:cNvSpPr txBox="1"/>
            <p:nvPr/>
          </p:nvSpPr>
          <p:spPr>
            <a:xfrm>
              <a:off x="3590734" y="3602064"/>
              <a:ext cx="4818929" cy="523220"/>
            </a:xfrm>
            <a:prstGeom prst="rect">
              <a:avLst/>
            </a:prstGeom>
            <a:noFill/>
          </p:spPr>
          <p:txBody>
            <a:bodyPr wrap="square" rtlCol="0">
              <a:spAutoFit/>
            </a:bodyPr>
            <a:lstStyle/>
            <a:p>
              <a:pPr algn="ct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文献综述</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131219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783326" y="241093"/>
            <a:ext cx="4625348" cy="1862048"/>
            <a:chOff x="3775162" y="241093"/>
            <a:chExt cx="4625348" cy="1862048"/>
          </a:xfrm>
        </p:grpSpPr>
        <p:sp>
          <p:nvSpPr>
            <p:cNvPr id="2" name="圆角矩形 1"/>
            <p:cNvSpPr/>
            <p:nvPr/>
          </p:nvSpPr>
          <p:spPr>
            <a:xfrm rot="5400000">
              <a:off x="5402124" y="-1140557"/>
              <a:ext cx="1371424" cy="4625348"/>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reflection stA="52000" endA="300" endPos="35000" dist="762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文本框 2"/>
            <p:cNvSpPr txBox="1"/>
            <p:nvPr/>
          </p:nvSpPr>
          <p:spPr>
            <a:xfrm>
              <a:off x="4018732" y="241093"/>
              <a:ext cx="4138208" cy="1862048"/>
            </a:xfrm>
            <a:prstGeom prst="rect">
              <a:avLst/>
            </a:prstGeom>
            <a:noFill/>
          </p:spPr>
          <p:txBody>
            <a:bodyPr wrap="square" rtlCol="0">
              <a:spAutoFit/>
            </a:bodyPr>
            <a:lstStyle/>
            <a:p>
              <a:r>
                <a:rPr lang="en-US" altLang="zh-CN" sz="11500" dirty="0" smtClean="0">
                  <a:solidFill>
                    <a:srgbClr val="EB5E59"/>
                  </a:solidFill>
                  <a:latin typeface="Impact" panose="020B0806030902050204" pitchFamily="34" charset="0"/>
                </a:rPr>
                <a:t>C</a:t>
              </a:r>
              <a:r>
                <a:rPr lang="en-US" altLang="zh-CN" sz="6600" dirty="0" smtClean="0">
                  <a:solidFill>
                    <a:srgbClr val="EB5E59"/>
                  </a:solidFill>
                  <a:latin typeface="Impact" panose="020B0806030902050204" pitchFamily="34" charset="0"/>
                </a:rPr>
                <a:t>O</a:t>
              </a:r>
              <a:r>
                <a:rPr lang="en-US" altLang="zh-CN" sz="6600" dirty="0" smtClean="0">
                  <a:solidFill>
                    <a:schemeClr val="tx1">
                      <a:lumMod val="65000"/>
                      <a:lumOff val="35000"/>
                    </a:schemeClr>
                  </a:solidFill>
                  <a:latin typeface="Impact" panose="020B0806030902050204" pitchFamily="34" charset="0"/>
                </a:rPr>
                <a:t>NTENTS</a:t>
              </a:r>
              <a:endParaRPr lang="zh-CN" altLang="en-US" sz="6600" dirty="0">
                <a:solidFill>
                  <a:schemeClr val="tx1">
                    <a:lumMod val="65000"/>
                    <a:lumOff val="35000"/>
                  </a:schemeClr>
                </a:solidFill>
                <a:latin typeface="Impact" panose="020B0806030902050204" pitchFamily="34" charset="0"/>
              </a:endParaRPr>
            </a:p>
          </p:txBody>
        </p:sp>
      </p:grpSp>
      <p:sp>
        <p:nvSpPr>
          <p:cNvPr id="5" name="圆角矩形 4"/>
          <p:cNvSpPr/>
          <p:nvPr/>
        </p:nvSpPr>
        <p:spPr>
          <a:xfrm>
            <a:off x="716040" y="2874456"/>
            <a:ext cx="1628450" cy="1009776"/>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3124831" y="2874456"/>
            <a:ext cx="1628450" cy="1009776"/>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5533622" y="2874456"/>
            <a:ext cx="1628450" cy="1009776"/>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7942414" y="2874456"/>
            <a:ext cx="1628450" cy="1009776"/>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16805" y="2825346"/>
            <a:ext cx="2026920" cy="1107996"/>
          </a:xfrm>
          <a:prstGeom prst="rect">
            <a:avLst/>
          </a:prstGeom>
          <a:noFill/>
        </p:spPr>
        <p:txBody>
          <a:bodyPr wrap="square" rtlCol="0">
            <a:spAutoFit/>
          </a:bodyPr>
          <a:lstStyle/>
          <a:p>
            <a:pPr algn="ctr"/>
            <a:r>
              <a:rPr lang="en-US" altLang="zh-CN" sz="6600" dirty="0" smtClean="0">
                <a:solidFill>
                  <a:srgbClr val="1D1913"/>
                </a:solidFill>
                <a:latin typeface="Impact" panose="020B0806030902050204" pitchFamily="34" charset="0"/>
              </a:rPr>
              <a:t>01</a:t>
            </a:r>
            <a:endParaRPr lang="zh-CN" altLang="en-US" sz="6600" dirty="0">
              <a:solidFill>
                <a:srgbClr val="1D1913"/>
              </a:solidFill>
              <a:latin typeface="Impact" panose="020B0806030902050204" pitchFamily="34" charset="0"/>
            </a:endParaRPr>
          </a:p>
        </p:txBody>
      </p:sp>
      <p:sp>
        <p:nvSpPr>
          <p:cNvPr id="10" name="文本框 9"/>
          <p:cNvSpPr txBox="1"/>
          <p:nvPr/>
        </p:nvSpPr>
        <p:spPr>
          <a:xfrm>
            <a:off x="2925596" y="2825346"/>
            <a:ext cx="2026920" cy="1107996"/>
          </a:xfrm>
          <a:prstGeom prst="rect">
            <a:avLst/>
          </a:prstGeom>
          <a:noFill/>
        </p:spPr>
        <p:txBody>
          <a:bodyPr wrap="square" rtlCol="0">
            <a:spAutoFit/>
          </a:bodyPr>
          <a:lstStyle/>
          <a:p>
            <a:pPr algn="ctr"/>
            <a:r>
              <a:rPr lang="en-US" altLang="zh-CN" sz="6600" dirty="0" smtClean="0">
                <a:solidFill>
                  <a:srgbClr val="EB5E59"/>
                </a:solidFill>
                <a:latin typeface="Impact" panose="020B0806030902050204" pitchFamily="34" charset="0"/>
              </a:rPr>
              <a:t>02</a:t>
            </a:r>
            <a:endParaRPr lang="zh-CN" altLang="en-US" sz="6600" dirty="0">
              <a:solidFill>
                <a:srgbClr val="EB5E59"/>
              </a:solidFill>
              <a:latin typeface="Impact" panose="020B0806030902050204" pitchFamily="34" charset="0"/>
            </a:endParaRPr>
          </a:p>
        </p:txBody>
      </p:sp>
      <p:sp>
        <p:nvSpPr>
          <p:cNvPr id="11" name="文本框 10"/>
          <p:cNvSpPr txBox="1"/>
          <p:nvPr/>
        </p:nvSpPr>
        <p:spPr>
          <a:xfrm>
            <a:off x="5334387" y="2825346"/>
            <a:ext cx="2026920" cy="1107996"/>
          </a:xfrm>
          <a:prstGeom prst="rect">
            <a:avLst/>
          </a:prstGeom>
          <a:noFill/>
        </p:spPr>
        <p:txBody>
          <a:bodyPr wrap="square" rtlCol="0">
            <a:spAutoFit/>
          </a:bodyPr>
          <a:lstStyle/>
          <a:p>
            <a:pPr algn="ctr"/>
            <a:r>
              <a:rPr lang="en-US" altLang="zh-CN" sz="6600" dirty="0" smtClean="0">
                <a:solidFill>
                  <a:srgbClr val="1D1913"/>
                </a:solidFill>
                <a:latin typeface="Impact" panose="020B0806030902050204" pitchFamily="34" charset="0"/>
              </a:rPr>
              <a:t>03</a:t>
            </a:r>
            <a:endParaRPr lang="zh-CN" altLang="en-US" sz="6600" dirty="0">
              <a:solidFill>
                <a:srgbClr val="1D1913"/>
              </a:solidFill>
              <a:latin typeface="Impact" panose="020B0806030902050204" pitchFamily="34" charset="0"/>
            </a:endParaRPr>
          </a:p>
        </p:txBody>
      </p:sp>
      <p:sp>
        <p:nvSpPr>
          <p:cNvPr id="12" name="文本框 11"/>
          <p:cNvSpPr txBox="1"/>
          <p:nvPr/>
        </p:nvSpPr>
        <p:spPr>
          <a:xfrm>
            <a:off x="7743178" y="2825346"/>
            <a:ext cx="2026920" cy="1107996"/>
          </a:xfrm>
          <a:prstGeom prst="rect">
            <a:avLst/>
          </a:prstGeom>
          <a:noFill/>
        </p:spPr>
        <p:txBody>
          <a:bodyPr wrap="square" rtlCol="0">
            <a:spAutoFit/>
          </a:bodyPr>
          <a:lstStyle/>
          <a:p>
            <a:pPr algn="ctr"/>
            <a:r>
              <a:rPr lang="en-US" altLang="zh-CN" sz="6600" dirty="0" smtClean="0">
                <a:solidFill>
                  <a:srgbClr val="EB5E59"/>
                </a:solidFill>
                <a:latin typeface="Impact" panose="020B0806030902050204" pitchFamily="34" charset="0"/>
              </a:rPr>
              <a:t>04</a:t>
            </a:r>
            <a:endParaRPr lang="zh-CN" altLang="en-US" sz="6600" dirty="0">
              <a:solidFill>
                <a:srgbClr val="EB5E59"/>
              </a:solidFill>
              <a:latin typeface="Impact" panose="020B0806030902050204" pitchFamily="34" charset="0"/>
            </a:endParaRPr>
          </a:p>
        </p:txBody>
      </p:sp>
      <p:sp>
        <p:nvSpPr>
          <p:cNvPr id="13" name="文本框 12"/>
          <p:cNvSpPr txBox="1"/>
          <p:nvPr/>
        </p:nvSpPr>
        <p:spPr>
          <a:xfrm>
            <a:off x="458584" y="4214721"/>
            <a:ext cx="2143361" cy="400110"/>
          </a:xfrm>
          <a:prstGeom prst="rect">
            <a:avLst/>
          </a:prstGeom>
          <a:noFill/>
        </p:spPr>
        <p:txBody>
          <a:bodyPr wrap="square" rtlCol="0">
            <a:spAutoFit/>
          </a:bodyPr>
          <a:lstStyle/>
          <a:p>
            <a:pPr algn="ctr"/>
            <a:r>
              <a:rPr lang="zh-CN" altLang="en-US" sz="2000" b="1" dirty="0" smtClean="0">
                <a:solidFill>
                  <a:schemeClr val="tx1">
                    <a:lumMod val="95000"/>
                    <a:lumOff val="5000"/>
                  </a:schemeClr>
                </a:solidFill>
                <a:effectLst>
                  <a:reflection blurRad="6350" stA="55000" endA="300" endPos="45500" dist="76200" dir="5400000" sy="-100000" algn="bl" rotWithShape="0"/>
                </a:effectLst>
                <a:latin typeface="微软雅黑" panose="020B0503020204020204" pitchFamily="34" charset="-122"/>
                <a:ea typeface="微软雅黑" panose="020B0503020204020204" pitchFamily="34" charset="-122"/>
              </a:rPr>
              <a:t>开题报告</a:t>
            </a:r>
            <a:endParaRPr lang="zh-CN" altLang="en-US" sz="2000" b="1" dirty="0">
              <a:solidFill>
                <a:schemeClr val="tx1">
                  <a:lumMod val="95000"/>
                  <a:lumOff val="5000"/>
                </a:schemeClr>
              </a:solidFill>
              <a:effectLst>
                <a:reflection blurRad="6350" stA="55000" endA="300" endPos="45500" dist="76200" dir="5400000" sy="-100000" algn="bl" rotWithShape="0"/>
              </a:effectLst>
              <a:latin typeface="微软雅黑" panose="020B0503020204020204" pitchFamily="34" charset="-122"/>
              <a:ea typeface="微软雅黑" panose="020B0503020204020204" pitchFamily="34" charset="-122"/>
            </a:endParaRPr>
          </a:p>
        </p:txBody>
      </p:sp>
      <p:sp>
        <p:nvSpPr>
          <p:cNvPr id="14" name="文本框 13"/>
          <p:cNvSpPr txBox="1"/>
          <p:nvPr/>
        </p:nvSpPr>
        <p:spPr>
          <a:xfrm>
            <a:off x="5276166" y="4214721"/>
            <a:ext cx="2143361" cy="707886"/>
          </a:xfrm>
          <a:prstGeom prst="rect">
            <a:avLst/>
          </a:prstGeom>
          <a:noFill/>
        </p:spPr>
        <p:txBody>
          <a:bodyPr wrap="square" rtlCol="0">
            <a:spAutoFit/>
          </a:bodyPr>
          <a:lstStyle/>
          <a:p>
            <a:pPr algn="ctr"/>
            <a:r>
              <a:rPr lang="zh-CN" altLang="en-US" sz="2000" b="1" dirty="0" smtClean="0">
                <a:solidFill>
                  <a:schemeClr val="tx1">
                    <a:lumMod val="95000"/>
                    <a:lumOff val="5000"/>
                  </a:schemeClr>
                </a:solidFill>
                <a:effectLst>
                  <a:reflection blurRad="6350" stA="55000" endA="300" endPos="45500" dist="76200" dir="5400000" sy="-100000" algn="bl" rotWithShape="0"/>
                </a:effectLst>
                <a:latin typeface="微软雅黑" panose="020B0503020204020204" pitchFamily="34" charset="-122"/>
                <a:ea typeface="微软雅黑" panose="020B0503020204020204" pitchFamily="34" charset="-122"/>
              </a:rPr>
              <a:t>国内外</a:t>
            </a:r>
            <a:r>
              <a:rPr lang="zh-CN" altLang="en-US" sz="2000" b="1" dirty="0">
                <a:solidFill>
                  <a:schemeClr val="tx1">
                    <a:lumMod val="95000"/>
                    <a:lumOff val="5000"/>
                  </a:schemeClr>
                </a:solidFill>
                <a:effectLst>
                  <a:reflection blurRad="6350" stA="55000" endA="300" endPos="45500" dist="76200" dir="5400000" sy="-100000" algn="bl" rotWithShape="0"/>
                </a:effectLst>
                <a:latin typeface="微软雅黑" panose="020B0503020204020204" pitchFamily="34" charset="-122"/>
                <a:ea typeface="微软雅黑" panose="020B0503020204020204" pitchFamily="34" charset="-122"/>
              </a:rPr>
              <a:t>研究现状、发展趋势</a:t>
            </a:r>
          </a:p>
        </p:txBody>
      </p:sp>
      <p:sp>
        <p:nvSpPr>
          <p:cNvPr id="15" name="文本框 14"/>
          <p:cNvSpPr txBox="1"/>
          <p:nvPr/>
        </p:nvSpPr>
        <p:spPr>
          <a:xfrm>
            <a:off x="2863646" y="4214721"/>
            <a:ext cx="2143361" cy="400110"/>
          </a:xfrm>
          <a:prstGeom prst="rect">
            <a:avLst/>
          </a:prstGeom>
          <a:noFill/>
          <a:effectLst/>
        </p:spPr>
        <p:txBody>
          <a:bodyPr wrap="square" rtlCol="0">
            <a:spAutoFit/>
          </a:bodyPr>
          <a:lstStyle/>
          <a:p>
            <a:pPr algn="ctr"/>
            <a:r>
              <a:rPr lang="zh-CN" altLang="en-US" sz="2000" b="1" dirty="0" smtClean="0">
                <a:solidFill>
                  <a:srgbClr val="EB5E59"/>
                </a:solidFill>
                <a:effectLst>
                  <a:reflection blurRad="6350" stA="55000" endA="300" endPos="45500" dist="76200" dir="5400000" sy="-100000" algn="bl" rotWithShape="0"/>
                </a:effectLst>
                <a:latin typeface="微软雅黑" panose="020B0503020204020204" pitchFamily="34" charset="-122"/>
                <a:ea typeface="微软雅黑" panose="020B0503020204020204" pitchFamily="34" charset="-122"/>
              </a:rPr>
              <a:t>文献综述</a:t>
            </a:r>
            <a:endParaRPr lang="zh-CN" altLang="en-US" sz="2000" b="1" dirty="0">
              <a:solidFill>
                <a:srgbClr val="EB5E59"/>
              </a:solidFill>
              <a:effectLst>
                <a:reflection blurRad="6350" stA="55000" endA="300" endPos="45500" dist="76200" dir="5400000" sy="-100000" algn="bl" rotWithShape="0"/>
              </a:effectLst>
              <a:latin typeface="微软雅黑" panose="020B0503020204020204" pitchFamily="34" charset="-122"/>
              <a:ea typeface="微软雅黑" panose="020B0503020204020204" pitchFamily="34" charset="-122"/>
            </a:endParaRPr>
          </a:p>
        </p:txBody>
      </p:sp>
      <p:sp>
        <p:nvSpPr>
          <p:cNvPr id="16" name="文本框 15"/>
          <p:cNvSpPr txBox="1"/>
          <p:nvPr/>
        </p:nvSpPr>
        <p:spPr>
          <a:xfrm>
            <a:off x="7684957" y="4214721"/>
            <a:ext cx="2143361" cy="400110"/>
          </a:xfrm>
          <a:prstGeom prst="rect">
            <a:avLst/>
          </a:prstGeom>
          <a:noFill/>
          <a:effectLst/>
        </p:spPr>
        <p:txBody>
          <a:bodyPr wrap="square" rtlCol="0">
            <a:spAutoFit/>
          </a:bodyPr>
          <a:lstStyle/>
          <a:p>
            <a:pPr algn="ctr"/>
            <a:r>
              <a:rPr lang="zh-CN" altLang="en-US" sz="2000" b="1" dirty="0" smtClean="0">
                <a:solidFill>
                  <a:srgbClr val="EB5E59"/>
                </a:solidFill>
                <a:effectLst>
                  <a:reflection blurRad="6350" stA="55000" endA="300" endPos="45500" dist="76200" dir="5400000" sy="-100000" algn="bl" rotWithShape="0"/>
                </a:effectLst>
                <a:latin typeface="微软雅黑" panose="020B0503020204020204" pitchFamily="34" charset="-122"/>
                <a:ea typeface="微软雅黑" panose="020B0503020204020204" pitchFamily="34" charset="-122"/>
              </a:rPr>
              <a:t>巧用文献分析</a:t>
            </a:r>
            <a:endParaRPr lang="zh-CN" altLang="en-US" sz="2000" b="1" dirty="0">
              <a:solidFill>
                <a:srgbClr val="EB5E59"/>
              </a:solidFill>
              <a:effectLst>
                <a:reflection blurRad="6350" stA="55000" endA="300" endPos="45500" dist="76200" dir="5400000" sy="-100000" algn="bl" rotWithShape="0"/>
              </a:effectLst>
              <a:latin typeface="微软雅黑" panose="020B0503020204020204" pitchFamily="34" charset="-122"/>
              <a:ea typeface="微软雅黑" panose="020B0503020204020204" pitchFamily="34" charset="-122"/>
            </a:endParaRPr>
          </a:p>
        </p:txBody>
      </p:sp>
      <p:sp>
        <p:nvSpPr>
          <p:cNvPr id="17" name="圆角矩形 16"/>
          <p:cNvSpPr/>
          <p:nvPr/>
        </p:nvSpPr>
        <p:spPr>
          <a:xfrm>
            <a:off x="10027554" y="2825346"/>
            <a:ext cx="1628450" cy="1009776"/>
          </a:xfrm>
          <a:prstGeom prst="roundRect">
            <a:avLst>
              <a:gd name="adj" fmla="val 7741"/>
            </a:avLst>
          </a:prstGeom>
          <a:gradFill flip="none" rotWithShape="1">
            <a:gsLst>
              <a:gs pos="100000">
                <a:schemeClr val="bg1"/>
              </a:gs>
              <a:gs pos="0">
                <a:schemeClr val="bg1">
                  <a:lumMod val="85000"/>
                </a:schemeClr>
              </a:gs>
            </a:gsLst>
            <a:lin ang="2700000" scaled="1"/>
            <a:tileRect/>
          </a:gradFill>
          <a:ln w="15875">
            <a:gradFill flip="none" rotWithShape="1">
              <a:gsLst>
                <a:gs pos="0">
                  <a:schemeClr val="bg1"/>
                </a:gs>
                <a:gs pos="100000">
                  <a:schemeClr val="bg1">
                    <a:lumMod val="75000"/>
                  </a:schemeClr>
                </a:gs>
              </a:gsLst>
              <a:lin ang="2700000" scaled="1"/>
              <a:tileRect/>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0"/>
          <p:cNvSpPr txBox="1"/>
          <p:nvPr/>
        </p:nvSpPr>
        <p:spPr>
          <a:xfrm>
            <a:off x="9828319" y="2776236"/>
            <a:ext cx="2026920" cy="1107996"/>
          </a:xfrm>
          <a:prstGeom prst="rect">
            <a:avLst/>
          </a:prstGeom>
          <a:noFill/>
        </p:spPr>
        <p:txBody>
          <a:bodyPr wrap="square" rtlCol="0">
            <a:spAutoFit/>
          </a:bodyPr>
          <a:lstStyle/>
          <a:p>
            <a:pPr algn="ctr"/>
            <a:r>
              <a:rPr lang="en-US" altLang="zh-CN" sz="6600" dirty="0" smtClean="0">
                <a:solidFill>
                  <a:srgbClr val="1D1913"/>
                </a:solidFill>
                <a:latin typeface="Impact" panose="020B0806030902050204" pitchFamily="34" charset="0"/>
              </a:rPr>
              <a:t>05</a:t>
            </a:r>
            <a:endParaRPr lang="zh-CN" altLang="en-US" sz="6600" dirty="0">
              <a:solidFill>
                <a:srgbClr val="1D1913"/>
              </a:solidFill>
              <a:latin typeface="Impact" panose="020B0806030902050204" pitchFamily="34" charset="0"/>
            </a:endParaRPr>
          </a:p>
        </p:txBody>
      </p:sp>
      <p:sp>
        <p:nvSpPr>
          <p:cNvPr id="19" name="文本框 13"/>
          <p:cNvSpPr txBox="1"/>
          <p:nvPr/>
        </p:nvSpPr>
        <p:spPr>
          <a:xfrm>
            <a:off x="9770098" y="4165611"/>
            <a:ext cx="2143361" cy="400110"/>
          </a:xfrm>
          <a:prstGeom prst="rect">
            <a:avLst/>
          </a:prstGeom>
          <a:noFill/>
        </p:spPr>
        <p:txBody>
          <a:bodyPr wrap="square" rtlCol="0">
            <a:spAutoFit/>
          </a:bodyPr>
          <a:lstStyle/>
          <a:p>
            <a:pPr algn="ctr"/>
            <a:r>
              <a:rPr lang="zh-CN" altLang="en-US" sz="2000" b="1" dirty="0" smtClean="0">
                <a:solidFill>
                  <a:schemeClr val="tx1">
                    <a:lumMod val="95000"/>
                    <a:lumOff val="5000"/>
                  </a:schemeClr>
                </a:solidFill>
                <a:effectLst>
                  <a:reflection blurRad="6350" stA="55000" endA="300" endPos="45500" dist="76200" dir="5400000" sy="-100000" algn="bl" rotWithShape="0"/>
                </a:effectLst>
                <a:latin typeface="微软雅黑" panose="020B0503020204020204" pitchFamily="34" charset="-122"/>
                <a:ea typeface="微软雅黑" panose="020B0503020204020204" pitchFamily="34" charset="-122"/>
              </a:rPr>
              <a:t>案例解析</a:t>
            </a:r>
            <a:endParaRPr lang="zh-CN" altLang="en-US" sz="2000" b="1" dirty="0">
              <a:solidFill>
                <a:schemeClr val="tx1">
                  <a:lumMod val="95000"/>
                  <a:lumOff val="5000"/>
                </a:schemeClr>
              </a:solidFill>
              <a:effectLst>
                <a:reflection blurRad="6350" stA="55000" endA="300" endPos="45500" dist="76200" dir="5400000" sy="-100000" algn="bl" rotWithShape="0"/>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903121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标注 24"/>
          <p:cNvSpPr/>
          <p:nvPr/>
        </p:nvSpPr>
        <p:spPr>
          <a:xfrm>
            <a:off x="2047777" y="940812"/>
            <a:ext cx="1852194" cy="765000"/>
          </a:xfrm>
          <a:prstGeom prst="wedgeRectCallout">
            <a:avLst>
              <a:gd name="adj1" fmla="val 16865"/>
              <a:gd name="adj2" fmla="val 49817"/>
            </a:avLst>
          </a:prstGeom>
          <a:solidFill>
            <a:srgbClr val="EB5E59"/>
          </a:solidFill>
          <a:ln>
            <a:noFill/>
          </a:ln>
          <a:effectLst>
            <a:outerShdw blurRad="88900" dir="2700000" algn="tl"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微软雅黑" panose="020B0503020204020204" pitchFamily="34" charset="-122"/>
                <a:ea typeface="微软雅黑" panose="020B0503020204020204" pitchFamily="34" charset="-122"/>
              </a:rPr>
              <a:t>文献综述</a:t>
            </a:r>
            <a:endParaRPr lang="zh-CN" altLang="en-US" sz="2400" dirty="0">
              <a:latin typeface="微软雅黑" panose="020B0503020204020204" pitchFamily="34" charset="-122"/>
              <a:ea typeface="微软雅黑" panose="020B0503020204020204" pitchFamily="34" charset="-122"/>
            </a:endParaRPr>
          </a:p>
        </p:txBody>
      </p:sp>
      <p:sp>
        <p:nvSpPr>
          <p:cNvPr id="26" name="矩形 25"/>
          <p:cNvSpPr/>
          <p:nvPr/>
        </p:nvSpPr>
        <p:spPr>
          <a:xfrm>
            <a:off x="4595688" y="2334727"/>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27" name="矩形 26"/>
          <p:cNvSpPr/>
          <p:nvPr/>
        </p:nvSpPr>
        <p:spPr>
          <a:xfrm>
            <a:off x="4595688" y="2962689"/>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28" name="矩形 27"/>
          <p:cNvSpPr/>
          <p:nvPr/>
        </p:nvSpPr>
        <p:spPr>
          <a:xfrm>
            <a:off x="4579559" y="3524549"/>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30" name="矩形 29"/>
          <p:cNvSpPr/>
          <p:nvPr/>
        </p:nvSpPr>
        <p:spPr>
          <a:xfrm>
            <a:off x="4579559" y="4130477"/>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31" name="矩形 30"/>
          <p:cNvSpPr/>
          <p:nvPr/>
        </p:nvSpPr>
        <p:spPr>
          <a:xfrm>
            <a:off x="4579559" y="4703354"/>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sp>
        <p:nvSpPr>
          <p:cNvPr id="33" name="TextBox 32"/>
          <p:cNvSpPr txBox="1"/>
          <p:nvPr/>
        </p:nvSpPr>
        <p:spPr>
          <a:xfrm>
            <a:off x="5452113" y="4130477"/>
            <a:ext cx="3327094"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文献综述的技巧</a:t>
            </a:r>
            <a:endParaRPr lang="zh-CN" altLang="en-US" sz="2400" dirty="0">
              <a:latin typeface="微软雅黑" panose="020B0503020204020204" pitchFamily="34" charset="-122"/>
              <a:ea typeface="微软雅黑" panose="020B0503020204020204" pitchFamily="34" charset="-122"/>
            </a:endParaRPr>
          </a:p>
        </p:txBody>
      </p:sp>
      <p:sp>
        <p:nvSpPr>
          <p:cNvPr id="34" name="TextBox 33"/>
          <p:cNvSpPr txBox="1"/>
          <p:nvPr/>
        </p:nvSpPr>
        <p:spPr>
          <a:xfrm>
            <a:off x="5387248" y="2432291"/>
            <a:ext cx="2677099"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什么是文献综述</a:t>
            </a:r>
            <a:endParaRPr lang="zh-CN" altLang="en-US" sz="2400" dirty="0">
              <a:latin typeface="微软雅黑" panose="020B0503020204020204" pitchFamily="34" charset="-122"/>
              <a:ea typeface="微软雅黑" panose="020B0503020204020204" pitchFamily="34" charset="-122"/>
            </a:endParaRPr>
          </a:p>
        </p:txBody>
      </p:sp>
      <p:sp>
        <p:nvSpPr>
          <p:cNvPr id="35" name="TextBox 34"/>
          <p:cNvSpPr txBox="1"/>
          <p:nvPr/>
        </p:nvSpPr>
        <p:spPr>
          <a:xfrm>
            <a:off x="5387248" y="2987199"/>
            <a:ext cx="2677099"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文献综述的目的</a:t>
            </a:r>
            <a:endParaRPr lang="zh-CN" altLang="en-US" sz="2400" dirty="0">
              <a:latin typeface="微软雅黑" panose="020B0503020204020204" pitchFamily="34" charset="-122"/>
              <a:ea typeface="微软雅黑" panose="020B0503020204020204" pitchFamily="34" charset="-122"/>
            </a:endParaRPr>
          </a:p>
        </p:txBody>
      </p:sp>
      <p:sp>
        <p:nvSpPr>
          <p:cNvPr id="36" name="TextBox 35"/>
          <p:cNvSpPr txBox="1"/>
          <p:nvPr/>
        </p:nvSpPr>
        <p:spPr>
          <a:xfrm>
            <a:off x="5387248" y="3536804"/>
            <a:ext cx="3327094"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文献综述的内容</a:t>
            </a:r>
            <a:endParaRPr lang="zh-CN" altLang="en-US" sz="2400" dirty="0">
              <a:latin typeface="微软雅黑" panose="020B0503020204020204" pitchFamily="34" charset="-122"/>
              <a:ea typeface="微软雅黑" panose="020B0503020204020204" pitchFamily="34" charset="-122"/>
            </a:endParaRPr>
          </a:p>
        </p:txBody>
      </p:sp>
      <p:sp>
        <p:nvSpPr>
          <p:cNvPr id="39" name="TextBox 38"/>
          <p:cNvSpPr txBox="1"/>
          <p:nvPr/>
        </p:nvSpPr>
        <p:spPr>
          <a:xfrm>
            <a:off x="5452113" y="4703354"/>
            <a:ext cx="3327094"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文献综述的类型</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52162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733265" y="2396729"/>
            <a:ext cx="9405049" cy="3416320"/>
          </a:xfrm>
          <a:prstGeom prst="rect">
            <a:avLst/>
          </a:prstGeom>
        </p:spPr>
        <p:txBody>
          <a:bodyPr wrap="square">
            <a:spAutoFit/>
          </a:bodyPr>
          <a:lstStyle/>
          <a:p>
            <a:pPr>
              <a:lnSpc>
                <a:spcPct val="150000"/>
              </a:lnSpc>
            </a:pPr>
            <a:r>
              <a:rPr lang="zh-CN" altLang="en-US" sz="2400" dirty="0" smtClean="0">
                <a:solidFill>
                  <a:srgbClr val="000000"/>
                </a:solidFill>
                <a:latin typeface="微软雅黑" panose="020B0503020204020204" pitchFamily="34" charset="-122"/>
                <a:ea typeface="微软雅黑" panose="020B0503020204020204" pitchFamily="34" charset="-122"/>
              </a:rPr>
              <a:t>       文献</a:t>
            </a:r>
            <a:r>
              <a:rPr lang="zh-CN" altLang="en-US" sz="2400" dirty="0">
                <a:solidFill>
                  <a:srgbClr val="000000"/>
                </a:solidFill>
                <a:latin typeface="微软雅黑" panose="020B0503020204020204" pitchFamily="34" charset="-122"/>
                <a:ea typeface="微软雅黑" panose="020B0503020204020204" pitchFamily="34" charset="-122"/>
              </a:rPr>
              <a:t>综述是在对某一特定学科或专题的文献进行</a:t>
            </a:r>
            <a:r>
              <a:rPr lang="zh-CN" altLang="en-US" sz="2400" dirty="0">
                <a:solidFill>
                  <a:srgbClr val="FF0000"/>
                </a:solidFill>
                <a:latin typeface="微软雅黑" panose="020B0503020204020204" pitchFamily="34" charset="-122"/>
                <a:ea typeface="微软雅黑" panose="020B0503020204020204" pitchFamily="34" charset="-122"/>
              </a:rPr>
              <a:t>收集、整理、分析与研究</a:t>
            </a:r>
            <a:r>
              <a:rPr lang="zh-CN" altLang="en-US" sz="2400" dirty="0">
                <a:solidFill>
                  <a:srgbClr val="000000"/>
                </a:solidFill>
                <a:latin typeface="微软雅黑" panose="020B0503020204020204" pitchFamily="34" charset="-122"/>
                <a:ea typeface="微软雅黑" panose="020B0503020204020204" pitchFamily="34" charset="-122"/>
              </a:rPr>
              <a:t>的基础上，撰写出的关于学科或某专题的</a:t>
            </a:r>
            <a:r>
              <a:rPr lang="zh-CN" altLang="en-US" sz="2400" dirty="0">
                <a:solidFill>
                  <a:srgbClr val="FF0000"/>
                </a:solidFill>
                <a:latin typeface="微软雅黑" panose="020B0503020204020204" pitchFamily="34" charset="-122"/>
                <a:ea typeface="微软雅黑" panose="020B0503020204020204" pitchFamily="34" charset="-122"/>
              </a:rPr>
              <a:t>文献报告</a:t>
            </a:r>
            <a:r>
              <a:rPr lang="zh-CN" altLang="en-US" sz="2400" dirty="0">
                <a:solidFill>
                  <a:srgbClr val="000000"/>
                </a:solidFill>
                <a:latin typeface="微软雅黑" panose="020B0503020204020204" pitchFamily="34" charset="-122"/>
                <a:ea typeface="微软雅黑" panose="020B0503020204020204" pitchFamily="34" charset="-122"/>
              </a:rPr>
              <a:t>，它对相关</a:t>
            </a:r>
            <a:r>
              <a:rPr lang="zh-CN" altLang="en-US" sz="2400" dirty="0">
                <a:solidFill>
                  <a:schemeClr val="tx1">
                    <a:lumMod val="95000"/>
                    <a:lumOff val="5000"/>
                  </a:schemeClr>
                </a:solidFill>
                <a:latin typeface="微软雅黑" panose="020B0503020204020204" pitchFamily="34" charset="-122"/>
                <a:ea typeface="微软雅黑" panose="020B0503020204020204" pitchFamily="34" charset="-122"/>
              </a:rPr>
              <a:t>文献群</a:t>
            </a:r>
            <a:r>
              <a:rPr lang="zh-CN" altLang="en-US" sz="2400" dirty="0">
                <a:solidFill>
                  <a:srgbClr val="000000"/>
                </a:solidFill>
                <a:latin typeface="微软雅黑" panose="020B0503020204020204" pitchFamily="34" charset="-122"/>
                <a:ea typeface="微软雅黑" panose="020B0503020204020204" pitchFamily="34" charset="-122"/>
              </a:rPr>
              <a:t>进行</a:t>
            </a:r>
            <a:r>
              <a:rPr lang="zh-CN" altLang="en-US" sz="2400" dirty="0">
                <a:solidFill>
                  <a:srgbClr val="FF0000"/>
                </a:solidFill>
                <a:latin typeface="微软雅黑" panose="020B0503020204020204" pitchFamily="34" charset="-122"/>
                <a:ea typeface="微软雅黑" panose="020B0503020204020204" pitchFamily="34" charset="-122"/>
              </a:rPr>
              <a:t>分析</a:t>
            </a:r>
            <a:r>
              <a:rPr lang="zh-CN" altLang="en-US" sz="2400" dirty="0">
                <a:solidFill>
                  <a:srgbClr val="000000"/>
                </a:solidFill>
                <a:latin typeface="微软雅黑" panose="020B0503020204020204" pitchFamily="34" charset="-122"/>
                <a:ea typeface="微软雅黑" panose="020B0503020204020204" pitchFamily="34" charset="-122"/>
              </a:rPr>
              <a:t>研究，概括出该学科或专题的</a:t>
            </a:r>
            <a:r>
              <a:rPr lang="zh-CN" altLang="en-US" sz="2400" dirty="0">
                <a:solidFill>
                  <a:srgbClr val="FF0000"/>
                </a:solidFill>
                <a:latin typeface="微软雅黑" panose="020B0503020204020204" pitchFamily="34" charset="-122"/>
                <a:ea typeface="微软雅黑" panose="020B0503020204020204" pitchFamily="34" charset="-122"/>
              </a:rPr>
              <a:t>研究现状、动态及未来发展</a:t>
            </a:r>
            <a:r>
              <a:rPr lang="zh-CN" altLang="en-US" sz="2400" dirty="0">
                <a:solidFill>
                  <a:srgbClr val="000000"/>
                </a:solidFill>
                <a:latin typeface="微软雅黑" panose="020B0503020204020204" pitchFamily="34" charset="-122"/>
                <a:ea typeface="微软雅黑" panose="020B0503020204020204" pitchFamily="34" charset="-122"/>
              </a:rPr>
              <a:t>趋势。</a:t>
            </a:r>
          </a:p>
          <a:p>
            <a:pPr>
              <a:lnSpc>
                <a:spcPct val="150000"/>
              </a:lnSpc>
            </a:pPr>
            <a:r>
              <a:rPr lang="zh-CN" altLang="en-US" sz="2400" dirty="0">
                <a:solidFill>
                  <a:srgbClr val="000000"/>
                </a:solidFill>
                <a:latin typeface="微软雅黑" panose="020B0503020204020204" pitchFamily="34" charset="-122"/>
                <a:ea typeface="微软雅黑" panose="020B0503020204020204" pitchFamily="34" charset="-122"/>
              </a:rPr>
              <a:t>   </a:t>
            </a:r>
            <a:r>
              <a:rPr lang="zh-CN" altLang="en-US" sz="2400" dirty="0" smtClean="0">
                <a:solidFill>
                  <a:srgbClr val="000000"/>
                </a:solidFill>
                <a:latin typeface="微软雅黑" panose="020B0503020204020204" pitchFamily="34" charset="-122"/>
                <a:ea typeface="微软雅黑" panose="020B0503020204020204" pitchFamily="34" charset="-122"/>
              </a:rPr>
              <a:t>    它</a:t>
            </a:r>
            <a:r>
              <a:rPr lang="zh-CN" altLang="en-US" sz="2400" dirty="0">
                <a:solidFill>
                  <a:srgbClr val="000000"/>
                </a:solidFill>
                <a:latin typeface="微软雅黑" panose="020B0503020204020204" pitchFamily="34" charset="-122"/>
                <a:ea typeface="微软雅黑" panose="020B0503020204020204" pitchFamily="34" charset="-122"/>
              </a:rPr>
              <a:t>应该能反映出有关问题的</a:t>
            </a:r>
            <a:r>
              <a:rPr lang="zh-CN" altLang="en-US" sz="2400" dirty="0">
                <a:solidFill>
                  <a:srgbClr val="FF0000"/>
                </a:solidFill>
                <a:latin typeface="微软雅黑" panose="020B0503020204020204" pitchFamily="34" charset="-122"/>
                <a:ea typeface="微软雅黑" panose="020B0503020204020204" pitchFamily="34" charset="-122"/>
              </a:rPr>
              <a:t>新动态、新趋势、新水平、新原理和新技术</a:t>
            </a:r>
            <a:r>
              <a:rPr lang="zh-CN" altLang="en-US" sz="2400" dirty="0">
                <a:solidFill>
                  <a:srgbClr val="000000"/>
                </a:solidFill>
                <a:latin typeface="微软雅黑" panose="020B0503020204020204" pitchFamily="34" charset="-122"/>
                <a:ea typeface="微软雅黑" panose="020B0503020204020204" pitchFamily="34" charset="-122"/>
              </a:rPr>
              <a:t>等等</a:t>
            </a:r>
          </a:p>
        </p:txBody>
      </p:sp>
      <p:sp>
        <p:nvSpPr>
          <p:cNvPr id="24" name="矩形 23"/>
          <p:cNvSpPr/>
          <p:nvPr/>
        </p:nvSpPr>
        <p:spPr>
          <a:xfrm>
            <a:off x="1630907" y="983881"/>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26" name="TextBox 25"/>
          <p:cNvSpPr txBox="1"/>
          <p:nvPr/>
        </p:nvSpPr>
        <p:spPr>
          <a:xfrm>
            <a:off x="2422467" y="1081445"/>
            <a:ext cx="2677099"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什么是文献综述</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20090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733265" y="2396729"/>
            <a:ext cx="9405049" cy="2308324"/>
          </a:xfrm>
          <a:prstGeom prst="rect">
            <a:avLst/>
          </a:prstGeom>
        </p:spPr>
        <p:txBody>
          <a:bodyPr wrap="square">
            <a:spAutoFit/>
          </a:bodyPr>
          <a:lstStyle/>
          <a:p>
            <a:pPr>
              <a:lnSpc>
                <a:spcPct val="150000"/>
              </a:lnSpc>
            </a:pPr>
            <a:r>
              <a:rPr lang="zh-CN" altLang="en-US" sz="2400" dirty="0" smtClean="0">
                <a:solidFill>
                  <a:srgbClr val="000000"/>
                </a:solidFill>
                <a:latin typeface="微软雅黑" panose="020B0503020204020204" pitchFamily="34" charset="-122"/>
                <a:ea typeface="微软雅黑" panose="020B0503020204020204" pitchFamily="34" charset="-122"/>
              </a:rPr>
              <a:t>      真正</a:t>
            </a:r>
            <a:r>
              <a:rPr lang="zh-CN" altLang="en-US" sz="2400" dirty="0">
                <a:solidFill>
                  <a:srgbClr val="000000"/>
                </a:solidFill>
                <a:latin typeface="微软雅黑" panose="020B0503020204020204" pitchFamily="34" charset="-122"/>
                <a:ea typeface="微软雅黑" panose="020B0503020204020204" pitchFamily="34" charset="-122"/>
              </a:rPr>
              <a:t>意义上的“文献综述”，可以理解为“</a:t>
            </a:r>
            <a:r>
              <a:rPr lang="zh-CN" altLang="en-US" sz="2400" dirty="0">
                <a:solidFill>
                  <a:srgbClr val="FF0000"/>
                </a:solidFill>
                <a:latin typeface="微软雅黑" panose="020B0503020204020204" pitchFamily="34" charset="-122"/>
                <a:ea typeface="微软雅黑" panose="020B0503020204020204" pitchFamily="34" charset="-122"/>
              </a:rPr>
              <a:t>关于文献的文献</a:t>
            </a:r>
            <a:r>
              <a:rPr lang="zh-CN" altLang="en-US" sz="2400" dirty="0">
                <a:solidFill>
                  <a:srgbClr val="000000"/>
                </a:solidFill>
                <a:latin typeface="微软雅黑" panose="020B0503020204020204" pitchFamily="34" charset="-122"/>
                <a:ea typeface="微软雅黑" panose="020B0503020204020204" pitchFamily="34" charset="-122"/>
              </a:rPr>
              <a:t>”，是对文献再加工而成的</a:t>
            </a:r>
            <a:r>
              <a:rPr lang="zh-CN" altLang="en-US" sz="2400" dirty="0">
                <a:solidFill>
                  <a:srgbClr val="FF0000"/>
                </a:solidFill>
                <a:latin typeface="微软雅黑" panose="020B0503020204020204" pitchFamily="34" charset="-122"/>
                <a:ea typeface="微软雅黑" panose="020B0503020204020204" pitchFamily="34" charset="-122"/>
              </a:rPr>
              <a:t>第三次文献</a:t>
            </a:r>
            <a:r>
              <a:rPr lang="zh-CN" altLang="en-US" sz="2400" dirty="0">
                <a:solidFill>
                  <a:srgbClr val="000000"/>
                </a:solidFill>
                <a:latin typeface="微软雅黑" panose="020B0503020204020204" pitchFamily="34" charset="-122"/>
                <a:ea typeface="微软雅黑" panose="020B0503020204020204" pitchFamily="34" charset="-122"/>
              </a:rPr>
              <a:t>，即综述的作者并不需要自己去做第一手的工作，但却可以凭借自己的学识和判断力</a:t>
            </a:r>
            <a:r>
              <a:rPr lang="zh-CN" altLang="en-US" sz="2400" dirty="0">
                <a:solidFill>
                  <a:srgbClr val="FF0000"/>
                </a:solidFill>
                <a:latin typeface="微软雅黑" panose="020B0503020204020204" pitchFamily="34" charset="-122"/>
                <a:ea typeface="微软雅黑" panose="020B0503020204020204" pitchFamily="34" charset="-122"/>
              </a:rPr>
              <a:t>对某一领域的研究做出</a:t>
            </a:r>
            <a:r>
              <a:rPr lang="zh-CN" altLang="en-US" sz="2400" b="1" dirty="0">
                <a:solidFill>
                  <a:srgbClr val="C00000"/>
                </a:solidFill>
                <a:latin typeface="微软雅黑" panose="020B0503020204020204" pitchFamily="34" charset="-122"/>
                <a:ea typeface="微软雅黑" panose="020B0503020204020204" pitchFamily="34" charset="-122"/>
              </a:rPr>
              <a:t>综合性的介绍</a:t>
            </a:r>
            <a:r>
              <a:rPr lang="zh-CN" altLang="en-US" sz="2400" dirty="0">
                <a:solidFill>
                  <a:srgbClr val="FF0000"/>
                </a:solidFill>
                <a:latin typeface="微软雅黑" panose="020B0503020204020204" pitchFamily="34" charset="-122"/>
                <a:ea typeface="微软雅黑" panose="020B0503020204020204" pitchFamily="34" charset="-122"/>
              </a:rPr>
              <a:t>，并加入自己的预测和判断</a:t>
            </a:r>
            <a:r>
              <a:rPr lang="zh-CN" altLang="en-US" sz="2400" dirty="0">
                <a:solidFill>
                  <a:srgbClr val="000000"/>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761042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733266" y="2061718"/>
            <a:ext cx="9405049" cy="3785652"/>
          </a:xfrm>
          <a:prstGeom prst="rect">
            <a:avLst/>
          </a:prstGeom>
        </p:spPr>
        <p:txBody>
          <a:bodyPr wrap="square">
            <a:spAutoFit/>
          </a:bodyPr>
          <a:lstStyle/>
          <a:p>
            <a:pPr>
              <a:lnSpc>
                <a:spcPct val="150000"/>
              </a:lnSpc>
            </a:pPr>
            <a:r>
              <a:rPr lang="zh-CN" altLang="en-US" sz="3200" b="1" dirty="0">
                <a:solidFill>
                  <a:srgbClr val="C00000"/>
                </a:solidFill>
                <a:latin typeface="微软雅黑" panose="020B0503020204020204" pitchFamily="34" charset="-122"/>
                <a:ea typeface="微软雅黑" panose="020B0503020204020204" pitchFamily="34" charset="-122"/>
              </a:rPr>
              <a:t>综</a:t>
            </a:r>
            <a:r>
              <a:rPr lang="en-US" altLang="zh-CN" sz="2400" b="1" dirty="0">
                <a:solidFill>
                  <a:srgbClr val="810000"/>
                </a:solidFill>
                <a:latin typeface="微软雅黑" panose="020B0503020204020204" pitchFamily="34" charset="-122"/>
                <a:ea typeface="微软雅黑" panose="020B0503020204020204" pitchFamily="34" charset="-122"/>
              </a:rPr>
              <a:t>——</a:t>
            </a:r>
            <a:r>
              <a:rPr lang="zh-CN" altLang="en-US" sz="2400" b="1" dirty="0">
                <a:solidFill>
                  <a:srgbClr val="810000"/>
                </a:solidFill>
                <a:latin typeface="微软雅黑" panose="020B0503020204020204" pitchFamily="34" charset="-122"/>
                <a:ea typeface="微软雅黑" panose="020B0503020204020204" pitchFamily="34" charset="-122"/>
              </a:rPr>
              <a:t>收集“百家”之言，综合分析整理</a:t>
            </a:r>
          </a:p>
          <a:p>
            <a:pPr>
              <a:lnSpc>
                <a:spcPct val="150000"/>
              </a:lnSpc>
            </a:pPr>
            <a:r>
              <a:rPr lang="zh-CN" altLang="en-US" sz="2400" b="1" dirty="0">
                <a:solidFill>
                  <a:srgbClr val="0033CD"/>
                </a:solidFill>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对大量文献进行归纳整理、综合分析，汇总已有的假设和结论，使其更精炼、更明确、更加层次分明、更有逻辑性。</a:t>
            </a:r>
          </a:p>
          <a:p>
            <a:pPr>
              <a:lnSpc>
                <a:spcPct val="150000"/>
              </a:lnSpc>
            </a:pPr>
            <a:r>
              <a:rPr lang="zh-CN" altLang="en-US" sz="3200" b="1" dirty="0">
                <a:solidFill>
                  <a:srgbClr val="C00000"/>
                </a:solidFill>
                <a:latin typeface="微软雅黑" panose="020B0503020204020204" pitchFamily="34" charset="-122"/>
                <a:ea typeface="微软雅黑" panose="020B0503020204020204" pitchFamily="34" charset="-122"/>
              </a:rPr>
              <a:t>述</a:t>
            </a:r>
            <a:r>
              <a:rPr lang="en-US" altLang="zh-CN" sz="2400" b="1" dirty="0">
                <a:solidFill>
                  <a:srgbClr val="810000"/>
                </a:solidFill>
                <a:latin typeface="微软雅黑" panose="020B0503020204020204" pitchFamily="34" charset="-122"/>
                <a:ea typeface="微软雅黑" panose="020B0503020204020204" pitchFamily="34" charset="-122"/>
              </a:rPr>
              <a:t>——</a:t>
            </a:r>
            <a:r>
              <a:rPr lang="zh-CN" altLang="en-US" sz="2400" b="1" dirty="0">
                <a:solidFill>
                  <a:srgbClr val="810000"/>
                </a:solidFill>
                <a:latin typeface="微软雅黑" panose="020B0503020204020204" pitchFamily="34" charset="-122"/>
                <a:ea typeface="微软雅黑" panose="020B0503020204020204" pitchFamily="34" charset="-122"/>
              </a:rPr>
              <a:t>结合作者的观点和实践经验对文献的观点、结论进行叙述和评论</a:t>
            </a:r>
          </a:p>
          <a:p>
            <a:pPr>
              <a:lnSpc>
                <a:spcPct val="150000"/>
              </a:lnSpc>
            </a:pPr>
            <a:r>
              <a:rPr lang="zh-CN" altLang="en-US" sz="2400" b="1" dirty="0">
                <a:solidFill>
                  <a:srgbClr val="0033CD"/>
                </a:solidFill>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对所涉专题做出全面、深入、系统的论述</a:t>
            </a:r>
          </a:p>
        </p:txBody>
      </p:sp>
    </p:spTree>
    <p:extLst>
      <p:ext uri="{BB962C8B-B14F-4D97-AF65-F5344CB8AC3E}">
        <p14:creationId xmlns:p14="http://schemas.microsoft.com/office/powerpoint/2010/main" val="1087073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733266" y="2260022"/>
            <a:ext cx="9405049" cy="2862322"/>
          </a:xfrm>
          <a:prstGeom prst="rect">
            <a:avLst/>
          </a:prstGeom>
        </p:spPr>
        <p:txBody>
          <a:bodyPr wrap="square">
            <a:spAutoFit/>
          </a:bodyPr>
          <a:lstStyle/>
          <a:p>
            <a:pPr>
              <a:lnSpc>
                <a:spcPct val="150000"/>
              </a:lnSpc>
            </a:pPr>
            <a:r>
              <a:rPr lang="zh-CN" altLang="en-US" sz="2400" dirty="0" smtClean="0">
                <a:solidFill>
                  <a:srgbClr val="FF0000"/>
                </a:solidFill>
                <a:latin typeface="微软雅黑" panose="020B0503020204020204" pitchFamily="34" charset="-122"/>
                <a:ea typeface="微软雅黑" panose="020B0503020204020204" pitchFamily="34" charset="-122"/>
              </a:rPr>
              <a:t>       总结</a:t>
            </a:r>
            <a:r>
              <a:rPr lang="zh-CN" altLang="en-US" sz="2400" dirty="0">
                <a:solidFill>
                  <a:srgbClr val="FF0000"/>
                </a:solidFill>
                <a:latin typeface="微软雅黑" panose="020B0503020204020204" pitchFamily="34" charset="-122"/>
                <a:ea typeface="微软雅黑" panose="020B0503020204020204" pitchFamily="34" charset="-122"/>
              </a:rPr>
              <a:t>和综合</a:t>
            </a:r>
            <a:r>
              <a:rPr lang="zh-CN" altLang="en-US" sz="2400" dirty="0">
                <a:latin typeface="微软雅黑" panose="020B0503020204020204" pitchFamily="34" charset="-122"/>
                <a:ea typeface="微软雅黑" panose="020B0503020204020204" pitchFamily="34" charset="-122"/>
              </a:rPr>
              <a:t>该研究方向</a:t>
            </a:r>
            <a:r>
              <a:rPr lang="zh-CN" altLang="en-US" sz="2400" dirty="0">
                <a:solidFill>
                  <a:srgbClr val="FF0000"/>
                </a:solidFill>
                <a:latin typeface="微软雅黑" panose="020B0503020204020204" pitchFamily="34" charset="-122"/>
                <a:ea typeface="微软雅黑" panose="020B0503020204020204" pitchFamily="34" charset="-122"/>
              </a:rPr>
              <a:t>前人</a:t>
            </a:r>
            <a:r>
              <a:rPr lang="zh-CN" altLang="en-US" sz="2400" dirty="0">
                <a:latin typeface="微软雅黑" panose="020B0503020204020204" pitchFamily="34" charset="-122"/>
                <a:ea typeface="微软雅黑" panose="020B0503020204020204" pitchFamily="34" charset="-122"/>
              </a:rPr>
              <a:t>已经做了的工作，了解当前的研究水平（该课题的新水平、新动态、新技术和新发现</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a:lnSpc>
                <a:spcPct val="150000"/>
              </a:lnSpc>
            </a:pPr>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分析</a:t>
            </a:r>
            <a:r>
              <a:rPr lang="zh-CN" altLang="en-US" sz="2400" dirty="0">
                <a:latin typeface="微软雅黑" panose="020B0503020204020204" pitchFamily="34" charset="-122"/>
                <a:ea typeface="微软雅黑" panose="020B0503020204020204" pitchFamily="34" charset="-122"/>
              </a:rPr>
              <a:t>从其历史到现状存在的</a:t>
            </a:r>
            <a:r>
              <a:rPr lang="zh-CN" altLang="en-US" sz="2400" dirty="0">
                <a:solidFill>
                  <a:srgbClr val="FF0000"/>
                </a:solidFill>
                <a:latin typeface="微软雅黑" panose="020B0503020204020204" pitchFamily="34" charset="-122"/>
                <a:ea typeface="微软雅黑" panose="020B0503020204020204" pitchFamily="34" charset="-122"/>
              </a:rPr>
              <a:t>问题</a:t>
            </a:r>
            <a:r>
              <a:rPr lang="zh-CN" altLang="en-US" sz="2400" dirty="0">
                <a:latin typeface="微软雅黑" panose="020B0503020204020204" pitchFamily="34" charset="-122"/>
                <a:ea typeface="微软雅黑" panose="020B0503020204020204" pitchFamily="34" charset="-122"/>
              </a:rPr>
              <a:t>，指出可能的研究问题和发展方向等，并在此基础上</a:t>
            </a:r>
            <a:r>
              <a:rPr lang="zh-CN" altLang="en-US" sz="2400" dirty="0">
                <a:solidFill>
                  <a:srgbClr val="FF0000"/>
                </a:solidFill>
                <a:latin typeface="微软雅黑" panose="020B0503020204020204" pitchFamily="34" charset="-122"/>
                <a:ea typeface="微软雅黑" panose="020B0503020204020204" pitchFamily="34" charset="-122"/>
              </a:rPr>
              <a:t>提出自己的见解</a:t>
            </a:r>
            <a:r>
              <a:rPr lang="zh-CN" altLang="en-US" sz="2400" dirty="0">
                <a:latin typeface="微软雅黑" panose="020B0503020204020204" pitchFamily="34" charset="-122"/>
                <a:ea typeface="微软雅黑" panose="020B0503020204020204" pitchFamily="34" charset="-122"/>
              </a:rPr>
              <a:t>，</a:t>
            </a:r>
            <a:r>
              <a:rPr lang="zh-CN" altLang="en-US" sz="2400" dirty="0">
                <a:solidFill>
                  <a:srgbClr val="FF0000"/>
                </a:solidFill>
                <a:latin typeface="微软雅黑" panose="020B0503020204020204" pitchFamily="34" charset="-122"/>
                <a:ea typeface="微软雅黑" panose="020B0503020204020204" pitchFamily="34" charset="-122"/>
              </a:rPr>
              <a:t>预测</a:t>
            </a:r>
            <a:r>
              <a:rPr lang="zh-CN" altLang="en-US" sz="2400" dirty="0">
                <a:latin typeface="微软雅黑" panose="020B0503020204020204" pitchFamily="34" charset="-122"/>
                <a:ea typeface="微软雅黑" panose="020B0503020204020204" pitchFamily="34" charset="-122"/>
              </a:rPr>
              <a:t>技术的发展趋势，为选题和开题奠定良好的基础。</a:t>
            </a:r>
          </a:p>
        </p:txBody>
      </p:sp>
      <p:sp>
        <p:nvSpPr>
          <p:cNvPr id="24" name="矩形 23"/>
          <p:cNvSpPr/>
          <p:nvPr/>
        </p:nvSpPr>
        <p:spPr>
          <a:xfrm>
            <a:off x="1733266" y="1087693"/>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25" name="TextBox 24"/>
          <p:cNvSpPr txBox="1"/>
          <p:nvPr/>
        </p:nvSpPr>
        <p:spPr>
          <a:xfrm>
            <a:off x="2524826" y="1112203"/>
            <a:ext cx="2677099"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文献综述的目的</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8956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733266" y="3086287"/>
            <a:ext cx="9405049" cy="2160591"/>
          </a:xfrm>
          <a:prstGeom prst="rect">
            <a:avLst/>
          </a:prstGeom>
        </p:spPr>
        <p:txBody>
          <a:bodyPr wrap="square">
            <a:spAutoFit/>
          </a:bodyPr>
          <a:lstStyle/>
          <a:p>
            <a:pPr marL="515938" indent="-515938" algn="just">
              <a:lnSpc>
                <a:spcPct val="125000"/>
              </a:lnSpc>
              <a:defRPr/>
            </a:pPr>
            <a:r>
              <a:rPr lang="zh-CN" altLang="en-US" sz="2400" kern="0" dirty="0" smtClean="0">
                <a:latin typeface="微软雅黑" panose="020B0503020204020204" pitchFamily="34" charset="-122"/>
                <a:ea typeface="微软雅黑" panose="020B0503020204020204" pitchFamily="34" charset="-122"/>
              </a:rPr>
              <a:t>       多数</a:t>
            </a:r>
            <a:r>
              <a:rPr lang="zh-CN" altLang="en-US" sz="2400" kern="0" dirty="0">
                <a:latin typeface="微软雅黑" panose="020B0503020204020204" pitchFamily="34" charset="-122"/>
                <a:ea typeface="微软雅黑" panose="020B0503020204020204" pitchFamily="34" charset="-122"/>
              </a:rPr>
              <a:t>同学都认为文献综述是写给老师看的，容易出现种种糊弄老师的现象。</a:t>
            </a:r>
          </a:p>
          <a:p>
            <a:pPr marL="515938" indent="-515938" algn="just">
              <a:lnSpc>
                <a:spcPct val="125000"/>
              </a:lnSpc>
              <a:spcBef>
                <a:spcPct val="60000"/>
              </a:spcBef>
              <a:defRPr/>
            </a:pPr>
            <a:r>
              <a:rPr lang="zh-CN" altLang="en-US" sz="2400" kern="0" dirty="0">
                <a:latin typeface="微软雅黑" panose="020B0503020204020204" pitchFamily="34" charset="-122"/>
                <a:ea typeface="微软雅黑" panose="020B0503020204020204" pitchFamily="34" charset="-122"/>
              </a:rPr>
              <a:t>  </a:t>
            </a:r>
            <a:r>
              <a:rPr lang="zh-CN" altLang="en-US" sz="2400" kern="0" dirty="0" smtClean="0">
                <a:latin typeface="微软雅黑" panose="020B0503020204020204" pitchFamily="34" charset="-122"/>
                <a:ea typeface="微软雅黑" panose="020B0503020204020204" pitchFamily="34" charset="-122"/>
              </a:rPr>
              <a:t>    </a:t>
            </a:r>
            <a:r>
              <a:rPr lang="zh-CN" altLang="en-US" sz="2400" kern="0" dirty="0" smtClean="0">
                <a:latin typeface="微软雅黑" panose="020B0503020204020204" pitchFamily="34" charset="-122"/>
                <a:ea typeface="微软雅黑" panose="020B0503020204020204" pitchFamily="34" charset="-122"/>
                <a:sym typeface="Arial" pitchFamily="34" charset="0"/>
              </a:rPr>
              <a:t>文献</a:t>
            </a:r>
            <a:r>
              <a:rPr lang="zh-CN" altLang="en-US" sz="2400" kern="0" dirty="0">
                <a:latin typeface="微软雅黑" panose="020B0503020204020204" pitchFamily="34" charset="-122"/>
                <a:ea typeface="微软雅黑" panose="020B0503020204020204" pitchFamily="34" charset="-122"/>
                <a:sym typeface="Arial" pitchFamily="34" charset="0"/>
              </a:rPr>
              <a:t>综述写作主要是</a:t>
            </a:r>
            <a:r>
              <a:rPr lang="zh-CN" altLang="en-US" sz="2400" kern="0" dirty="0">
                <a:latin typeface="微软雅黑" panose="020B0503020204020204" pitchFamily="34" charset="-122"/>
                <a:ea typeface="微软雅黑" panose="020B0503020204020204" pitchFamily="34" charset="-122"/>
              </a:rPr>
              <a:t>作者帮助自己</a:t>
            </a:r>
            <a:r>
              <a:rPr lang="zh-CN" altLang="en-US" sz="2400" kern="0" dirty="0">
                <a:solidFill>
                  <a:srgbClr val="FF0000"/>
                </a:solidFill>
                <a:latin typeface="微软雅黑" panose="020B0503020204020204" pitchFamily="34" charset="-122"/>
                <a:ea typeface="微软雅黑" panose="020B0503020204020204" pitchFamily="34" charset="-122"/>
              </a:rPr>
              <a:t>吃透题目、理清思路、找到方向，</a:t>
            </a:r>
            <a:r>
              <a:rPr lang="zh-CN" altLang="en-US" sz="2400" kern="0" dirty="0">
                <a:latin typeface="微软雅黑" panose="020B0503020204020204" pitchFamily="34" charset="-122"/>
                <a:ea typeface="微软雅黑" panose="020B0503020204020204" pitchFamily="34" charset="-122"/>
              </a:rPr>
              <a:t>所以首先应当是</a:t>
            </a:r>
            <a:r>
              <a:rPr lang="zh-CN" altLang="en-US" sz="2400" kern="0" dirty="0">
                <a:solidFill>
                  <a:srgbClr val="FF0000"/>
                </a:solidFill>
                <a:latin typeface="微软雅黑" panose="020B0503020204020204" pitchFamily="34" charset="-122"/>
                <a:ea typeface="微软雅黑" panose="020B0503020204020204" pitchFamily="34" charset="-122"/>
              </a:rPr>
              <a:t>写给自己看的</a:t>
            </a:r>
            <a:endParaRPr lang="zh-CN" altLang="en-US" sz="2400" dirty="0">
              <a:latin typeface="微软雅黑" panose="020B0503020204020204" pitchFamily="34" charset="-122"/>
              <a:ea typeface="微软雅黑" panose="020B0503020204020204" pitchFamily="34" charset="-122"/>
            </a:endParaRPr>
          </a:p>
        </p:txBody>
      </p:sp>
      <p:sp>
        <p:nvSpPr>
          <p:cNvPr id="24" name="矩形 23"/>
          <p:cNvSpPr/>
          <p:nvPr/>
        </p:nvSpPr>
        <p:spPr>
          <a:xfrm>
            <a:off x="1733266" y="1087693"/>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25" name="TextBox 24"/>
          <p:cNvSpPr txBox="1"/>
          <p:nvPr/>
        </p:nvSpPr>
        <p:spPr>
          <a:xfrm>
            <a:off x="2524826" y="1112203"/>
            <a:ext cx="2677099"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文献综述的目的</a:t>
            </a:r>
            <a:endParaRPr lang="zh-CN" altLang="en-US" sz="2400" dirty="0">
              <a:latin typeface="微软雅黑" panose="020B0503020204020204" pitchFamily="34" charset="-122"/>
              <a:ea typeface="微软雅黑" panose="020B0503020204020204" pitchFamily="34" charset="-122"/>
            </a:endParaRPr>
          </a:p>
        </p:txBody>
      </p:sp>
      <p:sp>
        <p:nvSpPr>
          <p:cNvPr id="3" name="云形标注 2"/>
          <p:cNvSpPr/>
          <p:nvPr/>
        </p:nvSpPr>
        <p:spPr>
          <a:xfrm>
            <a:off x="7017745" y="1327112"/>
            <a:ext cx="3712684" cy="1338970"/>
          </a:xfrm>
          <a:prstGeom prst="cloudCallout">
            <a:avLst>
              <a:gd name="adj1" fmla="val -24987"/>
              <a:gd name="adj2" fmla="val 8060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zh-CN" altLang="en-US" sz="2400" b="1" kern="0" dirty="0">
                <a:solidFill>
                  <a:schemeClr val="bg1"/>
                </a:solidFill>
                <a:latin typeface="微软雅黑" panose="020B0503020204020204" pitchFamily="34" charset="-122"/>
                <a:ea typeface="微软雅黑" panose="020B0503020204020204" pitchFamily="34" charset="-122"/>
                <a:sym typeface="Arial" pitchFamily="34" charset="0"/>
              </a:rPr>
              <a:t>文献综述是</a:t>
            </a:r>
            <a:r>
              <a:rPr lang="zh-CN" altLang="en-US" sz="2400" b="1" kern="0" dirty="0" smtClean="0">
                <a:solidFill>
                  <a:schemeClr val="bg1"/>
                </a:solidFill>
                <a:latin typeface="微软雅黑" panose="020B0503020204020204" pitchFamily="34" charset="-122"/>
                <a:ea typeface="微软雅黑" panose="020B0503020204020204" pitchFamily="34" charset="-122"/>
                <a:sym typeface="Arial" pitchFamily="34" charset="0"/>
              </a:rPr>
              <a:t>写给</a:t>
            </a:r>
            <a:endParaRPr lang="en-US" altLang="zh-CN" sz="2400" b="1" kern="0" dirty="0" smtClean="0">
              <a:solidFill>
                <a:schemeClr val="bg1"/>
              </a:solidFill>
              <a:latin typeface="微软雅黑" panose="020B0503020204020204" pitchFamily="34" charset="-122"/>
              <a:ea typeface="微软雅黑" panose="020B0503020204020204" pitchFamily="34" charset="-122"/>
              <a:sym typeface="Arial" pitchFamily="34" charset="0"/>
            </a:endParaRPr>
          </a:p>
          <a:p>
            <a:pPr>
              <a:defRPr/>
            </a:pPr>
            <a:r>
              <a:rPr lang="en-US" altLang="zh-CN" sz="2400" b="1" kern="0" dirty="0">
                <a:solidFill>
                  <a:schemeClr val="bg1"/>
                </a:solidFill>
                <a:latin typeface="微软雅黑" panose="020B0503020204020204" pitchFamily="34" charset="-122"/>
                <a:ea typeface="微软雅黑" panose="020B0503020204020204" pitchFamily="34" charset="-122"/>
                <a:sym typeface="Arial" pitchFamily="34" charset="0"/>
              </a:rPr>
              <a:t> </a:t>
            </a:r>
            <a:r>
              <a:rPr lang="en-US" altLang="zh-CN" sz="2400" b="1" kern="0" dirty="0" smtClean="0">
                <a:solidFill>
                  <a:schemeClr val="bg1"/>
                </a:solidFill>
                <a:latin typeface="微软雅黑" panose="020B0503020204020204" pitchFamily="34" charset="-122"/>
                <a:ea typeface="微软雅黑" panose="020B0503020204020204" pitchFamily="34" charset="-122"/>
                <a:sym typeface="Arial" pitchFamily="34" charset="0"/>
              </a:rPr>
              <a:t>    </a:t>
            </a:r>
            <a:r>
              <a:rPr lang="zh-CN" altLang="en-US" sz="2400" b="1" kern="0" dirty="0" smtClean="0">
                <a:solidFill>
                  <a:schemeClr val="bg1"/>
                </a:solidFill>
                <a:latin typeface="微软雅黑" panose="020B0503020204020204" pitchFamily="34" charset="-122"/>
                <a:ea typeface="微软雅黑" panose="020B0503020204020204" pitchFamily="34" charset="-122"/>
                <a:sym typeface="Arial" pitchFamily="34" charset="0"/>
              </a:rPr>
              <a:t> 谁</a:t>
            </a:r>
            <a:r>
              <a:rPr lang="zh-CN" altLang="en-US" sz="2400" b="1" kern="0" dirty="0">
                <a:solidFill>
                  <a:schemeClr val="bg1"/>
                </a:solidFill>
                <a:latin typeface="微软雅黑" panose="020B0503020204020204" pitchFamily="34" charset="-122"/>
                <a:ea typeface="微软雅黑" panose="020B0503020204020204" pitchFamily="34" charset="-122"/>
                <a:sym typeface="Arial" pitchFamily="34" charset="0"/>
              </a:rPr>
              <a:t>看的</a:t>
            </a:r>
            <a:r>
              <a:rPr lang="zh-CN" altLang="en-US" sz="2400" b="1" kern="0" dirty="0">
                <a:solidFill>
                  <a:schemeClr val="bg1"/>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2971139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419175" y="2400726"/>
            <a:ext cx="9405049" cy="2358466"/>
          </a:xfrm>
          <a:prstGeom prst="rect">
            <a:avLst/>
          </a:prstGeom>
        </p:spPr>
        <p:txBody>
          <a:bodyPr wrap="square">
            <a:spAutoFit/>
          </a:bodyPr>
          <a:lstStyle/>
          <a:p>
            <a:pPr marL="515938" indent="-515938" algn="just">
              <a:lnSpc>
                <a:spcPct val="125000"/>
              </a:lnSpc>
              <a:defRPr/>
            </a:pPr>
            <a:r>
              <a:rPr lang="zh-CN" altLang="en-US" sz="2400" kern="0" dirty="0">
                <a:latin typeface="微软雅黑" panose="020B0503020204020204" pitchFamily="34" charset="-122"/>
                <a:ea typeface="微软雅黑" panose="020B0503020204020204" pitchFamily="34" charset="-122"/>
              </a:rPr>
              <a:t>（</a:t>
            </a:r>
            <a:r>
              <a:rPr lang="en-US" altLang="zh-CN" sz="2400" kern="0" dirty="0">
                <a:latin typeface="微软雅黑" panose="020B0503020204020204" pitchFamily="34" charset="-122"/>
                <a:ea typeface="微软雅黑" panose="020B0503020204020204" pitchFamily="34" charset="-122"/>
              </a:rPr>
              <a:t>1</a:t>
            </a:r>
            <a:r>
              <a:rPr lang="zh-CN" altLang="en-US" sz="2400" kern="0" dirty="0">
                <a:latin typeface="微软雅黑" panose="020B0503020204020204" pitchFamily="34" charset="-122"/>
                <a:ea typeface="微软雅黑" panose="020B0503020204020204" pitchFamily="34" charset="-122"/>
              </a:rPr>
              <a:t>） 该领域的研究意义。</a:t>
            </a:r>
          </a:p>
          <a:p>
            <a:pPr marL="515938" indent="-515938" algn="just">
              <a:lnSpc>
                <a:spcPct val="125000"/>
              </a:lnSpc>
              <a:defRPr/>
            </a:pPr>
            <a:r>
              <a:rPr lang="zh-CN" altLang="en-US" sz="2400" kern="0" dirty="0">
                <a:latin typeface="微软雅黑" panose="020B0503020204020204" pitchFamily="34" charset="-122"/>
                <a:ea typeface="微软雅黑" panose="020B0503020204020204" pitchFamily="34" charset="-122"/>
              </a:rPr>
              <a:t>（</a:t>
            </a:r>
            <a:r>
              <a:rPr lang="en-US" altLang="zh-CN" sz="2400" kern="0" dirty="0">
                <a:latin typeface="微软雅黑" panose="020B0503020204020204" pitchFamily="34" charset="-122"/>
                <a:ea typeface="微软雅黑" panose="020B0503020204020204" pitchFamily="34" charset="-122"/>
              </a:rPr>
              <a:t>2</a:t>
            </a:r>
            <a:r>
              <a:rPr lang="zh-CN" altLang="en-US" sz="2400" kern="0" dirty="0">
                <a:latin typeface="微软雅黑" panose="020B0503020204020204" pitchFamily="34" charset="-122"/>
                <a:ea typeface="微软雅黑" panose="020B0503020204020204" pitchFamily="34" charset="-122"/>
              </a:rPr>
              <a:t>） 该领域的研究背景和发展脉络。</a:t>
            </a:r>
          </a:p>
          <a:p>
            <a:pPr marL="515938" indent="-515938" algn="just">
              <a:lnSpc>
                <a:spcPct val="125000"/>
              </a:lnSpc>
              <a:defRPr/>
            </a:pPr>
            <a:r>
              <a:rPr lang="zh-CN" altLang="en-US" sz="2400" kern="0" dirty="0">
                <a:latin typeface="微软雅黑" panose="020B0503020204020204" pitchFamily="34" charset="-122"/>
                <a:ea typeface="微软雅黑" panose="020B0503020204020204" pitchFamily="34" charset="-122"/>
              </a:rPr>
              <a:t>（</a:t>
            </a:r>
            <a:r>
              <a:rPr lang="en-US" altLang="zh-CN" sz="2400" kern="0" dirty="0">
                <a:latin typeface="微软雅黑" panose="020B0503020204020204" pitchFamily="34" charset="-122"/>
                <a:ea typeface="微软雅黑" panose="020B0503020204020204" pitchFamily="34" charset="-122"/>
              </a:rPr>
              <a:t>3</a:t>
            </a:r>
            <a:r>
              <a:rPr lang="zh-CN" altLang="en-US" sz="2400" kern="0" dirty="0">
                <a:latin typeface="微软雅黑" panose="020B0503020204020204" pitchFamily="34" charset="-122"/>
                <a:ea typeface="微软雅黑" panose="020B0503020204020204" pitchFamily="34" charset="-122"/>
              </a:rPr>
              <a:t>） 目前的研究水平、存在问题及可能的原因。</a:t>
            </a:r>
          </a:p>
          <a:p>
            <a:pPr marL="515938" indent="-515938" algn="just">
              <a:lnSpc>
                <a:spcPct val="125000"/>
              </a:lnSpc>
              <a:defRPr/>
            </a:pPr>
            <a:r>
              <a:rPr lang="zh-CN" altLang="en-US" sz="2400" kern="0" dirty="0">
                <a:latin typeface="微软雅黑" panose="020B0503020204020204" pitchFamily="34" charset="-122"/>
                <a:ea typeface="微软雅黑" panose="020B0503020204020204" pitchFamily="34" charset="-122"/>
              </a:rPr>
              <a:t>（</a:t>
            </a:r>
            <a:r>
              <a:rPr lang="en-US" altLang="zh-CN" sz="2400" kern="0" dirty="0">
                <a:latin typeface="微软雅黑" panose="020B0503020204020204" pitchFamily="34" charset="-122"/>
                <a:ea typeface="微软雅黑" panose="020B0503020204020204" pitchFamily="34" charset="-122"/>
              </a:rPr>
              <a:t>4</a:t>
            </a:r>
            <a:r>
              <a:rPr lang="zh-CN" altLang="en-US" sz="2400" kern="0" dirty="0">
                <a:latin typeface="微软雅黑" panose="020B0503020204020204" pitchFamily="34" charset="-122"/>
                <a:ea typeface="微软雅黑" panose="020B0503020204020204" pitchFamily="34" charset="-122"/>
              </a:rPr>
              <a:t>） 进一步的研究课题、发展方向概况。</a:t>
            </a:r>
          </a:p>
          <a:p>
            <a:pPr marL="515938" indent="-515938" algn="just">
              <a:lnSpc>
                <a:spcPct val="125000"/>
              </a:lnSpc>
              <a:defRPr/>
            </a:pPr>
            <a:r>
              <a:rPr lang="zh-CN" altLang="en-US" sz="2400" kern="0" dirty="0">
                <a:latin typeface="微软雅黑" panose="020B0503020204020204" pitchFamily="34" charset="-122"/>
                <a:ea typeface="微软雅黑" panose="020B0503020204020204" pitchFamily="34" charset="-122"/>
              </a:rPr>
              <a:t>（</a:t>
            </a:r>
            <a:r>
              <a:rPr lang="en-US" altLang="zh-CN" sz="2400" kern="0" dirty="0">
                <a:latin typeface="微软雅黑" panose="020B0503020204020204" pitchFamily="34" charset="-122"/>
                <a:ea typeface="微软雅黑" panose="020B0503020204020204" pitchFamily="34" charset="-122"/>
              </a:rPr>
              <a:t>5</a:t>
            </a:r>
            <a:r>
              <a:rPr lang="zh-CN" altLang="en-US" sz="2400" kern="0" dirty="0">
                <a:latin typeface="微软雅黑" panose="020B0503020204020204" pitchFamily="34" charset="-122"/>
                <a:ea typeface="微软雅黑" panose="020B0503020204020204" pitchFamily="34" charset="-122"/>
              </a:rPr>
              <a:t>） 自己的见解和感想。</a:t>
            </a:r>
          </a:p>
        </p:txBody>
      </p:sp>
      <p:sp>
        <p:nvSpPr>
          <p:cNvPr id="24" name="矩形 23"/>
          <p:cNvSpPr/>
          <p:nvPr/>
        </p:nvSpPr>
        <p:spPr>
          <a:xfrm>
            <a:off x="1733266" y="1087693"/>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25" name="TextBox 24"/>
          <p:cNvSpPr txBox="1"/>
          <p:nvPr/>
        </p:nvSpPr>
        <p:spPr>
          <a:xfrm>
            <a:off x="2524826" y="1112203"/>
            <a:ext cx="2677099"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文献综述的内容</a:t>
            </a:r>
            <a:endParaRPr lang="zh-CN" altLang="en-US" sz="2400" dirty="0">
              <a:latin typeface="微软雅黑" panose="020B0503020204020204" pitchFamily="34" charset="-122"/>
              <a:ea typeface="微软雅黑" panose="020B0503020204020204" pitchFamily="34" charset="-122"/>
            </a:endParaRPr>
          </a:p>
        </p:txBody>
      </p:sp>
      <p:sp>
        <p:nvSpPr>
          <p:cNvPr id="4" name="矩形标注 3"/>
          <p:cNvSpPr/>
          <p:nvPr/>
        </p:nvSpPr>
        <p:spPr>
          <a:xfrm>
            <a:off x="9776403" y="1119116"/>
            <a:ext cx="1799062" cy="1784824"/>
          </a:xfrm>
          <a:prstGeom prst="wedgeRectCallout">
            <a:avLst>
              <a:gd name="adj1" fmla="val -66148"/>
              <a:gd name="adj2" fmla="val 4213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515938" indent="-515938" algn="just">
              <a:lnSpc>
                <a:spcPct val="125000"/>
              </a:lnSpc>
              <a:defRPr/>
            </a:pPr>
            <a:r>
              <a:rPr lang="zh-CN" altLang="en-US" b="1" kern="0" dirty="0">
                <a:latin typeface="宋体" pitchFamily="2" charset="-122"/>
                <a:ea typeface="宋体" pitchFamily="2" charset="-122"/>
                <a:sym typeface="Arial" pitchFamily="34" charset="0"/>
              </a:rPr>
              <a:t>以</a:t>
            </a:r>
            <a:r>
              <a:rPr lang="zh-CN" altLang="en-US" b="1" kern="0" dirty="0">
                <a:solidFill>
                  <a:srgbClr val="FF0000"/>
                </a:solidFill>
                <a:latin typeface="宋体" pitchFamily="2" charset="-122"/>
                <a:ea typeface="宋体" pitchFamily="2" charset="-122"/>
              </a:rPr>
              <a:t>问题</a:t>
            </a:r>
            <a:r>
              <a:rPr lang="zh-CN" altLang="en-US" b="1" kern="0" dirty="0">
                <a:latin typeface="宋体" pitchFamily="2" charset="-122"/>
                <a:ea typeface="宋体" pitchFamily="2" charset="-122"/>
              </a:rPr>
              <a:t>为导向：</a:t>
            </a:r>
          </a:p>
          <a:p>
            <a:pPr marL="515938" indent="-515938" algn="just">
              <a:lnSpc>
                <a:spcPct val="125000"/>
              </a:lnSpc>
              <a:defRPr/>
            </a:pPr>
            <a:r>
              <a:rPr lang="zh-CN" altLang="en-US" b="1" kern="0" dirty="0">
                <a:latin typeface="宋体" pitchFamily="2" charset="-122"/>
                <a:ea typeface="宋体" pitchFamily="2" charset="-122"/>
                <a:sym typeface="Arial" pitchFamily="34" charset="0"/>
              </a:rPr>
              <a:t>以</a:t>
            </a:r>
            <a:r>
              <a:rPr lang="zh-CN" altLang="en-US" b="1" kern="0" dirty="0">
                <a:solidFill>
                  <a:srgbClr val="FF0000"/>
                </a:solidFill>
                <a:latin typeface="宋体" pitchFamily="2" charset="-122"/>
                <a:ea typeface="宋体" pitchFamily="2" charset="-122"/>
              </a:rPr>
              <a:t>目标</a:t>
            </a:r>
            <a:r>
              <a:rPr lang="zh-CN" altLang="en-US" b="1" kern="0" dirty="0">
                <a:latin typeface="宋体" pitchFamily="2" charset="-122"/>
                <a:ea typeface="宋体" pitchFamily="2" charset="-122"/>
                <a:sym typeface="Arial" pitchFamily="34" charset="0"/>
              </a:rPr>
              <a:t>为导向：</a:t>
            </a:r>
          </a:p>
          <a:p>
            <a:pPr marL="515938" indent="-515938" algn="just">
              <a:lnSpc>
                <a:spcPct val="125000"/>
              </a:lnSpc>
              <a:defRPr/>
            </a:pPr>
            <a:r>
              <a:rPr lang="zh-CN" altLang="en-US" b="1" kern="0" dirty="0">
                <a:latin typeface="宋体" pitchFamily="2" charset="-122"/>
                <a:ea typeface="宋体" pitchFamily="2" charset="-122"/>
                <a:sym typeface="Arial" pitchFamily="34" charset="0"/>
              </a:rPr>
              <a:t>以</a:t>
            </a:r>
            <a:r>
              <a:rPr lang="zh-CN" altLang="en-US" b="1" kern="0" dirty="0">
                <a:solidFill>
                  <a:srgbClr val="FF0000"/>
                </a:solidFill>
                <a:latin typeface="宋体" pitchFamily="2" charset="-122"/>
                <a:ea typeface="宋体" pitchFamily="2" charset="-122"/>
              </a:rPr>
              <a:t>手段</a:t>
            </a:r>
            <a:r>
              <a:rPr lang="zh-CN" altLang="en-US" b="1" kern="0" dirty="0">
                <a:latin typeface="宋体" pitchFamily="2" charset="-122"/>
                <a:ea typeface="宋体" pitchFamily="2" charset="-122"/>
                <a:sym typeface="Arial" pitchFamily="34" charset="0"/>
              </a:rPr>
              <a:t>为导向：</a:t>
            </a:r>
          </a:p>
        </p:txBody>
      </p:sp>
    </p:spTree>
    <p:extLst>
      <p:ext uri="{BB962C8B-B14F-4D97-AF65-F5344CB8AC3E}">
        <p14:creationId xmlns:p14="http://schemas.microsoft.com/office/powerpoint/2010/main" val="398392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630906" y="2720215"/>
            <a:ext cx="9405049" cy="2308324"/>
          </a:xfrm>
          <a:prstGeom prst="rect">
            <a:avLst/>
          </a:prstGeom>
        </p:spPr>
        <p:txBody>
          <a:bodyPr wrap="square">
            <a:spAutoFit/>
          </a:bodyPr>
          <a:lstStyle/>
          <a:p>
            <a:pPr algn="just">
              <a:defRPr/>
            </a:pPr>
            <a:r>
              <a:rPr lang="zh-CN" altLang="en-US" sz="2400" kern="0" dirty="0">
                <a:solidFill>
                  <a:srgbClr val="0070C0"/>
                </a:solidFill>
                <a:latin typeface="微软雅黑" panose="020B0503020204020204" pitchFamily="34" charset="-122"/>
                <a:ea typeface="微软雅黑" panose="020B0503020204020204" pitchFamily="34" charset="-122"/>
                <a:sym typeface="Arial" pitchFamily="34" charset="0"/>
              </a:rPr>
              <a:t>技巧一：瞄准</a:t>
            </a:r>
            <a:r>
              <a:rPr lang="zh-CN" altLang="en-US" sz="2400" kern="0" dirty="0" smtClean="0">
                <a:solidFill>
                  <a:srgbClr val="0070C0"/>
                </a:solidFill>
                <a:latin typeface="微软雅黑" panose="020B0503020204020204" pitchFamily="34" charset="-122"/>
                <a:ea typeface="微软雅黑" panose="020B0503020204020204" pitchFamily="34" charset="-122"/>
                <a:sym typeface="Arial" pitchFamily="34" charset="0"/>
              </a:rPr>
              <a:t>主流</a:t>
            </a:r>
            <a:endParaRPr lang="zh-CN" altLang="en-US" sz="2400" kern="0" dirty="0">
              <a:solidFill>
                <a:srgbClr val="0070C0"/>
              </a:solidFill>
              <a:latin typeface="微软雅黑" panose="020B0503020204020204" pitchFamily="34" charset="-122"/>
              <a:ea typeface="微软雅黑" panose="020B0503020204020204" pitchFamily="34" charset="-122"/>
              <a:sym typeface="Arial" pitchFamily="34" charset="0"/>
            </a:endParaRPr>
          </a:p>
          <a:p>
            <a:pPr marL="515938" indent="-515938" algn="just">
              <a:defRPr/>
            </a:pPr>
            <a:r>
              <a:rPr lang="zh-CN" altLang="en-US" sz="2400" kern="0" dirty="0">
                <a:solidFill>
                  <a:srgbClr val="FF0000"/>
                </a:solidFill>
                <a:latin typeface="微软雅黑" panose="020B0503020204020204" pitchFamily="34" charset="-122"/>
                <a:ea typeface="微软雅黑" panose="020B0503020204020204" pitchFamily="34" charset="-122"/>
                <a:sym typeface="Arial" pitchFamily="34" charset="0"/>
              </a:rPr>
              <a:t>     </a:t>
            </a:r>
            <a:endParaRPr lang="en-US" altLang="zh-CN" sz="2400" kern="0" dirty="0" smtClean="0">
              <a:solidFill>
                <a:srgbClr val="FF0000"/>
              </a:solidFill>
              <a:latin typeface="微软雅黑" panose="020B0503020204020204" pitchFamily="34" charset="-122"/>
              <a:ea typeface="微软雅黑" panose="020B0503020204020204" pitchFamily="34" charset="-122"/>
              <a:sym typeface="Arial" pitchFamily="34" charset="0"/>
            </a:endParaRPr>
          </a:p>
          <a:p>
            <a:pPr marL="515938" indent="-515938" algn="just">
              <a:defRPr/>
            </a:pPr>
            <a:r>
              <a:rPr lang="en-US" altLang="zh-CN" sz="2400" kern="0" dirty="0">
                <a:solidFill>
                  <a:srgbClr val="FF0000"/>
                </a:solidFill>
                <a:latin typeface="微软雅黑" panose="020B0503020204020204" pitchFamily="34" charset="-122"/>
                <a:ea typeface="微软雅黑" panose="020B0503020204020204" pitchFamily="34" charset="-122"/>
                <a:sym typeface="Arial" pitchFamily="34" charset="0"/>
              </a:rPr>
              <a:t> </a:t>
            </a:r>
            <a:r>
              <a:rPr lang="en-US" altLang="zh-CN" sz="2400" kern="0" dirty="0" smtClean="0">
                <a:solidFill>
                  <a:srgbClr val="FF0000"/>
                </a:solidFill>
                <a:latin typeface="微软雅黑" panose="020B0503020204020204" pitchFamily="34" charset="-122"/>
                <a:ea typeface="微软雅黑" panose="020B0503020204020204" pitchFamily="34" charset="-122"/>
                <a:sym typeface="Arial" pitchFamily="34" charset="0"/>
              </a:rPr>
              <a:t>    </a:t>
            </a:r>
            <a:r>
              <a:rPr lang="zh-CN" altLang="en-US" sz="2400" kern="0" dirty="0" smtClean="0">
                <a:solidFill>
                  <a:srgbClr val="FF0000"/>
                </a:solidFill>
                <a:latin typeface="微软雅黑" panose="020B0503020204020204" pitchFamily="34" charset="-122"/>
                <a:ea typeface="微软雅黑" panose="020B0503020204020204" pitchFamily="34" charset="-122"/>
                <a:sym typeface="Arial" pitchFamily="34" charset="0"/>
              </a:rPr>
              <a:t>主流文献 </a:t>
            </a:r>
            <a:r>
              <a:rPr lang="zh-CN" altLang="en-US" sz="2400" kern="0" dirty="0" smtClean="0">
                <a:latin typeface="微软雅黑" panose="020B0503020204020204" pitchFamily="34" charset="-122"/>
                <a:ea typeface="微软雅黑" panose="020B0503020204020204" pitchFamily="34" charset="-122"/>
                <a:sym typeface="Arial" pitchFamily="34" charset="0"/>
              </a:rPr>
              <a:t>如</a:t>
            </a:r>
            <a:r>
              <a:rPr lang="zh-CN" altLang="en-US" sz="2400" kern="0" dirty="0">
                <a:latin typeface="微软雅黑" panose="020B0503020204020204" pitchFamily="34" charset="-122"/>
                <a:ea typeface="微软雅黑" panose="020B0503020204020204" pitchFamily="34" charset="-122"/>
                <a:sym typeface="Arial" pitchFamily="34" charset="0"/>
              </a:rPr>
              <a:t>该领域的核心期刊，经典著作、重要研究报告等，是做文献综述的</a:t>
            </a:r>
            <a:r>
              <a:rPr lang="zh-CN" altLang="en-US" sz="2400" kern="0" dirty="0" smtClean="0">
                <a:latin typeface="微软雅黑" panose="020B0503020204020204" pitchFamily="34" charset="-122"/>
                <a:ea typeface="微软雅黑" panose="020B0503020204020204" pitchFamily="34" charset="-122"/>
                <a:sym typeface="Arial" pitchFamily="34" charset="0"/>
              </a:rPr>
              <a:t>“必修课”</a:t>
            </a:r>
            <a:endParaRPr lang="zh-CN" altLang="en-US" sz="2400" kern="0" dirty="0">
              <a:latin typeface="微软雅黑" panose="020B0503020204020204" pitchFamily="34" charset="-122"/>
              <a:ea typeface="微软雅黑" panose="020B0503020204020204" pitchFamily="34" charset="-122"/>
              <a:sym typeface="Arial" pitchFamily="34" charset="0"/>
            </a:endParaRPr>
          </a:p>
          <a:p>
            <a:pPr marL="515938" indent="-515938" algn="just">
              <a:defRPr/>
            </a:pPr>
            <a:endParaRPr lang="zh-CN" altLang="en-US" sz="2400" kern="0" dirty="0">
              <a:solidFill>
                <a:srgbClr val="FF0000"/>
              </a:solidFill>
              <a:latin typeface="微软雅黑" panose="020B0503020204020204" pitchFamily="34" charset="-122"/>
              <a:ea typeface="微软雅黑" panose="020B0503020204020204" pitchFamily="34" charset="-122"/>
              <a:sym typeface="Arial" pitchFamily="34" charset="0"/>
            </a:endParaRPr>
          </a:p>
          <a:p>
            <a:pPr marL="515938" indent="-515938" algn="just">
              <a:defRPr/>
            </a:pPr>
            <a:r>
              <a:rPr lang="zh-CN" altLang="en-US" sz="2400" kern="0" dirty="0">
                <a:solidFill>
                  <a:srgbClr val="FF0000"/>
                </a:solidFill>
                <a:latin typeface="微软雅黑" panose="020B0503020204020204" pitchFamily="34" charset="-122"/>
                <a:ea typeface="微软雅黑" panose="020B0503020204020204" pitchFamily="34" charset="-122"/>
                <a:sym typeface="Arial" pitchFamily="34" charset="0"/>
              </a:rPr>
              <a:t>     </a:t>
            </a:r>
            <a:r>
              <a:rPr lang="zh-CN" altLang="en-US" sz="2400" kern="0" dirty="0">
                <a:solidFill>
                  <a:schemeClr val="tx1">
                    <a:lumMod val="95000"/>
                    <a:lumOff val="5000"/>
                  </a:schemeClr>
                </a:solidFill>
                <a:latin typeface="微软雅黑" panose="020B0503020204020204" pitchFamily="34" charset="-122"/>
                <a:ea typeface="微软雅黑" panose="020B0503020204020204" pitchFamily="34" charset="-122"/>
                <a:sym typeface="Arial" pitchFamily="34" charset="0"/>
              </a:rPr>
              <a:t>经由</a:t>
            </a:r>
            <a:r>
              <a:rPr lang="zh-CN" altLang="en-US" sz="2400" kern="0" dirty="0" smtClean="0">
                <a:solidFill>
                  <a:srgbClr val="FF0000"/>
                </a:solidFill>
                <a:latin typeface="微软雅黑" panose="020B0503020204020204" pitchFamily="34" charset="-122"/>
                <a:ea typeface="微软雅黑" panose="020B0503020204020204" pitchFamily="34" charset="-122"/>
                <a:sym typeface="Arial" pitchFamily="34" charset="0"/>
              </a:rPr>
              <a:t>“经典”</a:t>
            </a:r>
            <a:r>
              <a:rPr lang="en-US" altLang="zh-CN" sz="2400" kern="0" dirty="0" smtClean="0">
                <a:solidFill>
                  <a:srgbClr val="FF0000"/>
                </a:solidFill>
                <a:latin typeface="微软雅黑" panose="020B0503020204020204" pitchFamily="34" charset="-122"/>
                <a:ea typeface="微软雅黑" panose="020B0503020204020204" pitchFamily="34" charset="-122"/>
                <a:sym typeface="Arial" pitchFamily="34" charset="0"/>
              </a:rPr>
              <a:t>----</a:t>
            </a:r>
            <a:r>
              <a:rPr lang="zh-CN" altLang="en-US" sz="2400" kern="0" dirty="0" smtClean="0">
                <a:solidFill>
                  <a:srgbClr val="FF0000"/>
                </a:solidFill>
                <a:latin typeface="微软雅黑" panose="020B0503020204020204" pitchFamily="34" charset="-122"/>
                <a:ea typeface="微软雅黑" panose="020B0503020204020204" pitchFamily="34" charset="-122"/>
                <a:sym typeface="Arial" pitchFamily="34" charset="0"/>
              </a:rPr>
              <a:t> “顺藤摸瓜”</a:t>
            </a:r>
            <a:r>
              <a:rPr lang="en-US" altLang="zh-CN" sz="2400" kern="0" dirty="0" smtClean="0">
                <a:solidFill>
                  <a:srgbClr val="FF0000"/>
                </a:solidFill>
                <a:latin typeface="微软雅黑" panose="020B0503020204020204" pitchFamily="34" charset="-122"/>
                <a:ea typeface="微软雅黑" panose="020B0503020204020204" pitchFamily="34" charset="-122"/>
                <a:sym typeface="Arial" pitchFamily="34" charset="0"/>
              </a:rPr>
              <a:t>-------</a:t>
            </a:r>
            <a:r>
              <a:rPr lang="zh-CN" altLang="en-US" sz="2400" kern="0" dirty="0" smtClean="0">
                <a:solidFill>
                  <a:srgbClr val="FF0000"/>
                </a:solidFill>
                <a:latin typeface="微软雅黑" panose="020B0503020204020204" pitchFamily="34" charset="-122"/>
                <a:ea typeface="微软雅黑" panose="020B0503020204020204" pitchFamily="34" charset="-122"/>
                <a:sym typeface="Arial" pitchFamily="34" charset="0"/>
              </a:rPr>
              <a:t>构筑</a:t>
            </a:r>
            <a:r>
              <a:rPr lang="zh-CN" altLang="en-US" sz="2400" kern="0" dirty="0">
                <a:solidFill>
                  <a:srgbClr val="FF0000"/>
                </a:solidFill>
                <a:latin typeface="微软雅黑" panose="020B0503020204020204" pitchFamily="34" charset="-122"/>
                <a:ea typeface="微软雅黑" panose="020B0503020204020204" pitchFamily="34" charset="-122"/>
                <a:sym typeface="Arial" pitchFamily="34" charset="0"/>
              </a:rPr>
              <a:t>“树枝状知识网络”</a:t>
            </a:r>
          </a:p>
        </p:txBody>
      </p:sp>
      <p:sp>
        <p:nvSpPr>
          <p:cNvPr id="24" name="矩形 23"/>
          <p:cNvSpPr/>
          <p:nvPr/>
        </p:nvSpPr>
        <p:spPr>
          <a:xfrm>
            <a:off x="1733266" y="1087693"/>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25" name="TextBox 24"/>
          <p:cNvSpPr txBox="1"/>
          <p:nvPr/>
        </p:nvSpPr>
        <p:spPr>
          <a:xfrm>
            <a:off x="2524826" y="1112203"/>
            <a:ext cx="2677099"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文献综述的技巧</a:t>
            </a:r>
            <a:endParaRPr lang="zh-CN" altLang="en-US" sz="24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5" y="1138237"/>
            <a:ext cx="10058400" cy="4438615"/>
          </a:xfrm>
          <a:prstGeom prst="rect">
            <a:avLst/>
          </a:prstGeom>
        </p:spPr>
      </p:pic>
    </p:spTree>
    <p:extLst>
      <p:ext uri="{BB962C8B-B14F-4D97-AF65-F5344CB8AC3E}">
        <p14:creationId xmlns:p14="http://schemas.microsoft.com/office/powerpoint/2010/main" val="331748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630906" y="2720215"/>
            <a:ext cx="9405049" cy="2308324"/>
          </a:xfrm>
          <a:prstGeom prst="rect">
            <a:avLst/>
          </a:prstGeom>
        </p:spPr>
        <p:txBody>
          <a:bodyPr wrap="square">
            <a:spAutoFit/>
          </a:bodyPr>
          <a:lstStyle/>
          <a:p>
            <a:pPr algn="just">
              <a:defRPr/>
            </a:pPr>
            <a:r>
              <a:rPr lang="zh-CN" altLang="en-US" sz="2400" kern="0" dirty="0" smtClean="0">
                <a:solidFill>
                  <a:srgbClr val="0070C0"/>
                </a:solidFill>
                <a:latin typeface="微软雅黑" panose="020B0503020204020204" pitchFamily="34" charset="-122"/>
                <a:ea typeface="微软雅黑" panose="020B0503020204020204" pitchFamily="34" charset="-122"/>
                <a:sym typeface="Arial" pitchFamily="34" charset="0"/>
              </a:rPr>
              <a:t>技巧一：</a:t>
            </a:r>
            <a:r>
              <a:rPr lang="zh-CN" altLang="en-US" sz="2400" kern="0" dirty="0">
                <a:solidFill>
                  <a:srgbClr val="0070C0"/>
                </a:solidFill>
                <a:latin typeface="微软雅黑" panose="020B0503020204020204" pitchFamily="34" charset="-122"/>
                <a:ea typeface="微软雅黑" panose="020B0503020204020204" pitchFamily="34" charset="-122"/>
                <a:sym typeface="Arial" pitchFamily="34" charset="0"/>
              </a:rPr>
              <a:t>瞄准</a:t>
            </a:r>
            <a:r>
              <a:rPr lang="zh-CN" altLang="en-US" sz="2400" kern="0" dirty="0" smtClean="0">
                <a:solidFill>
                  <a:srgbClr val="0070C0"/>
                </a:solidFill>
                <a:latin typeface="微软雅黑" panose="020B0503020204020204" pitchFamily="34" charset="-122"/>
                <a:ea typeface="微软雅黑" panose="020B0503020204020204" pitchFamily="34" charset="-122"/>
                <a:sym typeface="Arial" pitchFamily="34" charset="0"/>
              </a:rPr>
              <a:t>主流</a:t>
            </a:r>
            <a:endParaRPr lang="zh-CN" altLang="en-US" sz="2400" kern="0" dirty="0">
              <a:solidFill>
                <a:srgbClr val="0070C0"/>
              </a:solidFill>
              <a:latin typeface="微软雅黑" panose="020B0503020204020204" pitchFamily="34" charset="-122"/>
              <a:ea typeface="微软雅黑" panose="020B0503020204020204" pitchFamily="34" charset="-122"/>
              <a:sym typeface="Arial" pitchFamily="34" charset="0"/>
            </a:endParaRPr>
          </a:p>
          <a:p>
            <a:pPr marL="515938" indent="-515938" algn="just">
              <a:defRPr/>
            </a:pPr>
            <a:r>
              <a:rPr lang="zh-CN" altLang="en-US" sz="2400" kern="0" dirty="0">
                <a:solidFill>
                  <a:srgbClr val="FF0000"/>
                </a:solidFill>
                <a:latin typeface="微软雅黑" panose="020B0503020204020204" pitchFamily="34" charset="-122"/>
                <a:ea typeface="微软雅黑" panose="020B0503020204020204" pitchFamily="34" charset="-122"/>
                <a:sym typeface="Arial" pitchFamily="34" charset="0"/>
              </a:rPr>
              <a:t>     </a:t>
            </a:r>
            <a:endParaRPr lang="en-US" altLang="zh-CN" sz="2400" kern="0" dirty="0" smtClean="0">
              <a:solidFill>
                <a:srgbClr val="FF0000"/>
              </a:solidFill>
              <a:latin typeface="微软雅黑" panose="020B0503020204020204" pitchFamily="34" charset="-122"/>
              <a:ea typeface="微软雅黑" panose="020B0503020204020204" pitchFamily="34" charset="-122"/>
              <a:sym typeface="Arial" pitchFamily="34" charset="0"/>
            </a:endParaRPr>
          </a:p>
          <a:p>
            <a:pPr marL="515938" indent="-515938" algn="just">
              <a:defRPr/>
            </a:pPr>
            <a:r>
              <a:rPr lang="en-US" altLang="zh-CN" sz="2400" kern="0" dirty="0">
                <a:solidFill>
                  <a:srgbClr val="FF0000"/>
                </a:solidFill>
                <a:latin typeface="微软雅黑" panose="020B0503020204020204" pitchFamily="34" charset="-122"/>
                <a:ea typeface="微软雅黑" panose="020B0503020204020204" pitchFamily="34" charset="-122"/>
                <a:sym typeface="Arial" pitchFamily="34" charset="0"/>
              </a:rPr>
              <a:t> </a:t>
            </a:r>
            <a:r>
              <a:rPr lang="en-US" altLang="zh-CN" sz="2400" kern="0" dirty="0" smtClean="0">
                <a:solidFill>
                  <a:srgbClr val="FF0000"/>
                </a:solidFill>
                <a:latin typeface="微软雅黑" panose="020B0503020204020204" pitchFamily="34" charset="-122"/>
                <a:ea typeface="微软雅黑" panose="020B0503020204020204" pitchFamily="34" charset="-122"/>
                <a:sym typeface="Arial" pitchFamily="34" charset="0"/>
              </a:rPr>
              <a:t>    </a:t>
            </a:r>
            <a:r>
              <a:rPr lang="zh-CN" altLang="en-US" sz="2400" kern="0" dirty="0" smtClean="0">
                <a:solidFill>
                  <a:srgbClr val="FF0000"/>
                </a:solidFill>
                <a:latin typeface="微软雅黑" panose="020B0503020204020204" pitchFamily="34" charset="-122"/>
                <a:ea typeface="微软雅黑" panose="020B0503020204020204" pitchFamily="34" charset="-122"/>
                <a:sym typeface="Arial" pitchFamily="34" charset="0"/>
              </a:rPr>
              <a:t>主流文献 </a:t>
            </a:r>
            <a:r>
              <a:rPr lang="zh-CN" altLang="en-US" sz="2400" kern="0" dirty="0" smtClean="0">
                <a:latin typeface="微软雅黑" panose="020B0503020204020204" pitchFamily="34" charset="-122"/>
                <a:ea typeface="微软雅黑" panose="020B0503020204020204" pitchFamily="34" charset="-122"/>
                <a:sym typeface="Arial" pitchFamily="34" charset="0"/>
              </a:rPr>
              <a:t>如</a:t>
            </a:r>
            <a:r>
              <a:rPr lang="zh-CN" altLang="en-US" sz="2400" kern="0" dirty="0">
                <a:latin typeface="微软雅黑" panose="020B0503020204020204" pitchFamily="34" charset="-122"/>
                <a:ea typeface="微软雅黑" panose="020B0503020204020204" pitchFamily="34" charset="-122"/>
                <a:sym typeface="Arial" pitchFamily="34" charset="0"/>
              </a:rPr>
              <a:t>该领域的核心期刊，经典著作、重要研究报告等，是做文献综述的</a:t>
            </a:r>
            <a:r>
              <a:rPr lang="zh-CN" altLang="en-US" sz="2400" kern="0" dirty="0" smtClean="0">
                <a:latin typeface="微软雅黑" panose="020B0503020204020204" pitchFamily="34" charset="-122"/>
                <a:ea typeface="微软雅黑" panose="020B0503020204020204" pitchFamily="34" charset="-122"/>
                <a:sym typeface="Arial" pitchFamily="34" charset="0"/>
              </a:rPr>
              <a:t>“必修课”</a:t>
            </a:r>
            <a:endParaRPr lang="zh-CN" altLang="en-US" sz="2400" kern="0" dirty="0">
              <a:latin typeface="微软雅黑" panose="020B0503020204020204" pitchFamily="34" charset="-122"/>
              <a:ea typeface="微软雅黑" panose="020B0503020204020204" pitchFamily="34" charset="-122"/>
              <a:sym typeface="Arial" pitchFamily="34" charset="0"/>
            </a:endParaRPr>
          </a:p>
          <a:p>
            <a:pPr marL="515938" indent="-515938" algn="just">
              <a:defRPr/>
            </a:pPr>
            <a:endParaRPr lang="zh-CN" altLang="en-US" sz="2400" kern="0" dirty="0">
              <a:solidFill>
                <a:srgbClr val="FF0000"/>
              </a:solidFill>
              <a:latin typeface="微软雅黑" panose="020B0503020204020204" pitchFamily="34" charset="-122"/>
              <a:ea typeface="微软雅黑" panose="020B0503020204020204" pitchFamily="34" charset="-122"/>
              <a:sym typeface="Arial" pitchFamily="34" charset="0"/>
            </a:endParaRPr>
          </a:p>
          <a:p>
            <a:pPr marL="515938" indent="-515938" algn="just">
              <a:defRPr/>
            </a:pPr>
            <a:r>
              <a:rPr lang="zh-CN" altLang="en-US" sz="2400" kern="0" dirty="0">
                <a:solidFill>
                  <a:srgbClr val="FF0000"/>
                </a:solidFill>
                <a:latin typeface="微软雅黑" panose="020B0503020204020204" pitchFamily="34" charset="-122"/>
                <a:ea typeface="微软雅黑" panose="020B0503020204020204" pitchFamily="34" charset="-122"/>
                <a:sym typeface="Arial" pitchFamily="34" charset="0"/>
              </a:rPr>
              <a:t>     </a:t>
            </a:r>
            <a:r>
              <a:rPr lang="zh-CN" altLang="en-US" sz="2400" kern="0" dirty="0">
                <a:solidFill>
                  <a:schemeClr val="tx1">
                    <a:lumMod val="95000"/>
                    <a:lumOff val="5000"/>
                  </a:schemeClr>
                </a:solidFill>
                <a:latin typeface="微软雅黑" panose="020B0503020204020204" pitchFamily="34" charset="-122"/>
                <a:ea typeface="微软雅黑" panose="020B0503020204020204" pitchFamily="34" charset="-122"/>
                <a:sym typeface="Arial" pitchFamily="34" charset="0"/>
              </a:rPr>
              <a:t>经由</a:t>
            </a:r>
            <a:r>
              <a:rPr lang="zh-CN" altLang="en-US" sz="2400" kern="0" dirty="0" smtClean="0">
                <a:solidFill>
                  <a:srgbClr val="FF0000"/>
                </a:solidFill>
                <a:latin typeface="微软雅黑" panose="020B0503020204020204" pitchFamily="34" charset="-122"/>
                <a:ea typeface="微软雅黑" panose="020B0503020204020204" pitchFamily="34" charset="-122"/>
                <a:sym typeface="Arial" pitchFamily="34" charset="0"/>
              </a:rPr>
              <a:t>“经典”</a:t>
            </a:r>
            <a:r>
              <a:rPr lang="en-US" altLang="zh-CN" sz="2400" kern="0" dirty="0" smtClean="0">
                <a:solidFill>
                  <a:srgbClr val="FF0000"/>
                </a:solidFill>
                <a:latin typeface="微软雅黑" panose="020B0503020204020204" pitchFamily="34" charset="-122"/>
                <a:ea typeface="微软雅黑" panose="020B0503020204020204" pitchFamily="34" charset="-122"/>
                <a:sym typeface="Arial" pitchFamily="34" charset="0"/>
              </a:rPr>
              <a:t>----</a:t>
            </a:r>
            <a:r>
              <a:rPr lang="zh-CN" altLang="en-US" sz="2400" kern="0" dirty="0" smtClean="0">
                <a:solidFill>
                  <a:srgbClr val="FF0000"/>
                </a:solidFill>
                <a:latin typeface="微软雅黑" panose="020B0503020204020204" pitchFamily="34" charset="-122"/>
                <a:ea typeface="微软雅黑" panose="020B0503020204020204" pitchFamily="34" charset="-122"/>
                <a:sym typeface="Arial" pitchFamily="34" charset="0"/>
              </a:rPr>
              <a:t> “顺藤摸瓜”</a:t>
            </a:r>
            <a:r>
              <a:rPr lang="en-US" altLang="zh-CN" sz="2400" kern="0" dirty="0" smtClean="0">
                <a:solidFill>
                  <a:srgbClr val="FF0000"/>
                </a:solidFill>
                <a:latin typeface="微软雅黑" panose="020B0503020204020204" pitchFamily="34" charset="-122"/>
                <a:ea typeface="微软雅黑" panose="020B0503020204020204" pitchFamily="34" charset="-122"/>
                <a:sym typeface="Arial" pitchFamily="34" charset="0"/>
              </a:rPr>
              <a:t>-------</a:t>
            </a:r>
            <a:r>
              <a:rPr lang="zh-CN" altLang="en-US" sz="2400" kern="0" dirty="0" smtClean="0">
                <a:solidFill>
                  <a:srgbClr val="FF0000"/>
                </a:solidFill>
                <a:latin typeface="微软雅黑" panose="020B0503020204020204" pitchFamily="34" charset="-122"/>
                <a:ea typeface="微软雅黑" panose="020B0503020204020204" pitchFamily="34" charset="-122"/>
                <a:sym typeface="Arial" pitchFamily="34" charset="0"/>
              </a:rPr>
              <a:t>构筑</a:t>
            </a:r>
            <a:r>
              <a:rPr lang="zh-CN" altLang="en-US" sz="2400" kern="0" dirty="0">
                <a:solidFill>
                  <a:srgbClr val="FF0000"/>
                </a:solidFill>
                <a:latin typeface="微软雅黑" panose="020B0503020204020204" pitchFamily="34" charset="-122"/>
                <a:ea typeface="微软雅黑" panose="020B0503020204020204" pitchFamily="34" charset="-122"/>
                <a:sym typeface="Arial" pitchFamily="34" charset="0"/>
              </a:rPr>
              <a:t>“树枝状知识网络”</a:t>
            </a:r>
          </a:p>
        </p:txBody>
      </p:sp>
      <p:sp>
        <p:nvSpPr>
          <p:cNvPr id="24" name="矩形 23"/>
          <p:cNvSpPr/>
          <p:nvPr/>
        </p:nvSpPr>
        <p:spPr>
          <a:xfrm>
            <a:off x="1733266" y="1087693"/>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25" name="TextBox 24"/>
          <p:cNvSpPr txBox="1"/>
          <p:nvPr/>
        </p:nvSpPr>
        <p:spPr>
          <a:xfrm>
            <a:off x="2524826" y="1112203"/>
            <a:ext cx="2677099"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文献综述的技巧</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400074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内容占位符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1426" y="596728"/>
            <a:ext cx="8229600" cy="5472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流程图: 过程 2"/>
          <p:cNvSpPr/>
          <p:nvPr/>
        </p:nvSpPr>
        <p:spPr>
          <a:xfrm>
            <a:off x="4010101" y="3470772"/>
            <a:ext cx="4032250" cy="288925"/>
          </a:xfrm>
          <a:prstGeom prst="flowChartProces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流程图: 过程 3"/>
          <p:cNvSpPr/>
          <p:nvPr/>
        </p:nvSpPr>
        <p:spPr>
          <a:xfrm>
            <a:off x="3794201" y="5486897"/>
            <a:ext cx="2160588" cy="288925"/>
          </a:xfrm>
          <a:prstGeom prst="flowChartProces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val="1872596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rot="5400000">
            <a:off x="7617408" y="3267520"/>
            <a:ext cx="2072151" cy="6585594"/>
            <a:chOff x="9897236" y="243817"/>
            <a:chExt cx="2072151" cy="6585594"/>
          </a:xfrm>
        </p:grpSpPr>
        <p:sp>
          <p:nvSpPr>
            <p:cNvPr id="6" name="椭圆 5"/>
            <p:cNvSpPr/>
            <p:nvPr/>
          </p:nvSpPr>
          <p:spPr>
            <a:xfrm>
              <a:off x="11465004" y="1878300"/>
              <a:ext cx="395785" cy="39578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0850057" y="3532465"/>
              <a:ext cx="347976" cy="34797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1700012" y="2623716"/>
              <a:ext cx="64893" cy="6489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531263" y="1369325"/>
              <a:ext cx="333204" cy="333204"/>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1533524" y="1119116"/>
              <a:ext cx="45719" cy="45719"/>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0753010" y="2498553"/>
              <a:ext cx="222913" cy="22291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0108182"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385944" y="4033196"/>
              <a:ext cx="186519" cy="18651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0755" y="429904"/>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9897236" y="24381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735849" y="5686827"/>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1487278" y="2871313"/>
              <a:ext cx="482109" cy="48210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663149" y="5175819"/>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1075425" y="115118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024045" y="4681181"/>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rot="16200000">
            <a:off x="2119528" y="3913451"/>
            <a:ext cx="2072151" cy="6585594"/>
            <a:chOff x="9897236" y="243817"/>
            <a:chExt cx="2072151" cy="6585594"/>
          </a:xfrm>
        </p:grpSpPr>
        <p:sp>
          <p:nvSpPr>
            <p:cNvPr id="24" name="椭圆 23"/>
            <p:cNvSpPr/>
            <p:nvPr/>
          </p:nvSpPr>
          <p:spPr>
            <a:xfrm>
              <a:off x="11465004" y="1878300"/>
              <a:ext cx="395785" cy="39578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0850057" y="3532465"/>
              <a:ext cx="347976" cy="34797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700012" y="2623716"/>
              <a:ext cx="64893" cy="6489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0531263" y="1369325"/>
              <a:ext cx="333204" cy="333204"/>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1533524" y="1119116"/>
              <a:ext cx="45719" cy="45719"/>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0753010" y="2498553"/>
              <a:ext cx="222913" cy="22291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0108182"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1385944" y="4033196"/>
              <a:ext cx="186519" cy="18651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1450755" y="429904"/>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897236" y="24381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0735849" y="5686827"/>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1487278" y="2871313"/>
              <a:ext cx="482109" cy="48210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1663149" y="5175819"/>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11075425" y="115118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1024045" y="4681181"/>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3686536" y="1792480"/>
            <a:ext cx="4818929" cy="2450081"/>
            <a:chOff x="3590734" y="1792216"/>
            <a:chExt cx="4818929" cy="2450081"/>
          </a:xfrm>
        </p:grpSpPr>
        <p:sp>
          <p:nvSpPr>
            <p:cNvPr id="45" name="圆角矩形 44"/>
            <p:cNvSpPr/>
            <p:nvPr/>
          </p:nvSpPr>
          <p:spPr>
            <a:xfrm flipV="1">
              <a:off x="4043882" y="1883336"/>
              <a:ext cx="3862927" cy="2358961"/>
            </a:xfrm>
            <a:prstGeom prst="roundRect">
              <a:avLst>
                <a:gd name="adj" fmla="val 7741"/>
              </a:avLst>
            </a:prstGeom>
            <a:gradFill flip="none" rotWithShape="1">
              <a:gsLst>
                <a:gs pos="0">
                  <a:schemeClr val="bg1">
                    <a:lumMod val="85000"/>
                  </a:schemeClr>
                </a:gs>
                <a:gs pos="100000">
                  <a:schemeClr val="bg1"/>
                </a:gs>
              </a:gsLst>
              <a:lin ang="18900000" scaled="0"/>
              <a:tileRect/>
            </a:gradFill>
            <a:ln w="22225">
              <a:gradFill>
                <a:gsLst>
                  <a:gs pos="0">
                    <a:schemeClr val="bg1"/>
                  </a:gs>
                  <a:gs pos="100000">
                    <a:schemeClr val="bg1">
                      <a:lumMod val="75000"/>
                    </a:schemeClr>
                  </a:gs>
                </a:gsLst>
                <a:lin ang="18900000" scaled="0"/>
              </a:gradFill>
            </a:ln>
            <a:effectLst>
              <a:outerShdw blurRad="508000" dist="2413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4272413" y="1792216"/>
              <a:ext cx="3307816" cy="1938992"/>
            </a:xfrm>
            <a:prstGeom prst="rect">
              <a:avLst/>
            </a:prstGeom>
            <a:noFill/>
          </p:spPr>
          <p:txBody>
            <a:bodyPr wrap="square" rtlCol="0">
              <a:spAutoFit/>
            </a:bodyPr>
            <a:lstStyle/>
            <a:p>
              <a:pPr algn="ctr"/>
              <a:r>
                <a:rPr lang="en-US" altLang="zh-CN" sz="6000" b="1" dirty="0" smtClean="0">
                  <a:solidFill>
                    <a:srgbClr val="EB5E59"/>
                  </a:solidFill>
                  <a:effectLst>
                    <a:outerShdw blurRad="38100" dist="38100" dir="2700000" algn="tl">
                      <a:srgbClr val="000000">
                        <a:alpha val="43137"/>
                      </a:srgbClr>
                    </a:outerShdw>
                  </a:effectLst>
                  <a:latin typeface="MHeiSung HKS UltraBold" panose="00000900000000000000" pitchFamily="2" charset="-120"/>
                  <a:ea typeface="MHeiSung HKS UltraBold" panose="00000900000000000000" pitchFamily="2" charset="-120"/>
                </a:rPr>
                <a:t>PART  </a:t>
              </a:r>
            </a:p>
            <a:p>
              <a:pPr algn="ctr"/>
              <a:r>
                <a:rPr lang="en-US" altLang="zh-CN" sz="6000" b="1" dirty="0" smtClean="0">
                  <a:solidFill>
                    <a:srgbClr val="EB5E59"/>
                  </a:solidFill>
                  <a:effectLst>
                    <a:outerShdw blurRad="38100" dist="38100" dir="2700000" algn="tl">
                      <a:srgbClr val="000000">
                        <a:alpha val="43137"/>
                      </a:srgbClr>
                    </a:outerShdw>
                  </a:effectLst>
                  <a:latin typeface="MHeiSung HKS UltraBold" panose="00000900000000000000" pitchFamily="2" charset="-120"/>
                  <a:ea typeface="MHeiSung HKS UltraBold" panose="00000900000000000000" pitchFamily="2" charset="-120"/>
                </a:rPr>
                <a:t>ONE</a:t>
              </a:r>
              <a:endParaRPr lang="zh-CN" altLang="en-US" sz="6000" b="1" dirty="0">
                <a:solidFill>
                  <a:srgbClr val="EB5E59"/>
                </a:solidFill>
                <a:effectLst>
                  <a:outerShdw blurRad="38100" dist="38100" dir="2700000" algn="tl">
                    <a:srgbClr val="000000">
                      <a:alpha val="43137"/>
                    </a:srgbClr>
                  </a:outerShdw>
                </a:effectLst>
                <a:latin typeface="MHeiSung HKS UltraBold" panose="00000900000000000000" pitchFamily="2" charset="-120"/>
                <a:ea typeface="MHeiSung HKS UltraBold" panose="00000900000000000000" pitchFamily="2" charset="-120"/>
              </a:endParaRPr>
            </a:p>
          </p:txBody>
        </p:sp>
        <p:sp>
          <p:nvSpPr>
            <p:cNvPr id="42" name="文本框 41"/>
            <p:cNvSpPr txBox="1"/>
            <p:nvPr/>
          </p:nvSpPr>
          <p:spPr>
            <a:xfrm>
              <a:off x="3590734" y="3602064"/>
              <a:ext cx="4818929" cy="523220"/>
            </a:xfrm>
            <a:prstGeom prst="rect">
              <a:avLst/>
            </a:prstGeom>
            <a:noFill/>
          </p:spPr>
          <p:txBody>
            <a:bodyPr wrap="square" rtlCol="0">
              <a:spAutoFit/>
            </a:bodyPr>
            <a:lstStyle/>
            <a:p>
              <a:pPr algn="ct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开题报告</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226854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630906" y="2431261"/>
            <a:ext cx="9405049" cy="2677656"/>
          </a:xfrm>
          <a:prstGeom prst="rect">
            <a:avLst/>
          </a:prstGeom>
        </p:spPr>
        <p:txBody>
          <a:bodyPr wrap="square">
            <a:spAutoFit/>
          </a:bodyPr>
          <a:lstStyle/>
          <a:p>
            <a:pPr algn="just">
              <a:defRPr/>
            </a:pPr>
            <a:r>
              <a:rPr lang="zh-CN" altLang="en-US" sz="2400" kern="0" dirty="0">
                <a:solidFill>
                  <a:srgbClr val="0070C0"/>
                </a:solidFill>
                <a:latin typeface="微软雅黑" panose="020B0503020204020204" pitchFamily="34" charset="-122"/>
                <a:ea typeface="微软雅黑" panose="020B0503020204020204" pitchFamily="34" charset="-122"/>
                <a:sym typeface="Arial" pitchFamily="34" charset="0"/>
              </a:rPr>
              <a:t>技巧二：随时整理</a:t>
            </a:r>
          </a:p>
          <a:p>
            <a:pPr algn="just">
              <a:defRPr/>
            </a:pPr>
            <a:r>
              <a:rPr lang="zh-CN" altLang="en-US" sz="2400" kern="0" dirty="0">
                <a:solidFill>
                  <a:schemeClr val="tx1">
                    <a:lumMod val="95000"/>
                    <a:lumOff val="5000"/>
                  </a:schemeClr>
                </a:solidFill>
                <a:latin typeface="微软雅黑" panose="020B0503020204020204" pitchFamily="34" charset="-122"/>
                <a:ea typeface="微软雅黑" panose="020B0503020204020204" pitchFamily="34" charset="-122"/>
                <a:sym typeface="Arial" pitchFamily="34" charset="0"/>
              </a:rPr>
              <a:t>     </a:t>
            </a:r>
            <a:endParaRPr lang="en-US" altLang="zh-CN" sz="2400" kern="0" dirty="0" smtClean="0">
              <a:solidFill>
                <a:schemeClr val="tx1">
                  <a:lumMod val="95000"/>
                  <a:lumOff val="5000"/>
                </a:schemeClr>
              </a:solidFill>
              <a:latin typeface="微软雅黑" panose="020B0503020204020204" pitchFamily="34" charset="-122"/>
              <a:ea typeface="微软雅黑" panose="020B0503020204020204" pitchFamily="34" charset="-122"/>
              <a:sym typeface="Arial" pitchFamily="34" charset="0"/>
            </a:endParaRPr>
          </a:p>
          <a:p>
            <a:pPr algn="just">
              <a:defRPr/>
            </a:pPr>
            <a:r>
              <a:rPr lang="en-US" altLang="zh-CN" sz="2400" kern="0" dirty="0">
                <a:solidFill>
                  <a:schemeClr val="tx1">
                    <a:lumMod val="95000"/>
                    <a:lumOff val="5000"/>
                  </a:schemeClr>
                </a:solidFill>
                <a:latin typeface="微软雅黑" panose="020B0503020204020204" pitchFamily="34" charset="-122"/>
                <a:ea typeface="微软雅黑" panose="020B0503020204020204" pitchFamily="34" charset="-122"/>
                <a:sym typeface="Arial" pitchFamily="34" charset="0"/>
              </a:rPr>
              <a:t> </a:t>
            </a:r>
            <a:r>
              <a:rPr lang="en-US" altLang="zh-CN" sz="2400" kern="0" dirty="0" smtClean="0">
                <a:solidFill>
                  <a:schemeClr val="tx1">
                    <a:lumMod val="95000"/>
                    <a:lumOff val="5000"/>
                  </a:schemeClr>
                </a:solidFill>
                <a:latin typeface="微软雅黑" panose="020B0503020204020204" pitchFamily="34" charset="-122"/>
                <a:ea typeface="微软雅黑" panose="020B0503020204020204" pitchFamily="34" charset="-122"/>
                <a:sym typeface="Arial" pitchFamily="34" charset="0"/>
              </a:rPr>
              <a:t>    </a:t>
            </a:r>
            <a:r>
              <a:rPr lang="zh-CN" altLang="en-US" sz="2400" kern="0" dirty="0" smtClean="0">
                <a:solidFill>
                  <a:schemeClr val="tx1">
                    <a:lumMod val="95000"/>
                    <a:lumOff val="5000"/>
                  </a:schemeClr>
                </a:solidFill>
                <a:latin typeface="微软雅黑" panose="020B0503020204020204" pitchFamily="34" charset="-122"/>
                <a:ea typeface="微软雅黑" panose="020B0503020204020204" pitchFamily="34" charset="-122"/>
                <a:sym typeface="Arial" pitchFamily="34" charset="0"/>
              </a:rPr>
              <a:t>对于</a:t>
            </a:r>
            <a:r>
              <a:rPr lang="zh-CN" altLang="en-US" sz="2400" kern="0" dirty="0">
                <a:solidFill>
                  <a:schemeClr val="tx1">
                    <a:lumMod val="95000"/>
                    <a:lumOff val="5000"/>
                  </a:schemeClr>
                </a:solidFill>
                <a:latin typeface="微软雅黑" panose="020B0503020204020204" pitchFamily="34" charset="-122"/>
                <a:ea typeface="微软雅黑" panose="020B0503020204020204" pitchFamily="34" charset="-122"/>
                <a:sym typeface="Arial" pitchFamily="34" charset="0"/>
              </a:rPr>
              <a:t>特别重要的文献，做一个</a:t>
            </a:r>
            <a:r>
              <a:rPr lang="zh-CN" altLang="en-US" sz="2400" kern="0" dirty="0">
                <a:solidFill>
                  <a:srgbClr val="FF0000"/>
                </a:solidFill>
                <a:latin typeface="微软雅黑" panose="020B0503020204020204" pitchFamily="34" charset="-122"/>
                <a:ea typeface="微软雅黑" panose="020B0503020204020204" pitchFamily="34" charset="-122"/>
                <a:sym typeface="Arial" pitchFamily="34" charset="0"/>
              </a:rPr>
              <a:t>读书笔记</a:t>
            </a:r>
            <a:r>
              <a:rPr lang="zh-CN" altLang="en-US" sz="2400" kern="0" dirty="0">
                <a:solidFill>
                  <a:schemeClr val="tx1">
                    <a:lumMod val="95000"/>
                    <a:lumOff val="5000"/>
                  </a:schemeClr>
                </a:solidFill>
                <a:latin typeface="微软雅黑" panose="020B0503020204020204" pitchFamily="34" charset="-122"/>
                <a:ea typeface="微软雅黑" panose="020B0503020204020204" pitchFamily="34" charset="-122"/>
                <a:sym typeface="Arial" pitchFamily="34" charset="0"/>
              </a:rPr>
              <a:t>，摘录其中的重要观点和论述。这样一步一个脚印，到真正开始写论文时就积累了大量“</a:t>
            </a:r>
            <a:r>
              <a:rPr lang="zh-CN" altLang="en-US" sz="2400" kern="0" dirty="0">
                <a:solidFill>
                  <a:srgbClr val="FF0000"/>
                </a:solidFill>
                <a:latin typeface="微软雅黑" panose="020B0503020204020204" pitchFamily="34" charset="-122"/>
                <a:ea typeface="微软雅黑" panose="020B0503020204020204" pitchFamily="34" charset="-122"/>
                <a:sym typeface="Arial" pitchFamily="34" charset="0"/>
              </a:rPr>
              <a:t>干货</a:t>
            </a:r>
            <a:r>
              <a:rPr lang="zh-CN" altLang="en-US" sz="2400" kern="0" dirty="0">
                <a:solidFill>
                  <a:schemeClr val="tx1">
                    <a:lumMod val="95000"/>
                    <a:lumOff val="5000"/>
                  </a:schemeClr>
                </a:solidFill>
                <a:latin typeface="微软雅黑" panose="020B0503020204020204" pitchFamily="34" charset="-122"/>
                <a:ea typeface="微软雅黑" panose="020B0503020204020204" pitchFamily="34" charset="-122"/>
                <a:sym typeface="Arial" pitchFamily="34" charset="0"/>
              </a:rPr>
              <a:t>”，可以随时享用。</a:t>
            </a:r>
          </a:p>
          <a:p>
            <a:pPr algn="just">
              <a:defRPr/>
            </a:pPr>
            <a:endParaRPr lang="zh-CN" altLang="en-US" sz="2400" kern="0" dirty="0">
              <a:solidFill>
                <a:schemeClr val="tx1">
                  <a:lumMod val="95000"/>
                  <a:lumOff val="5000"/>
                </a:schemeClr>
              </a:solidFill>
              <a:latin typeface="微软雅黑" panose="020B0503020204020204" pitchFamily="34" charset="-122"/>
              <a:ea typeface="微软雅黑" panose="020B0503020204020204" pitchFamily="34" charset="-122"/>
              <a:sym typeface="Arial" pitchFamily="34" charset="0"/>
            </a:endParaRPr>
          </a:p>
          <a:p>
            <a:pPr algn="just">
              <a:defRPr/>
            </a:pPr>
            <a:r>
              <a:rPr lang="zh-CN" altLang="en-US" sz="2400" kern="0" dirty="0">
                <a:solidFill>
                  <a:schemeClr val="tx1">
                    <a:lumMod val="95000"/>
                    <a:lumOff val="5000"/>
                  </a:schemeClr>
                </a:solidFill>
                <a:latin typeface="微软雅黑" panose="020B0503020204020204" pitchFamily="34" charset="-122"/>
                <a:ea typeface="微软雅黑" panose="020B0503020204020204" pitchFamily="34" charset="-122"/>
                <a:sym typeface="Arial" pitchFamily="34" charset="0"/>
              </a:rPr>
              <a:t>    设置</a:t>
            </a:r>
            <a:r>
              <a:rPr lang="zh-CN" altLang="en-US" sz="2400" kern="0" dirty="0">
                <a:solidFill>
                  <a:srgbClr val="FF0000"/>
                </a:solidFill>
                <a:latin typeface="微软雅黑" panose="020B0503020204020204" pitchFamily="34" charset="-122"/>
                <a:ea typeface="微软雅黑" panose="020B0503020204020204" pitchFamily="34" charset="-122"/>
                <a:sym typeface="Arial" pitchFamily="34" charset="0"/>
              </a:rPr>
              <a:t>“文件夹”，归类整理“干货”</a:t>
            </a:r>
          </a:p>
        </p:txBody>
      </p:sp>
      <p:sp>
        <p:nvSpPr>
          <p:cNvPr id="24" name="矩形 23"/>
          <p:cNvSpPr/>
          <p:nvPr/>
        </p:nvSpPr>
        <p:spPr>
          <a:xfrm>
            <a:off x="1733266" y="1087693"/>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25" name="TextBox 24"/>
          <p:cNvSpPr txBox="1"/>
          <p:nvPr/>
        </p:nvSpPr>
        <p:spPr>
          <a:xfrm>
            <a:off x="2524826" y="1112203"/>
            <a:ext cx="2677099"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文献综述的技巧</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85707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630906" y="2431261"/>
            <a:ext cx="9405049" cy="3046988"/>
          </a:xfrm>
          <a:prstGeom prst="rect">
            <a:avLst/>
          </a:prstGeom>
        </p:spPr>
        <p:txBody>
          <a:bodyPr wrap="square">
            <a:spAutoFit/>
          </a:bodyPr>
          <a:lstStyle/>
          <a:p>
            <a:pPr algn="just">
              <a:defRPr/>
            </a:pPr>
            <a:r>
              <a:rPr lang="zh-CN" altLang="en-US" sz="2400" kern="0" dirty="0">
                <a:solidFill>
                  <a:srgbClr val="0070C0"/>
                </a:solidFill>
                <a:latin typeface="微软雅黑" panose="020B0503020204020204" pitchFamily="34" charset="-122"/>
                <a:ea typeface="微软雅黑" panose="020B0503020204020204" pitchFamily="34" charset="-122"/>
                <a:sym typeface="Arial" pitchFamily="34" charset="0"/>
              </a:rPr>
              <a:t>技巧三：按照</a:t>
            </a:r>
            <a:r>
              <a:rPr lang="zh-CN" altLang="en-US" sz="2400" kern="0" dirty="0">
                <a:solidFill>
                  <a:srgbClr val="FF0000"/>
                </a:solidFill>
                <a:latin typeface="微软雅黑" panose="020B0503020204020204" pitchFamily="34" charset="-122"/>
                <a:ea typeface="微软雅黑" panose="020B0503020204020204" pitchFamily="34" charset="-122"/>
                <a:sym typeface="Arial" pitchFamily="34" charset="0"/>
              </a:rPr>
              <a:t>问题</a:t>
            </a:r>
            <a:r>
              <a:rPr lang="zh-CN" altLang="en-US" sz="2400" kern="0" dirty="0">
                <a:solidFill>
                  <a:srgbClr val="0070C0"/>
                </a:solidFill>
                <a:latin typeface="微软雅黑" panose="020B0503020204020204" pitchFamily="34" charset="-122"/>
                <a:ea typeface="微软雅黑" panose="020B0503020204020204" pitchFamily="34" charset="-122"/>
                <a:sym typeface="Arial" pitchFamily="34" charset="0"/>
              </a:rPr>
              <a:t>来组织文献综述</a:t>
            </a:r>
          </a:p>
          <a:p>
            <a:pPr algn="just">
              <a:defRPr/>
            </a:pPr>
            <a:r>
              <a:rPr lang="zh-CN" altLang="en-US" sz="2400" kern="0" dirty="0">
                <a:solidFill>
                  <a:srgbClr val="0070C0"/>
                </a:solidFill>
                <a:latin typeface="微软雅黑" panose="020B0503020204020204" pitchFamily="34" charset="-122"/>
                <a:ea typeface="微软雅黑" panose="020B0503020204020204" pitchFamily="34" charset="-122"/>
                <a:sym typeface="Arial" pitchFamily="34" charset="0"/>
              </a:rPr>
              <a:t>     </a:t>
            </a:r>
          </a:p>
          <a:p>
            <a:pPr algn="just">
              <a:defRPr/>
            </a:pPr>
            <a:r>
              <a:rPr lang="zh-CN" altLang="en-US" sz="2400" kern="0" dirty="0">
                <a:solidFill>
                  <a:srgbClr val="0070C0"/>
                </a:solidFill>
                <a:latin typeface="微软雅黑" panose="020B0503020204020204" pitchFamily="34" charset="-122"/>
                <a:ea typeface="微软雅黑" panose="020B0503020204020204" pitchFamily="34" charset="-122"/>
                <a:sym typeface="Arial" pitchFamily="34" charset="0"/>
              </a:rPr>
              <a:t>      </a:t>
            </a:r>
            <a:r>
              <a:rPr lang="zh-CN" altLang="en-US" sz="2400" kern="0" dirty="0">
                <a:latin typeface="微软雅黑" panose="020B0503020204020204" pitchFamily="34" charset="-122"/>
                <a:ea typeface="微软雅黑" panose="020B0503020204020204" pitchFamily="34" charset="-122"/>
                <a:sym typeface="Arial" pitchFamily="34" charset="0"/>
              </a:rPr>
              <a:t>在做文献综述时，头脑时刻要清醒</a:t>
            </a:r>
            <a:r>
              <a:rPr lang="zh-CN" altLang="en-US" sz="2400" kern="0" dirty="0" smtClean="0">
                <a:latin typeface="微软雅黑" panose="020B0503020204020204" pitchFamily="34" charset="-122"/>
                <a:ea typeface="微软雅黑" panose="020B0503020204020204" pitchFamily="34" charset="-122"/>
                <a:sym typeface="Arial" pitchFamily="34" charset="0"/>
              </a:rPr>
              <a:t>：</a:t>
            </a:r>
            <a:endParaRPr lang="en-US" altLang="zh-CN" sz="2400" kern="0" dirty="0" smtClean="0">
              <a:latin typeface="微软雅黑" panose="020B0503020204020204" pitchFamily="34" charset="-122"/>
              <a:ea typeface="微软雅黑" panose="020B0503020204020204" pitchFamily="34" charset="-122"/>
              <a:sym typeface="Arial" pitchFamily="34" charset="0"/>
            </a:endParaRPr>
          </a:p>
          <a:p>
            <a:pPr algn="just">
              <a:defRPr/>
            </a:pPr>
            <a:r>
              <a:rPr lang="en-US" altLang="zh-CN" sz="2400" kern="0" dirty="0">
                <a:latin typeface="微软雅黑" panose="020B0503020204020204" pitchFamily="34" charset="-122"/>
                <a:ea typeface="微软雅黑" panose="020B0503020204020204" pitchFamily="34" charset="-122"/>
                <a:sym typeface="Arial" pitchFamily="34" charset="0"/>
              </a:rPr>
              <a:t> </a:t>
            </a:r>
            <a:r>
              <a:rPr lang="en-US" altLang="zh-CN" sz="2400" kern="0" dirty="0" smtClean="0">
                <a:latin typeface="微软雅黑" panose="020B0503020204020204" pitchFamily="34" charset="-122"/>
                <a:ea typeface="微软雅黑" panose="020B0503020204020204" pitchFamily="34" charset="-122"/>
                <a:sym typeface="Arial" pitchFamily="34" charset="0"/>
              </a:rPr>
              <a:t>           1.</a:t>
            </a:r>
            <a:r>
              <a:rPr lang="zh-CN" altLang="en-US" sz="2400" kern="0" dirty="0" smtClean="0">
                <a:latin typeface="微软雅黑" panose="020B0503020204020204" pitchFamily="34" charset="-122"/>
                <a:ea typeface="微软雅黑" panose="020B0503020204020204" pitchFamily="34" charset="-122"/>
                <a:sym typeface="Arial" pitchFamily="34" charset="0"/>
              </a:rPr>
              <a:t>我</a:t>
            </a:r>
            <a:r>
              <a:rPr lang="zh-CN" altLang="en-US" sz="2400" kern="0" dirty="0">
                <a:latin typeface="微软雅黑" panose="020B0503020204020204" pitchFamily="34" charset="-122"/>
                <a:ea typeface="微软雅黑" panose="020B0503020204020204" pitchFamily="34" charset="-122"/>
                <a:sym typeface="Arial" pitchFamily="34" charset="0"/>
              </a:rPr>
              <a:t>要解决什么</a:t>
            </a:r>
            <a:r>
              <a:rPr lang="zh-CN" altLang="en-US" sz="2400" kern="0" dirty="0" smtClean="0">
                <a:latin typeface="微软雅黑" panose="020B0503020204020204" pitchFamily="34" charset="-122"/>
                <a:ea typeface="微软雅黑" panose="020B0503020204020204" pitchFamily="34" charset="-122"/>
                <a:sym typeface="Arial" pitchFamily="34" charset="0"/>
              </a:rPr>
              <a:t>问题</a:t>
            </a:r>
            <a:endParaRPr lang="en-US" altLang="zh-CN" sz="2400" kern="0" dirty="0" smtClean="0">
              <a:latin typeface="微软雅黑" panose="020B0503020204020204" pitchFamily="34" charset="-122"/>
              <a:ea typeface="微软雅黑" panose="020B0503020204020204" pitchFamily="34" charset="-122"/>
              <a:sym typeface="Arial" pitchFamily="34" charset="0"/>
            </a:endParaRPr>
          </a:p>
          <a:p>
            <a:pPr algn="just">
              <a:defRPr/>
            </a:pPr>
            <a:r>
              <a:rPr lang="en-US" altLang="zh-CN" sz="2400" kern="0" dirty="0">
                <a:latin typeface="微软雅黑" panose="020B0503020204020204" pitchFamily="34" charset="-122"/>
                <a:ea typeface="微软雅黑" panose="020B0503020204020204" pitchFamily="34" charset="-122"/>
                <a:sym typeface="Arial" pitchFamily="34" charset="0"/>
              </a:rPr>
              <a:t> </a:t>
            </a:r>
            <a:r>
              <a:rPr lang="en-US" altLang="zh-CN" sz="2400" kern="0" dirty="0" smtClean="0">
                <a:latin typeface="微软雅黑" panose="020B0503020204020204" pitchFamily="34" charset="-122"/>
                <a:ea typeface="微软雅黑" panose="020B0503020204020204" pitchFamily="34" charset="-122"/>
                <a:sym typeface="Arial" pitchFamily="34" charset="0"/>
              </a:rPr>
              <a:t>           2.</a:t>
            </a:r>
            <a:r>
              <a:rPr lang="zh-CN" altLang="en-US" sz="2400" kern="0" dirty="0" smtClean="0">
                <a:latin typeface="微软雅黑" panose="020B0503020204020204" pitchFamily="34" charset="-122"/>
                <a:ea typeface="微软雅黑" panose="020B0503020204020204" pitchFamily="34" charset="-122"/>
                <a:sym typeface="Arial" pitchFamily="34" charset="0"/>
              </a:rPr>
              <a:t>人家</a:t>
            </a:r>
            <a:r>
              <a:rPr lang="zh-CN" altLang="en-US" sz="2400" kern="0" dirty="0">
                <a:latin typeface="微软雅黑" panose="020B0503020204020204" pitchFamily="34" charset="-122"/>
                <a:ea typeface="微软雅黑" panose="020B0503020204020204" pitchFamily="34" charset="-122"/>
                <a:sym typeface="Arial" pitchFamily="34" charset="0"/>
              </a:rPr>
              <a:t>是怎么解决问题</a:t>
            </a:r>
            <a:r>
              <a:rPr lang="zh-CN" altLang="en-US" sz="2400" kern="0" dirty="0" smtClean="0">
                <a:latin typeface="微软雅黑" panose="020B0503020204020204" pitchFamily="34" charset="-122"/>
                <a:ea typeface="微软雅黑" panose="020B0503020204020204" pitchFamily="34" charset="-122"/>
                <a:sym typeface="Arial" pitchFamily="34" charset="0"/>
              </a:rPr>
              <a:t>的</a:t>
            </a:r>
            <a:endParaRPr lang="en-US" altLang="zh-CN" sz="2400" kern="0" dirty="0" smtClean="0">
              <a:latin typeface="微软雅黑" panose="020B0503020204020204" pitchFamily="34" charset="-122"/>
              <a:ea typeface="微软雅黑" panose="020B0503020204020204" pitchFamily="34" charset="-122"/>
              <a:sym typeface="Arial" pitchFamily="34" charset="0"/>
            </a:endParaRPr>
          </a:p>
          <a:p>
            <a:pPr algn="just">
              <a:defRPr/>
            </a:pPr>
            <a:r>
              <a:rPr lang="en-US" altLang="zh-CN" sz="2400" kern="0" dirty="0">
                <a:latin typeface="微软雅黑" panose="020B0503020204020204" pitchFamily="34" charset="-122"/>
                <a:ea typeface="微软雅黑" panose="020B0503020204020204" pitchFamily="34" charset="-122"/>
                <a:sym typeface="Arial" pitchFamily="34" charset="0"/>
              </a:rPr>
              <a:t> </a:t>
            </a:r>
            <a:r>
              <a:rPr lang="en-US" altLang="zh-CN" sz="2400" kern="0" dirty="0" smtClean="0">
                <a:latin typeface="微软雅黑" panose="020B0503020204020204" pitchFamily="34" charset="-122"/>
                <a:ea typeface="微软雅黑" panose="020B0503020204020204" pitchFamily="34" charset="-122"/>
                <a:sym typeface="Arial" pitchFamily="34" charset="0"/>
              </a:rPr>
              <a:t>           3.</a:t>
            </a:r>
            <a:r>
              <a:rPr lang="zh-CN" altLang="en-US" sz="2400" kern="0" dirty="0" smtClean="0">
                <a:latin typeface="微软雅黑" panose="020B0503020204020204" pitchFamily="34" charset="-122"/>
                <a:ea typeface="微软雅黑" panose="020B0503020204020204" pitchFamily="34" charset="-122"/>
                <a:sym typeface="Arial" pitchFamily="34" charset="0"/>
              </a:rPr>
              <a:t>说</a:t>
            </a:r>
            <a:r>
              <a:rPr lang="zh-CN" altLang="en-US" sz="2400" kern="0" dirty="0">
                <a:latin typeface="微软雅黑" panose="020B0503020204020204" pitchFamily="34" charset="-122"/>
                <a:ea typeface="微软雅黑" panose="020B0503020204020204" pitchFamily="34" charset="-122"/>
                <a:sym typeface="Arial" pitchFamily="34" charset="0"/>
              </a:rPr>
              <a:t>的有没有</a:t>
            </a:r>
            <a:r>
              <a:rPr lang="zh-CN" altLang="en-US" sz="2400" kern="0" dirty="0" smtClean="0">
                <a:latin typeface="微软雅黑" panose="020B0503020204020204" pitchFamily="34" charset="-122"/>
                <a:ea typeface="微软雅黑" panose="020B0503020204020204" pitchFamily="34" charset="-122"/>
                <a:sym typeface="Arial" pitchFamily="34" charset="0"/>
              </a:rPr>
              <a:t>道理</a:t>
            </a:r>
            <a:endParaRPr lang="zh-CN" altLang="en-US" sz="2400" kern="0" dirty="0">
              <a:latin typeface="微软雅黑" panose="020B0503020204020204" pitchFamily="34" charset="-122"/>
              <a:ea typeface="微软雅黑" panose="020B0503020204020204" pitchFamily="34" charset="-122"/>
              <a:sym typeface="Arial" pitchFamily="34" charset="0"/>
            </a:endParaRPr>
          </a:p>
          <a:p>
            <a:pPr algn="just">
              <a:defRPr/>
            </a:pPr>
            <a:endParaRPr lang="zh-CN" altLang="en-US" sz="2400" kern="0" dirty="0">
              <a:latin typeface="微软雅黑" panose="020B0503020204020204" pitchFamily="34" charset="-122"/>
              <a:ea typeface="微软雅黑" panose="020B0503020204020204" pitchFamily="34" charset="-122"/>
              <a:sym typeface="Arial" pitchFamily="34" charset="0"/>
            </a:endParaRPr>
          </a:p>
          <a:p>
            <a:pPr algn="just">
              <a:defRPr/>
            </a:pPr>
            <a:r>
              <a:rPr lang="zh-CN" altLang="en-US" sz="2400" kern="0" dirty="0">
                <a:latin typeface="微软雅黑" panose="020B0503020204020204" pitchFamily="34" charset="-122"/>
                <a:ea typeface="微软雅黑" panose="020B0503020204020204" pitchFamily="34" charset="-122"/>
                <a:sym typeface="Arial" pitchFamily="34" charset="0"/>
              </a:rPr>
              <a:t>     在文献的丛林中开辟指向</a:t>
            </a:r>
            <a:r>
              <a:rPr lang="zh-CN" altLang="en-US" sz="2400" kern="0" dirty="0">
                <a:solidFill>
                  <a:srgbClr val="FF0000"/>
                </a:solidFill>
                <a:latin typeface="微软雅黑" panose="020B0503020204020204" pitchFamily="34" charset="-122"/>
                <a:ea typeface="微软雅黑" panose="020B0503020204020204" pitchFamily="34" charset="-122"/>
                <a:sym typeface="Arial" pitchFamily="34" charset="0"/>
              </a:rPr>
              <a:t>问题“捷径”</a:t>
            </a:r>
          </a:p>
        </p:txBody>
      </p:sp>
      <p:sp>
        <p:nvSpPr>
          <p:cNvPr id="24" name="矩形 23"/>
          <p:cNvSpPr/>
          <p:nvPr/>
        </p:nvSpPr>
        <p:spPr>
          <a:xfrm>
            <a:off x="1733266" y="1087693"/>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25" name="TextBox 24"/>
          <p:cNvSpPr txBox="1"/>
          <p:nvPr/>
        </p:nvSpPr>
        <p:spPr>
          <a:xfrm>
            <a:off x="2524826" y="1112203"/>
            <a:ext cx="2677099"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文献综述的技巧</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573270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7261" y="549274"/>
            <a:ext cx="9144001" cy="5832475"/>
          </a:xfrm>
          <a:prstGeom prst="rect">
            <a:avLst/>
          </a:prstGeom>
          <a:noFill/>
          <a:ln w="5715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52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733266" y="955489"/>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sp>
        <p:nvSpPr>
          <p:cNvPr id="25" name="TextBox 24"/>
          <p:cNvSpPr txBox="1"/>
          <p:nvPr/>
        </p:nvSpPr>
        <p:spPr>
          <a:xfrm>
            <a:off x="2524826" y="979999"/>
            <a:ext cx="2677099"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文献综述的类型</a:t>
            </a:r>
            <a:endParaRPr lang="zh-CN" altLang="en-US" sz="2400" dirty="0">
              <a:latin typeface="微软雅黑" panose="020B0503020204020204" pitchFamily="34" charset="-122"/>
              <a:ea typeface="微软雅黑" panose="020B0503020204020204" pitchFamily="34" charset="-122"/>
            </a:endParaRPr>
          </a:p>
        </p:txBody>
      </p:sp>
      <p:sp>
        <p:nvSpPr>
          <p:cNvPr id="3" name="矩形 2"/>
          <p:cNvSpPr/>
          <p:nvPr/>
        </p:nvSpPr>
        <p:spPr>
          <a:xfrm>
            <a:off x="3352765" y="1826278"/>
            <a:ext cx="2783650" cy="476240"/>
          </a:xfrm>
          <a:prstGeom prst="rect">
            <a:avLst/>
          </a:prstGeom>
          <a:solidFill>
            <a:srgbClr val="EB5E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第一种分类</a:t>
            </a:r>
            <a:endParaRPr lang="zh-CN" altLang="en-US" dirty="0"/>
          </a:p>
        </p:txBody>
      </p:sp>
      <p:sp>
        <p:nvSpPr>
          <p:cNvPr id="26" name="矩形 25"/>
          <p:cNvSpPr/>
          <p:nvPr/>
        </p:nvSpPr>
        <p:spPr>
          <a:xfrm>
            <a:off x="3352765" y="3681363"/>
            <a:ext cx="2783650" cy="476240"/>
          </a:xfrm>
          <a:prstGeom prst="rect">
            <a:avLst/>
          </a:prstGeom>
          <a:solidFill>
            <a:srgbClr val="EB5E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第二种分类</a:t>
            </a:r>
            <a:endParaRPr lang="zh-CN" altLang="en-US" dirty="0"/>
          </a:p>
        </p:txBody>
      </p:sp>
      <p:sp>
        <p:nvSpPr>
          <p:cNvPr id="27" name="矩形 26"/>
          <p:cNvSpPr/>
          <p:nvPr/>
        </p:nvSpPr>
        <p:spPr>
          <a:xfrm>
            <a:off x="4509536" y="2466993"/>
            <a:ext cx="2783650" cy="476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大综述</a:t>
            </a:r>
            <a:endParaRPr lang="zh-CN" altLang="en-US" dirty="0"/>
          </a:p>
        </p:txBody>
      </p:sp>
      <p:sp>
        <p:nvSpPr>
          <p:cNvPr id="28" name="矩形 27"/>
          <p:cNvSpPr/>
          <p:nvPr/>
        </p:nvSpPr>
        <p:spPr>
          <a:xfrm>
            <a:off x="4509536" y="3031367"/>
            <a:ext cx="2783650" cy="476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小综述</a:t>
            </a:r>
            <a:endParaRPr lang="zh-CN" altLang="en-US" dirty="0"/>
          </a:p>
        </p:txBody>
      </p:sp>
      <p:sp>
        <p:nvSpPr>
          <p:cNvPr id="29" name="矩形 28"/>
          <p:cNvSpPr/>
          <p:nvPr/>
        </p:nvSpPr>
        <p:spPr>
          <a:xfrm>
            <a:off x="4509536" y="4800054"/>
            <a:ext cx="2783650" cy="476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动态型综述</a:t>
            </a:r>
            <a:endParaRPr lang="zh-CN" altLang="en-US" dirty="0"/>
          </a:p>
        </p:txBody>
      </p:sp>
      <p:sp>
        <p:nvSpPr>
          <p:cNvPr id="30" name="矩形 29"/>
          <p:cNvSpPr/>
          <p:nvPr/>
        </p:nvSpPr>
        <p:spPr>
          <a:xfrm>
            <a:off x="4509536" y="4205143"/>
            <a:ext cx="2783650" cy="476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简介型综述</a:t>
            </a:r>
            <a:endParaRPr lang="zh-CN" altLang="en-US" dirty="0"/>
          </a:p>
        </p:txBody>
      </p:sp>
      <p:sp>
        <p:nvSpPr>
          <p:cNvPr id="31" name="矩形 30"/>
          <p:cNvSpPr/>
          <p:nvPr/>
        </p:nvSpPr>
        <p:spPr>
          <a:xfrm>
            <a:off x="4509536" y="5416998"/>
            <a:ext cx="2783650" cy="476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成就型综述</a:t>
            </a:r>
            <a:endParaRPr lang="zh-CN" altLang="en-US" dirty="0"/>
          </a:p>
        </p:txBody>
      </p:sp>
      <p:sp>
        <p:nvSpPr>
          <p:cNvPr id="32" name="矩形 31"/>
          <p:cNvSpPr/>
          <p:nvPr/>
        </p:nvSpPr>
        <p:spPr>
          <a:xfrm>
            <a:off x="4509536" y="6028917"/>
            <a:ext cx="2783650" cy="476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争鸣型综述</a:t>
            </a:r>
            <a:endParaRPr lang="zh-CN" altLang="en-US" dirty="0"/>
          </a:p>
        </p:txBody>
      </p:sp>
    </p:spTree>
    <p:extLst>
      <p:ext uri="{BB962C8B-B14F-4D97-AF65-F5344CB8AC3E}">
        <p14:creationId xmlns:p14="http://schemas.microsoft.com/office/powerpoint/2010/main" val="29423373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733266" y="955489"/>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sp>
        <p:nvSpPr>
          <p:cNvPr id="25" name="TextBox 24"/>
          <p:cNvSpPr txBox="1"/>
          <p:nvPr/>
        </p:nvSpPr>
        <p:spPr>
          <a:xfrm>
            <a:off x="2524826" y="979999"/>
            <a:ext cx="2677099"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文献综述的类型</a:t>
            </a:r>
            <a:endParaRPr lang="zh-CN" altLang="en-US" sz="2400" dirty="0">
              <a:latin typeface="微软雅黑" panose="020B0503020204020204" pitchFamily="34" charset="-122"/>
              <a:ea typeface="微软雅黑" panose="020B0503020204020204" pitchFamily="34" charset="-122"/>
            </a:endParaRPr>
          </a:p>
        </p:txBody>
      </p:sp>
      <p:sp>
        <p:nvSpPr>
          <p:cNvPr id="27" name="矩形 26"/>
          <p:cNvSpPr/>
          <p:nvPr/>
        </p:nvSpPr>
        <p:spPr>
          <a:xfrm>
            <a:off x="1898521" y="2145068"/>
            <a:ext cx="2783650" cy="476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大综述</a:t>
            </a:r>
            <a:endParaRPr lang="zh-CN" altLang="en-US" dirty="0"/>
          </a:p>
        </p:txBody>
      </p:sp>
      <p:sp>
        <p:nvSpPr>
          <p:cNvPr id="28" name="矩形 27"/>
          <p:cNvSpPr/>
          <p:nvPr/>
        </p:nvSpPr>
        <p:spPr>
          <a:xfrm>
            <a:off x="1796162" y="3768484"/>
            <a:ext cx="2783650" cy="476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小综述</a:t>
            </a:r>
            <a:endParaRPr lang="zh-CN" altLang="en-US" dirty="0"/>
          </a:p>
        </p:txBody>
      </p:sp>
      <p:sp>
        <p:nvSpPr>
          <p:cNvPr id="2" name="TextBox 1"/>
          <p:cNvSpPr txBox="1"/>
          <p:nvPr/>
        </p:nvSpPr>
        <p:spPr>
          <a:xfrm>
            <a:off x="2690081" y="2765232"/>
            <a:ext cx="8040350" cy="1200329"/>
          </a:xfrm>
          <a:prstGeom prst="rect">
            <a:avLst/>
          </a:prstGeom>
          <a:noFill/>
        </p:spPr>
        <p:txBody>
          <a:bodyPr wrap="square" rtlCol="0">
            <a:spAutoFit/>
          </a:bodyPr>
          <a:lstStyle/>
          <a:p>
            <a:r>
              <a:rPr lang="zh-CN" altLang="en-US" sz="2400" kern="0" dirty="0">
                <a:latin typeface="微软雅黑" panose="020B0503020204020204" pitchFamily="34" charset="-122"/>
                <a:ea typeface="微软雅黑" panose="020B0503020204020204" pitchFamily="34" charset="-122"/>
                <a:sym typeface="Arial" pitchFamily="34" charset="0"/>
              </a:rPr>
              <a:t>较为宏观的，涉及的范围为</a:t>
            </a:r>
            <a:r>
              <a:rPr lang="zh-CN" altLang="en-US" sz="2400" kern="0" dirty="0">
                <a:solidFill>
                  <a:srgbClr val="FF0000"/>
                </a:solidFill>
                <a:latin typeface="微软雅黑" panose="020B0503020204020204" pitchFamily="34" charset="-122"/>
                <a:ea typeface="微软雅黑" panose="020B0503020204020204" pitchFamily="34" charset="-122"/>
                <a:sym typeface="Arial" pitchFamily="34" charset="0"/>
              </a:rPr>
              <a:t>整个领域、专业或某一大的研究方向</a:t>
            </a:r>
            <a:r>
              <a:rPr lang="zh-CN" altLang="en-US" sz="2400" kern="0" dirty="0">
                <a:latin typeface="微软雅黑" panose="020B0503020204020204" pitchFamily="34" charset="-122"/>
                <a:ea typeface="微软雅黑" panose="020B0503020204020204" pitchFamily="34" charset="-122"/>
                <a:sym typeface="Arial" pitchFamily="34" charset="0"/>
              </a:rPr>
              <a:t>，经常会发在专门发Review的杂志</a:t>
            </a:r>
            <a:r>
              <a:rPr lang="zh-CN" altLang="en-US" sz="2400" kern="0" dirty="0" smtClean="0">
                <a:latin typeface="微软雅黑" panose="020B0503020204020204" pitchFamily="34" charset="-122"/>
                <a:ea typeface="微软雅黑" panose="020B0503020204020204" pitchFamily="34" charset="-122"/>
                <a:sym typeface="Arial" pitchFamily="34" charset="0"/>
              </a:rPr>
              <a:t>上。</a:t>
            </a:r>
            <a:endParaRPr lang="zh-CN" altLang="en-US" sz="2400" kern="0" dirty="0">
              <a:latin typeface="微软雅黑" panose="020B0503020204020204" pitchFamily="34" charset="-122"/>
              <a:ea typeface="微软雅黑" panose="020B0503020204020204" pitchFamily="34" charset="-122"/>
              <a:sym typeface="Arial" pitchFamily="34" charset="0"/>
            </a:endParaRPr>
          </a:p>
          <a:p>
            <a:endParaRPr lang="zh-CN" altLang="en-US" sz="2400" dirty="0"/>
          </a:p>
        </p:txBody>
      </p:sp>
      <p:sp>
        <p:nvSpPr>
          <p:cNvPr id="33" name="TextBox 32"/>
          <p:cNvSpPr txBox="1"/>
          <p:nvPr/>
        </p:nvSpPr>
        <p:spPr>
          <a:xfrm>
            <a:off x="2368547" y="4373114"/>
            <a:ext cx="8040350" cy="2308324"/>
          </a:xfrm>
          <a:prstGeom prst="rect">
            <a:avLst/>
          </a:prstGeom>
          <a:noFill/>
        </p:spPr>
        <p:txBody>
          <a:bodyPr wrap="square" rtlCol="0">
            <a:spAutoFit/>
          </a:bodyPr>
          <a:lstStyle/>
          <a:p>
            <a:r>
              <a:rPr lang="zh-CN" altLang="en-US" sz="2400" kern="0" dirty="0" smtClean="0">
                <a:latin typeface="微软雅黑" panose="020B0503020204020204" pitchFamily="34" charset="-122"/>
                <a:ea typeface="微软雅黑" panose="020B0503020204020204" pitchFamily="34" charset="-122"/>
                <a:sym typeface="Arial" pitchFamily="34" charset="0"/>
              </a:rPr>
              <a:t>      较为</a:t>
            </a:r>
            <a:r>
              <a:rPr lang="zh-CN" altLang="en-US" sz="2400" kern="0" dirty="0">
                <a:latin typeface="微软雅黑" panose="020B0503020204020204" pitchFamily="34" charset="-122"/>
                <a:ea typeface="微软雅黑" panose="020B0503020204020204" pitchFamily="34" charset="-122"/>
                <a:sym typeface="Arial" pitchFamily="34" charset="0"/>
              </a:rPr>
              <a:t>微观的，这类综述可以涉及到相当</a:t>
            </a:r>
            <a:r>
              <a:rPr lang="zh-CN" altLang="en-US" sz="2400" kern="0" dirty="0">
                <a:solidFill>
                  <a:srgbClr val="FF0000"/>
                </a:solidFill>
                <a:latin typeface="微软雅黑" panose="020B0503020204020204" pitchFamily="34" charset="-122"/>
                <a:ea typeface="微软雅黑" panose="020B0503020204020204" pitchFamily="34" charset="-122"/>
                <a:sym typeface="Arial" pitchFamily="34" charset="0"/>
              </a:rPr>
              <a:t>小</a:t>
            </a:r>
            <a:r>
              <a:rPr lang="zh-CN" altLang="en-US" sz="2400" kern="0" dirty="0">
                <a:latin typeface="微软雅黑" panose="020B0503020204020204" pitchFamily="34" charset="-122"/>
                <a:ea typeface="微软雅黑" panose="020B0503020204020204" pitchFamily="34" charset="-122"/>
                <a:sym typeface="Arial" pitchFamily="34" charset="0"/>
              </a:rPr>
              <a:t>的研究方向，谈的</a:t>
            </a:r>
            <a:r>
              <a:rPr lang="zh-CN" altLang="en-US" sz="2400" kern="0" dirty="0">
                <a:solidFill>
                  <a:srgbClr val="FF0000"/>
                </a:solidFill>
                <a:latin typeface="微软雅黑" panose="020B0503020204020204" pitchFamily="34" charset="-122"/>
                <a:ea typeface="微软雅黑" panose="020B0503020204020204" pitchFamily="34" charset="-122"/>
                <a:sym typeface="Arial" pitchFamily="34" charset="0"/>
              </a:rPr>
              <a:t>问题更为具体与深入</a:t>
            </a:r>
            <a:r>
              <a:rPr lang="zh-CN" altLang="en-US" sz="2400" kern="0" dirty="0">
                <a:latin typeface="微软雅黑" panose="020B0503020204020204" pitchFamily="34" charset="-122"/>
                <a:ea typeface="微软雅黑" panose="020B0503020204020204" pitchFamily="34" charset="-122"/>
                <a:sym typeface="Arial" pitchFamily="34" charset="0"/>
              </a:rPr>
              <a:t>。目的不是为了向其他人介绍前沿，而是为了</a:t>
            </a:r>
            <a:r>
              <a:rPr lang="zh-CN" altLang="en-US" sz="2400" kern="0" dirty="0">
                <a:solidFill>
                  <a:srgbClr val="FF0000"/>
                </a:solidFill>
                <a:latin typeface="微软雅黑" panose="020B0503020204020204" pitchFamily="34" charset="-122"/>
                <a:ea typeface="微软雅黑" panose="020B0503020204020204" pitchFamily="34" charset="-122"/>
                <a:sym typeface="Arial" pitchFamily="34" charset="0"/>
              </a:rPr>
              <a:t>推出自己的论述和模型</a:t>
            </a:r>
            <a:r>
              <a:rPr lang="zh-CN" altLang="en-US" sz="2400" kern="0" dirty="0">
                <a:latin typeface="微软雅黑" panose="020B0503020204020204" pitchFamily="34" charset="-122"/>
                <a:ea typeface="微软雅黑" panose="020B0503020204020204" pitchFamily="34" charset="-122"/>
                <a:sym typeface="Arial" pitchFamily="34" charset="0"/>
              </a:rPr>
              <a:t>，是</a:t>
            </a:r>
            <a:r>
              <a:rPr lang="zh-CN" altLang="en-US" sz="2400" kern="0" dirty="0">
                <a:solidFill>
                  <a:srgbClr val="0070C0"/>
                </a:solidFill>
                <a:latin typeface="微软雅黑" panose="020B0503020204020204" pitchFamily="34" charset="-122"/>
                <a:ea typeface="微软雅黑" panose="020B0503020204020204" pitchFamily="34" charset="-122"/>
                <a:sym typeface="Arial" pitchFamily="34" charset="0"/>
              </a:rPr>
              <a:t>以述带</a:t>
            </a:r>
            <a:r>
              <a:rPr lang="zh-CN" altLang="en-US" sz="2400" kern="0" dirty="0" smtClean="0">
                <a:solidFill>
                  <a:srgbClr val="0070C0"/>
                </a:solidFill>
                <a:latin typeface="微软雅黑" panose="020B0503020204020204" pitchFamily="34" charset="-122"/>
                <a:ea typeface="微软雅黑" panose="020B0503020204020204" pitchFamily="34" charset="-122"/>
                <a:sym typeface="Arial" pitchFamily="34" charset="0"/>
              </a:rPr>
              <a:t>论</a:t>
            </a:r>
            <a:endParaRPr lang="en-US" altLang="zh-CN" sz="2400" kern="0" dirty="0" smtClean="0">
              <a:solidFill>
                <a:srgbClr val="0070C0"/>
              </a:solidFill>
              <a:latin typeface="微软雅黑" panose="020B0503020204020204" pitchFamily="34" charset="-122"/>
              <a:ea typeface="微软雅黑" panose="020B0503020204020204" pitchFamily="34" charset="-122"/>
              <a:sym typeface="Arial" pitchFamily="34" charset="0"/>
            </a:endParaRPr>
          </a:p>
          <a:p>
            <a:r>
              <a:rPr lang="en-US" altLang="zh-CN" sz="2400" kern="0" dirty="0">
                <a:solidFill>
                  <a:srgbClr val="0070C0"/>
                </a:solidFill>
                <a:latin typeface="微软雅黑" panose="020B0503020204020204" pitchFamily="34" charset="-122"/>
                <a:ea typeface="微软雅黑" panose="020B0503020204020204" pitchFamily="34" charset="-122"/>
                <a:sym typeface="Arial" pitchFamily="34" charset="0"/>
              </a:rPr>
              <a:t> </a:t>
            </a:r>
            <a:r>
              <a:rPr lang="en-US" altLang="zh-CN" sz="2400" kern="0" dirty="0" smtClean="0">
                <a:solidFill>
                  <a:srgbClr val="0070C0"/>
                </a:solidFill>
                <a:latin typeface="微软雅黑" panose="020B0503020204020204" pitchFamily="34" charset="-122"/>
                <a:ea typeface="微软雅黑" panose="020B0503020204020204" pitchFamily="34" charset="-122"/>
                <a:sym typeface="Arial" pitchFamily="34" charset="0"/>
              </a:rPr>
              <a:t>     </a:t>
            </a:r>
            <a:r>
              <a:rPr lang="zh-CN" altLang="en-US" sz="2400" kern="0" dirty="0" smtClean="0">
                <a:latin typeface="微软雅黑" panose="020B0503020204020204" pitchFamily="34" charset="-122"/>
                <a:ea typeface="微软雅黑" panose="020B0503020204020204" pitchFamily="34" charset="-122"/>
                <a:sym typeface="Arial" pitchFamily="34" charset="0"/>
              </a:rPr>
              <a:t>核心就是</a:t>
            </a:r>
            <a:r>
              <a:rPr lang="zh-CN" altLang="en-US" sz="2400" kern="0" dirty="0">
                <a:latin typeface="微软雅黑" panose="020B0503020204020204" pitchFamily="34" charset="-122"/>
                <a:ea typeface="微软雅黑" panose="020B0503020204020204" pitchFamily="34" charset="-122"/>
                <a:sym typeface="Arial" pitchFamily="34" charset="0"/>
              </a:rPr>
              <a:t>说明现有的研究状况如何，缺在哪里，我准备做的贡献是什么。应该</a:t>
            </a:r>
            <a:r>
              <a:rPr lang="zh-CN" altLang="en-US" sz="2400" kern="0" dirty="0">
                <a:solidFill>
                  <a:srgbClr val="FF0000"/>
                </a:solidFill>
                <a:latin typeface="微软雅黑" panose="020B0503020204020204" pitchFamily="34" charset="-122"/>
                <a:ea typeface="微软雅黑" panose="020B0503020204020204" pitchFamily="34" charset="-122"/>
                <a:sym typeface="Arial" pitchFamily="34" charset="0"/>
              </a:rPr>
              <a:t>侧重介绍与自己的研究直接相关的文献</a:t>
            </a:r>
            <a:endParaRPr lang="zh-CN" altLang="en-US" sz="2400" dirty="0">
              <a:solidFill>
                <a:srgbClr val="FF0000"/>
              </a:solidFill>
            </a:endParaRPr>
          </a:p>
        </p:txBody>
      </p:sp>
    </p:spTree>
    <p:extLst>
      <p:ext uri="{BB962C8B-B14F-4D97-AF65-F5344CB8AC3E}">
        <p14:creationId xmlns:p14="http://schemas.microsoft.com/office/powerpoint/2010/main" val="29755850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733266" y="955489"/>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sp>
        <p:nvSpPr>
          <p:cNvPr id="25" name="TextBox 24"/>
          <p:cNvSpPr txBox="1"/>
          <p:nvPr/>
        </p:nvSpPr>
        <p:spPr>
          <a:xfrm>
            <a:off x="2524826" y="979999"/>
            <a:ext cx="2677099"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文献综述的类型</a:t>
            </a:r>
            <a:endParaRPr lang="zh-CN" altLang="en-US" sz="2400" dirty="0">
              <a:latin typeface="微软雅黑" panose="020B0503020204020204" pitchFamily="34" charset="-122"/>
              <a:ea typeface="微软雅黑" panose="020B0503020204020204" pitchFamily="34" charset="-122"/>
            </a:endParaRPr>
          </a:p>
        </p:txBody>
      </p:sp>
      <p:sp>
        <p:nvSpPr>
          <p:cNvPr id="29" name="矩形 28"/>
          <p:cNvSpPr/>
          <p:nvPr/>
        </p:nvSpPr>
        <p:spPr>
          <a:xfrm>
            <a:off x="1528549" y="1925240"/>
            <a:ext cx="2783650" cy="476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简介型综述</a:t>
            </a:r>
            <a:endParaRPr lang="zh-CN" altLang="en-US" dirty="0"/>
          </a:p>
        </p:txBody>
      </p:sp>
      <p:sp>
        <p:nvSpPr>
          <p:cNvPr id="3" name="矩形 2"/>
          <p:cNvSpPr/>
          <p:nvPr/>
        </p:nvSpPr>
        <p:spPr>
          <a:xfrm>
            <a:off x="1872867" y="2759586"/>
            <a:ext cx="7998246" cy="1754326"/>
          </a:xfrm>
          <a:prstGeom prst="rect">
            <a:avLst/>
          </a:prstGeom>
        </p:spPr>
        <p:txBody>
          <a:bodyPr wrap="square">
            <a:spAutoFit/>
          </a:bodyPr>
          <a:lstStyle/>
          <a:p>
            <a:pPr>
              <a:lnSpc>
                <a:spcPct val="150000"/>
              </a:lnSpc>
            </a:pPr>
            <a:r>
              <a:rPr lang="zh-CN" altLang="en-US" sz="2400" dirty="0">
                <a:solidFill>
                  <a:srgbClr val="333333"/>
                </a:solidFill>
                <a:latin typeface="微软雅黑" panose="020B0503020204020204" pitchFamily="34" charset="-122"/>
                <a:ea typeface="微软雅黑" panose="020B0503020204020204" pitchFamily="34" charset="-122"/>
              </a:rPr>
              <a:t>按内容特点</a:t>
            </a:r>
            <a:r>
              <a:rPr lang="zh-CN" altLang="en-US" sz="2400" dirty="0">
                <a:solidFill>
                  <a:srgbClr val="FF0000"/>
                </a:solidFill>
                <a:latin typeface="微软雅黑" panose="020B0503020204020204" pitchFamily="34" charset="-122"/>
                <a:ea typeface="微软雅黑" panose="020B0503020204020204" pitchFamily="34" charset="-122"/>
              </a:rPr>
              <a:t>介绍原文献</a:t>
            </a:r>
            <a:r>
              <a:rPr lang="zh-CN" altLang="en-US" sz="2400" dirty="0">
                <a:solidFill>
                  <a:srgbClr val="333333"/>
                </a:solidFill>
                <a:latin typeface="微软雅黑" panose="020B0503020204020204" pitchFamily="34" charset="-122"/>
                <a:ea typeface="微软雅黑" panose="020B0503020204020204" pitchFamily="34" charset="-122"/>
              </a:rPr>
              <a:t>所论述的事实、数据、论点等，</a:t>
            </a:r>
            <a:r>
              <a:rPr lang="zh-CN" altLang="en-US" sz="2400" dirty="0">
                <a:solidFill>
                  <a:srgbClr val="FF0000"/>
                </a:solidFill>
                <a:latin typeface="微软雅黑" panose="020B0503020204020204" pitchFamily="34" charset="-122"/>
                <a:ea typeface="微软雅黑" panose="020B0503020204020204" pitchFamily="34" charset="-122"/>
              </a:rPr>
              <a:t>一般不加评述</a:t>
            </a:r>
            <a:r>
              <a:rPr lang="zh-CN" altLang="en-US" sz="2400" dirty="0">
                <a:solidFill>
                  <a:srgbClr val="333333"/>
                </a:solidFill>
                <a:latin typeface="微软雅黑" panose="020B0503020204020204" pitchFamily="34" charset="-122"/>
                <a:ea typeface="微软雅黑" panose="020B0503020204020204" pitchFamily="34" charset="-122"/>
              </a:rPr>
              <a:t>。适用于学术、技术问题的概要介绍，尤其适用于某些刚发现但尚无定论的问题。</a:t>
            </a:r>
            <a:endParaRPr lang="en-US" altLang="zh-CN" sz="2400" dirty="0">
              <a:solidFill>
                <a:srgbClr val="333333"/>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423705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733266" y="955489"/>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sp>
        <p:nvSpPr>
          <p:cNvPr id="25" name="TextBox 24"/>
          <p:cNvSpPr txBox="1"/>
          <p:nvPr/>
        </p:nvSpPr>
        <p:spPr>
          <a:xfrm>
            <a:off x="2524826" y="979999"/>
            <a:ext cx="2677099"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文献综述的类型</a:t>
            </a:r>
            <a:endParaRPr lang="zh-CN" altLang="en-US" sz="2400" dirty="0">
              <a:latin typeface="微软雅黑" panose="020B0503020204020204" pitchFamily="34" charset="-122"/>
              <a:ea typeface="微软雅黑" panose="020B0503020204020204" pitchFamily="34" charset="-122"/>
            </a:endParaRPr>
          </a:p>
        </p:txBody>
      </p:sp>
      <p:sp>
        <p:nvSpPr>
          <p:cNvPr id="3" name="矩形 2"/>
          <p:cNvSpPr/>
          <p:nvPr/>
        </p:nvSpPr>
        <p:spPr>
          <a:xfrm>
            <a:off x="1872867" y="2638401"/>
            <a:ext cx="7998246" cy="1135054"/>
          </a:xfrm>
          <a:prstGeom prst="rect">
            <a:avLst/>
          </a:prstGeom>
        </p:spPr>
        <p:txBody>
          <a:bodyPr wrap="square">
            <a:spAutoFit/>
          </a:bodyPr>
          <a:lstStyle/>
          <a:p>
            <a:pPr>
              <a:lnSpc>
                <a:spcPct val="150000"/>
              </a:lnSpc>
            </a:pPr>
            <a:r>
              <a:rPr lang="zh-CN" altLang="en-US" sz="2400" dirty="0" smtClean="0">
                <a:solidFill>
                  <a:srgbClr val="333333"/>
                </a:solidFill>
                <a:latin typeface="微软雅黑" panose="020B0503020204020204" pitchFamily="34" charset="-122"/>
                <a:ea typeface="微软雅黑" panose="020B0503020204020204" pitchFamily="34" charset="-122"/>
              </a:rPr>
              <a:t>对</a:t>
            </a:r>
            <a:r>
              <a:rPr lang="zh-CN" altLang="en-US" sz="2400" dirty="0">
                <a:solidFill>
                  <a:srgbClr val="333333"/>
                </a:solidFill>
                <a:latin typeface="微软雅黑" panose="020B0503020204020204" pitchFamily="34" charset="-122"/>
                <a:ea typeface="微软雅黑" panose="020B0503020204020204" pitchFamily="34" charset="-122"/>
              </a:rPr>
              <a:t>某一领域</a:t>
            </a:r>
            <a:r>
              <a:rPr lang="en-US" altLang="zh-CN" sz="2400" dirty="0">
                <a:solidFill>
                  <a:srgbClr val="333333"/>
                </a:solidFill>
                <a:latin typeface="微软雅黑" panose="020B0503020204020204" pitchFamily="34" charset="-122"/>
                <a:ea typeface="微软雅黑" panose="020B0503020204020204" pitchFamily="34" charset="-122"/>
              </a:rPr>
              <a:t>/</a:t>
            </a:r>
            <a:r>
              <a:rPr lang="zh-CN" altLang="en-US" sz="2400" dirty="0">
                <a:solidFill>
                  <a:srgbClr val="333333"/>
                </a:solidFill>
                <a:latin typeface="微软雅黑" panose="020B0503020204020204" pitchFamily="34" charset="-122"/>
                <a:ea typeface="微软雅黑" panose="020B0503020204020204" pitchFamily="34" charset="-122"/>
              </a:rPr>
              <a:t>专题的发展动态，</a:t>
            </a:r>
            <a:r>
              <a:rPr lang="zh-CN" altLang="en-US" sz="2400" dirty="0">
                <a:solidFill>
                  <a:srgbClr val="FF0000"/>
                </a:solidFill>
                <a:latin typeface="微软雅黑" panose="020B0503020204020204" pitchFamily="34" charset="-122"/>
                <a:ea typeface="微软雅黑" panose="020B0503020204020204" pitchFamily="34" charset="-122"/>
              </a:rPr>
              <a:t>按照其自身的发展阶段</a:t>
            </a:r>
            <a:r>
              <a:rPr lang="zh-CN" altLang="en-US" sz="2400" dirty="0">
                <a:solidFill>
                  <a:srgbClr val="333333"/>
                </a:solidFill>
                <a:latin typeface="微软雅黑" panose="020B0503020204020204" pitchFamily="34" charset="-122"/>
                <a:ea typeface="微软雅黑" panose="020B0503020204020204" pitchFamily="34" charset="-122"/>
              </a:rPr>
              <a:t>，由远及近地介绍其主要进展，包括发展现状和发展趋势。</a:t>
            </a:r>
          </a:p>
        </p:txBody>
      </p:sp>
      <p:sp>
        <p:nvSpPr>
          <p:cNvPr id="26" name="矩形 25"/>
          <p:cNvSpPr/>
          <p:nvPr/>
        </p:nvSpPr>
        <p:spPr>
          <a:xfrm>
            <a:off x="1733266" y="1823598"/>
            <a:ext cx="2783650" cy="476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动态型综述</a:t>
            </a:r>
            <a:endParaRPr lang="zh-CN" altLang="en-US" dirty="0"/>
          </a:p>
        </p:txBody>
      </p:sp>
      <p:pic>
        <p:nvPicPr>
          <p:cNvPr id="28" name="图片 2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8548" y="3988607"/>
            <a:ext cx="9958205" cy="2869393"/>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75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733266" y="955489"/>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sp>
        <p:nvSpPr>
          <p:cNvPr id="25" name="TextBox 24"/>
          <p:cNvSpPr txBox="1"/>
          <p:nvPr/>
        </p:nvSpPr>
        <p:spPr>
          <a:xfrm>
            <a:off x="2524826" y="979999"/>
            <a:ext cx="2677099"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文献综述的类型</a:t>
            </a:r>
            <a:endParaRPr lang="zh-CN" altLang="en-US" sz="2400" dirty="0">
              <a:latin typeface="微软雅黑" panose="020B0503020204020204" pitchFamily="34" charset="-122"/>
              <a:ea typeface="微软雅黑" panose="020B0503020204020204" pitchFamily="34" charset="-122"/>
            </a:endParaRPr>
          </a:p>
        </p:txBody>
      </p:sp>
      <p:sp>
        <p:nvSpPr>
          <p:cNvPr id="3" name="矩形 2"/>
          <p:cNvSpPr/>
          <p:nvPr/>
        </p:nvSpPr>
        <p:spPr>
          <a:xfrm>
            <a:off x="1872867" y="2638401"/>
            <a:ext cx="7998246" cy="1135054"/>
          </a:xfrm>
          <a:prstGeom prst="rect">
            <a:avLst/>
          </a:prstGeom>
        </p:spPr>
        <p:txBody>
          <a:bodyPr wrap="square">
            <a:spAutoFit/>
          </a:bodyPr>
          <a:lstStyle/>
          <a:p>
            <a:pPr>
              <a:lnSpc>
                <a:spcPct val="150000"/>
              </a:lnSpc>
            </a:pPr>
            <a:r>
              <a:rPr lang="zh-CN" altLang="en-US" sz="2400" dirty="0">
                <a:solidFill>
                  <a:srgbClr val="333333"/>
                </a:solidFill>
                <a:latin typeface="微软雅黑" panose="020B0503020204020204" pitchFamily="34" charset="-122"/>
                <a:ea typeface="微软雅黑" panose="020B0503020204020204" pitchFamily="34" charset="-122"/>
              </a:rPr>
              <a:t>按研究成果分门别类地进行叙述。适用于介绍新方法、新技术、新论点和新</a:t>
            </a:r>
            <a:r>
              <a:rPr lang="zh-CN" altLang="en-US" sz="2400" dirty="0" smtClean="0">
                <a:solidFill>
                  <a:srgbClr val="333333"/>
                </a:solidFill>
                <a:latin typeface="微软雅黑" panose="020B0503020204020204" pitchFamily="34" charset="-122"/>
                <a:ea typeface="微软雅黑" panose="020B0503020204020204" pitchFamily="34" charset="-122"/>
              </a:rPr>
              <a:t>成就</a:t>
            </a:r>
            <a:r>
              <a:rPr lang="zh-CN" altLang="en-US" sz="2400" dirty="0">
                <a:solidFill>
                  <a:srgbClr val="333333"/>
                </a:solidFill>
                <a:latin typeface="微软雅黑" panose="020B0503020204020204" pitchFamily="34" charset="-122"/>
                <a:ea typeface="微软雅黑" panose="020B0503020204020204" pitchFamily="34" charset="-122"/>
              </a:rPr>
              <a:t>。</a:t>
            </a:r>
          </a:p>
        </p:txBody>
      </p:sp>
      <p:sp>
        <p:nvSpPr>
          <p:cNvPr id="27" name="矩形 26"/>
          <p:cNvSpPr/>
          <p:nvPr/>
        </p:nvSpPr>
        <p:spPr>
          <a:xfrm>
            <a:off x="1872867" y="1825279"/>
            <a:ext cx="2783650" cy="476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成就型综述</a:t>
            </a:r>
            <a:endParaRPr lang="zh-CN" altLang="en-US" dirty="0"/>
          </a:p>
        </p:txBody>
      </p:sp>
    </p:spTree>
    <p:extLst>
      <p:ext uri="{BB962C8B-B14F-4D97-AF65-F5344CB8AC3E}">
        <p14:creationId xmlns:p14="http://schemas.microsoft.com/office/powerpoint/2010/main" val="31993579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733266" y="955489"/>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sp>
        <p:nvSpPr>
          <p:cNvPr id="25" name="TextBox 24"/>
          <p:cNvSpPr txBox="1"/>
          <p:nvPr/>
        </p:nvSpPr>
        <p:spPr>
          <a:xfrm>
            <a:off x="2524826" y="979999"/>
            <a:ext cx="2677099"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文献综述的类型</a:t>
            </a:r>
            <a:endParaRPr lang="zh-CN" altLang="en-US" sz="2400" dirty="0">
              <a:latin typeface="微软雅黑" panose="020B0503020204020204" pitchFamily="34" charset="-122"/>
              <a:ea typeface="微软雅黑" panose="020B0503020204020204" pitchFamily="34" charset="-122"/>
            </a:endParaRPr>
          </a:p>
        </p:txBody>
      </p:sp>
      <p:sp>
        <p:nvSpPr>
          <p:cNvPr id="3" name="矩形 2"/>
          <p:cNvSpPr/>
          <p:nvPr/>
        </p:nvSpPr>
        <p:spPr>
          <a:xfrm>
            <a:off x="1872867" y="2638401"/>
            <a:ext cx="7998246" cy="2308324"/>
          </a:xfrm>
          <a:prstGeom prst="rect">
            <a:avLst/>
          </a:prstGeom>
        </p:spPr>
        <p:txBody>
          <a:bodyPr wrap="square">
            <a:spAutoFit/>
          </a:bodyPr>
          <a:lstStyle/>
          <a:p>
            <a:pPr>
              <a:lnSpc>
                <a:spcPct val="150000"/>
              </a:lnSpc>
            </a:pPr>
            <a:r>
              <a:rPr lang="zh-CN" altLang="en-US" sz="2400" dirty="0">
                <a:solidFill>
                  <a:srgbClr val="333333"/>
                </a:solidFill>
                <a:latin typeface="微软雅黑" panose="020B0503020204020204" pitchFamily="34" charset="-122"/>
                <a:ea typeface="微软雅黑" panose="020B0503020204020204" pitchFamily="34" charset="-122"/>
              </a:rPr>
              <a:t>对某一领域或某一专题学术观点上存在的</a:t>
            </a:r>
            <a:r>
              <a:rPr lang="zh-CN" altLang="en-US" sz="2400" dirty="0">
                <a:solidFill>
                  <a:srgbClr val="FF0000"/>
                </a:solidFill>
                <a:latin typeface="微软雅黑" panose="020B0503020204020204" pitchFamily="34" charset="-122"/>
                <a:ea typeface="微软雅黑" panose="020B0503020204020204" pitchFamily="34" charset="-122"/>
              </a:rPr>
              <a:t>分歧，进行分类归纳和综合</a:t>
            </a:r>
            <a:r>
              <a:rPr lang="zh-CN" altLang="en-US" sz="2400" dirty="0">
                <a:solidFill>
                  <a:srgbClr val="333333"/>
                </a:solidFill>
                <a:latin typeface="微软雅黑" panose="020B0503020204020204" pitchFamily="34" charset="-122"/>
                <a:ea typeface="微软雅黑" panose="020B0503020204020204" pitchFamily="34" charset="-122"/>
              </a:rPr>
              <a:t>，按不同见解分别叙述。叙述中可表述作者倾向性的意见。</a:t>
            </a:r>
            <a:r>
              <a:rPr lang="zh-CN" altLang="en-US" sz="2400" dirty="0">
                <a:solidFill>
                  <a:srgbClr val="C00000"/>
                </a:solidFill>
                <a:latin typeface="微软雅黑" panose="020B0503020204020204" pitchFamily="34" charset="-122"/>
                <a:ea typeface="微软雅黑" panose="020B0503020204020204" pitchFamily="34" charset="-122"/>
              </a:rPr>
              <a:t>        </a:t>
            </a:r>
            <a:endParaRPr lang="en-US" altLang="zh-CN" sz="2400" dirty="0">
              <a:solidFill>
                <a:srgbClr val="333333"/>
              </a:solidFill>
              <a:latin typeface="微软雅黑" panose="020B0503020204020204" pitchFamily="34" charset="-122"/>
              <a:ea typeface="微软雅黑" panose="020B0503020204020204" pitchFamily="34" charset="-122"/>
            </a:endParaRPr>
          </a:p>
          <a:p>
            <a:pPr>
              <a:lnSpc>
                <a:spcPct val="150000"/>
              </a:lnSpc>
            </a:pPr>
            <a:r>
              <a:rPr lang="en-US" altLang="zh-CN" sz="2400" b="1" dirty="0">
                <a:solidFill>
                  <a:srgbClr val="333333"/>
                </a:solidFill>
                <a:ea typeface="黑体" pitchFamily="49" charset="-122"/>
              </a:rPr>
              <a:t>              </a:t>
            </a:r>
          </a:p>
        </p:txBody>
      </p:sp>
      <p:sp>
        <p:nvSpPr>
          <p:cNvPr id="26" name="矩形 25"/>
          <p:cNvSpPr/>
          <p:nvPr/>
        </p:nvSpPr>
        <p:spPr>
          <a:xfrm>
            <a:off x="1872867" y="1823598"/>
            <a:ext cx="2783650" cy="4762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争鸣型综述</a:t>
            </a:r>
            <a:endParaRPr lang="zh-CN" altLang="en-US" dirty="0"/>
          </a:p>
        </p:txBody>
      </p:sp>
      <p:pic>
        <p:nvPicPr>
          <p:cNvPr id="28" name="图片 2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3266" y="1119116"/>
            <a:ext cx="9144000" cy="447357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1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8240617" y="1539741"/>
            <a:ext cx="1167787" cy="30957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p>
        </p:txBody>
      </p:sp>
      <p:sp>
        <p:nvSpPr>
          <p:cNvPr id="10" name="矩形 9"/>
          <p:cNvSpPr/>
          <p:nvPr/>
        </p:nvSpPr>
        <p:spPr>
          <a:xfrm>
            <a:off x="5662670" y="1539741"/>
            <a:ext cx="1167787" cy="30957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p>
        </p:txBody>
      </p:sp>
      <p:sp>
        <p:nvSpPr>
          <p:cNvPr id="11" name="矩形 10"/>
          <p:cNvSpPr/>
          <p:nvPr/>
        </p:nvSpPr>
        <p:spPr>
          <a:xfrm>
            <a:off x="6984694" y="1539741"/>
            <a:ext cx="1167787" cy="30957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p>
        </p:txBody>
      </p:sp>
      <p:sp>
        <p:nvSpPr>
          <p:cNvPr id="3" name="矩形 2"/>
          <p:cNvSpPr/>
          <p:nvPr/>
        </p:nvSpPr>
        <p:spPr>
          <a:xfrm>
            <a:off x="4285562" y="1539741"/>
            <a:ext cx="1167787" cy="30957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dirty="0"/>
          </a:p>
        </p:txBody>
      </p:sp>
      <p:sp>
        <p:nvSpPr>
          <p:cNvPr id="4" name="TextBox 3"/>
          <p:cNvSpPr txBox="1"/>
          <p:nvPr/>
        </p:nvSpPr>
        <p:spPr>
          <a:xfrm>
            <a:off x="4379206" y="1727027"/>
            <a:ext cx="980501" cy="369332"/>
          </a:xfrm>
          <a:prstGeom prst="rect">
            <a:avLst/>
          </a:prstGeom>
          <a:noFill/>
        </p:spPr>
        <p:txBody>
          <a:bodyPr wrap="square" rtlCol="0">
            <a:spAutoFit/>
          </a:bodyPr>
          <a:lstStyle/>
          <a:p>
            <a:r>
              <a:rPr lang="zh-CN" altLang="en-US" dirty="0" smtClean="0"/>
              <a:t>简介型</a:t>
            </a:r>
            <a:endParaRPr lang="zh-CN" altLang="en-US" dirty="0"/>
          </a:p>
        </p:txBody>
      </p:sp>
      <p:sp>
        <p:nvSpPr>
          <p:cNvPr id="5" name="TextBox 4"/>
          <p:cNvSpPr txBox="1"/>
          <p:nvPr/>
        </p:nvSpPr>
        <p:spPr>
          <a:xfrm>
            <a:off x="5756314" y="1727027"/>
            <a:ext cx="980501" cy="369332"/>
          </a:xfrm>
          <a:prstGeom prst="rect">
            <a:avLst/>
          </a:prstGeom>
          <a:noFill/>
        </p:spPr>
        <p:txBody>
          <a:bodyPr wrap="square" rtlCol="0">
            <a:spAutoFit/>
          </a:bodyPr>
          <a:lstStyle/>
          <a:p>
            <a:r>
              <a:rPr lang="zh-CN" altLang="en-US" dirty="0" smtClean="0"/>
              <a:t>动态型</a:t>
            </a:r>
            <a:endParaRPr lang="zh-CN" altLang="en-US" dirty="0"/>
          </a:p>
        </p:txBody>
      </p:sp>
      <p:sp>
        <p:nvSpPr>
          <p:cNvPr id="6" name="TextBox 5"/>
          <p:cNvSpPr txBox="1"/>
          <p:nvPr/>
        </p:nvSpPr>
        <p:spPr>
          <a:xfrm>
            <a:off x="7078338" y="1727027"/>
            <a:ext cx="980501" cy="369332"/>
          </a:xfrm>
          <a:prstGeom prst="rect">
            <a:avLst/>
          </a:prstGeom>
          <a:noFill/>
        </p:spPr>
        <p:txBody>
          <a:bodyPr wrap="square" rtlCol="0">
            <a:spAutoFit/>
          </a:bodyPr>
          <a:lstStyle/>
          <a:p>
            <a:r>
              <a:rPr lang="zh-CN" altLang="en-US" dirty="0" smtClean="0"/>
              <a:t>成就型</a:t>
            </a:r>
            <a:endParaRPr lang="zh-CN" altLang="en-US" dirty="0"/>
          </a:p>
        </p:txBody>
      </p:sp>
      <p:sp>
        <p:nvSpPr>
          <p:cNvPr id="7" name="TextBox 6"/>
          <p:cNvSpPr txBox="1"/>
          <p:nvPr/>
        </p:nvSpPr>
        <p:spPr>
          <a:xfrm>
            <a:off x="8334261" y="1727027"/>
            <a:ext cx="980501" cy="369332"/>
          </a:xfrm>
          <a:prstGeom prst="rect">
            <a:avLst/>
          </a:prstGeom>
          <a:noFill/>
        </p:spPr>
        <p:txBody>
          <a:bodyPr wrap="square" rtlCol="0">
            <a:spAutoFit/>
          </a:bodyPr>
          <a:lstStyle/>
          <a:p>
            <a:r>
              <a:rPr lang="zh-CN" altLang="en-US" dirty="0" smtClean="0"/>
              <a:t>争鸣型</a:t>
            </a:r>
            <a:endParaRPr lang="zh-CN" altLang="en-US" dirty="0"/>
          </a:p>
        </p:txBody>
      </p:sp>
      <p:sp>
        <p:nvSpPr>
          <p:cNvPr id="8" name="TextBox 7"/>
          <p:cNvSpPr txBox="1"/>
          <p:nvPr/>
        </p:nvSpPr>
        <p:spPr>
          <a:xfrm>
            <a:off x="8499514" y="3236339"/>
            <a:ext cx="870332" cy="369332"/>
          </a:xfrm>
          <a:prstGeom prst="rect">
            <a:avLst/>
          </a:prstGeom>
          <a:noFill/>
        </p:spPr>
        <p:txBody>
          <a:bodyPr wrap="square" rtlCol="0">
            <a:spAutoFit/>
          </a:bodyPr>
          <a:lstStyle/>
          <a:p>
            <a:r>
              <a:rPr lang="zh-CN" altLang="en-US" dirty="0" smtClean="0"/>
              <a:t>多</a:t>
            </a:r>
            <a:endParaRPr lang="zh-CN" altLang="en-US" dirty="0"/>
          </a:p>
        </p:txBody>
      </p:sp>
      <p:sp>
        <p:nvSpPr>
          <p:cNvPr id="9" name="TextBox 8"/>
          <p:cNvSpPr txBox="1"/>
          <p:nvPr/>
        </p:nvSpPr>
        <p:spPr>
          <a:xfrm>
            <a:off x="4434291" y="3236339"/>
            <a:ext cx="870332" cy="369332"/>
          </a:xfrm>
          <a:prstGeom prst="rect">
            <a:avLst/>
          </a:prstGeom>
          <a:noFill/>
        </p:spPr>
        <p:txBody>
          <a:bodyPr wrap="square" rtlCol="0">
            <a:spAutoFit/>
          </a:bodyPr>
          <a:lstStyle/>
          <a:p>
            <a:r>
              <a:rPr lang="zh-CN" altLang="en-US" dirty="0" smtClean="0"/>
              <a:t>几乎无</a:t>
            </a:r>
            <a:endParaRPr lang="zh-CN" altLang="en-US" dirty="0"/>
          </a:p>
        </p:txBody>
      </p:sp>
      <p:cxnSp>
        <p:nvCxnSpPr>
          <p:cNvPr id="14" name="直接箭头连接符 13"/>
          <p:cNvCxnSpPr/>
          <p:nvPr/>
        </p:nvCxnSpPr>
        <p:spPr>
          <a:xfrm flipV="1">
            <a:off x="4869457" y="3820232"/>
            <a:ext cx="3806328" cy="11017"/>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74157" y="3151867"/>
            <a:ext cx="2569580" cy="369332"/>
          </a:xfrm>
          <a:prstGeom prst="rect">
            <a:avLst/>
          </a:prstGeom>
          <a:noFill/>
        </p:spPr>
        <p:txBody>
          <a:bodyPr wrap="square" rtlCol="0">
            <a:spAutoFit/>
          </a:bodyPr>
          <a:lstStyle/>
          <a:p>
            <a:r>
              <a:rPr lang="zh-CN" altLang="en-US" dirty="0" smtClean="0">
                <a:solidFill>
                  <a:schemeClr val="accent1">
                    <a:lumMod val="50000"/>
                  </a:schemeClr>
                </a:solidFill>
                <a:latin typeface="微软雅黑" panose="020B0503020204020204" pitchFamily="34" charset="-122"/>
                <a:ea typeface="微软雅黑" panose="020B0503020204020204" pitchFamily="34" charset="-122"/>
              </a:rPr>
              <a:t>著者自己的见解和观点</a:t>
            </a:r>
            <a:endParaRPr lang="zh-CN" altLang="en-US"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1469985" y="3989150"/>
            <a:ext cx="2380413" cy="369332"/>
          </a:xfrm>
          <a:prstGeom prst="rect">
            <a:avLst/>
          </a:prstGeom>
          <a:noFill/>
        </p:spPr>
        <p:txBody>
          <a:bodyPr wrap="square" rtlCol="0">
            <a:spAutoFit/>
          </a:bodyPr>
          <a:lstStyle/>
          <a:p>
            <a:r>
              <a:rPr lang="zh-CN" altLang="en-US" dirty="0" smtClean="0">
                <a:solidFill>
                  <a:schemeClr val="accent1">
                    <a:lumMod val="50000"/>
                  </a:schemeClr>
                </a:solidFill>
                <a:latin typeface="微软雅黑" panose="020B0503020204020204" pitchFamily="34" charset="-122"/>
                <a:ea typeface="微软雅黑" panose="020B0503020204020204" pitchFamily="34" charset="-122"/>
              </a:rPr>
              <a:t>指导与研究导向意义</a:t>
            </a:r>
            <a:endParaRPr lang="zh-CN" altLang="en-US" dirty="0">
              <a:solidFill>
                <a:schemeClr val="accent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2217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0957447">
            <a:off x="1800664" y="1561514"/>
            <a:ext cx="3038622" cy="4375052"/>
          </a:xfrm>
          <a:prstGeom prst="rect">
            <a:avLst/>
          </a:prstGeom>
          <a:solidFill>
            <a:srgbClr val="EB5E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528549" y="327546"/>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2582" y="1327112"/>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27797" y="832513"/>
            <a:ext cx="286603" cy="28660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8239" y="441179"/>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30442" y="720372"/>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76601" y="142533"/>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04716" y="211540"/>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6263879" y="912793"/>
            <a:ext cx="4818929" cy="646331"/>
          </a:xfrm>
          <a:prstGeom prst="rect">
            <a:avLst/>
          </a:prstGeom>
          <a:noFill/>
        </p:spPr>
        <p:txBody>
          <a:bodyPr wrap="square" rtlCol="0">
            <a:spAutoFit/>
          </a:bodyPr>
          <a:lstStyle/>
          <a:p>
            <a:pPr algn="ctr"/>
            <a:r>
              <a:rPr lang="zh-CN" altLang="en-US" sz="3600" dirty="0" smtClean="0">
                <a:latin typeface="微软雅黑" panose="020B0503020204020204" pitchFamily="34" charset="-122"/>
                <a:ea typeface="微软雅黑" panose="020B0503020204020204" pitchFamily="34" charset="-122"/>
              </a:rPr>
              <a:t>开题报告</a:t>
            </a:r>
            <a:endParaRPr lang="zh-CN" altLang="en-US" sz="3600" dirty="0">
              <a:latin typeface="微软雅黑" panose="020B0503020204020204" pitchFamily="34" charset="-122"/>
              <a:ea typeface="微软雅黑" panose="020B0503020204020204" pitchFamily="34" charset="-122"/>
            </a:endParaRPr>
          </a:p>
        </p:txBody>
      </p:sp>
      <p:sp>
        <p:nvSpPr>
          <p:cNvPr id="27" name="文本框 26"/>
          <p:cNvSpPr txBox="1"/>
          <p:nvPr/>
        </p:nvSpPr>
        <p:spPr>
          <a:xfrm rot="20917536">
            <a:off x="2739005" y="5113096"/>
            <a:ext cx="2083627" cy="523220"/>
          </a:xfrm>
          <a:prstGeom prst="rect">
            <a:avLst/>
          </a:prstGeom>
          <a:noFill/>
        </p:spPr>
        <p:txBody>
          <a:bodyPr wrap="squar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开题报告</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6001328" y="1958809"/>
            <a:ext cx="5535915" cy="3970318"/>
          </a:xfrm>
          <a:prstGeom prst="rect">
            <a:avLst/>
          </a:prstGeom>
          <a:noFill/>
        </p:spPr>
        <p:txBody>
          <a:bodyPr wrap="square" rtlCol="0">
            <a:spAutoFit/>
          </a:bodyPr>
          <a:lstStyle/>
          <a:p>
            <a:pPr>
              <a:lnSpc>
                <a:spcPct val="150000"/>
              </a:lnSpc>
              <a:buFont typeface="Arial" pitchFamily="34" charset="0"/>
              <a:buChar char="•"/>
            </a:pP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开题报告是指课题方向确定后，课题负责人在</a:t>
            </a:r>
            <a:r>
              <a:rPr lang="zh-CN" altLang="en-US" sz="2800" dirty="0">
                <a:solidFill>
                  <a:srgbClr val="FF0000"/>
                </a:solidFill>
                <a:latin typeface="微软雅黑" panose="020B0503020204020204" pitchFamily="34" charset="-122"/>
                <a:ea typeface="微软雅黑" panose="020B0503020204020204" pitchFamily="34" charset="-122"/>
              </a:rPr>
              <a:t>文献调研的基础</a:t>
            </a: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上</a:t>
            </a:r>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写成的关于课题选择与如何实施的论述性报告</a:t>
            </a:r>
            <a:r>
              <a:rPr lang="zh-CN" altLang="en-US" sz="2800" dirty="0" smtClean="0">
                <a:solidFill>
                  <a:schemeClr val="tx1">
                    <a:lumMod val="75000"/>
                    <a:lumOff val="25000"/>
                  </a:schemeClr>
                </a:solidFill>
                <a:latin typeface="微软雅黑" panose="020B0503020204020204" pitchFamily="34" charset="-122"/>
                <a:ea typeface="微软雅黑" panose="020B0503020204020204" pitchFamily="34" charset="-122"/>
              </a:rPr>
              <a:t>。</a:t>
            </a:r>
          </a:p>
          <a:p>
            <a:pPr>
              <a:lnSpc>
                <a:spcPct val="150000"/>
              </a:lnSpc>
              <a:buFont typeface="Arial" pitchFamily="34" charset="0"/>
              <a:buChar char="•"/>
            </a:pP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开题报告是做好科学研究工作的</a:t>
            </a:r>
            <a:r>
              <a:rPr lang="zh-CN" altLang="en-US" sz="2800" dirty="0">
                <a:solidFill>
                  <a:srgbClr val="FF0000"/>
                </a:solidFill>
                <a:latin typeface="微软雅黑" panose="020B0503020204020204" pitchFamily="34" charset="-122"/>
                <a:ea typeface="微软雅黑" panose="020B0503020204020204" pitchFamily="34" charset="-122"/>
              </a:rPr>
              <a:t>良好开端</a:t>
            </a: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28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53503">
            <a:off x="1911995" y="1935824"/>
            <a:ext cx="2739946" cy="3147596"/>
          </a:xfrm>
          <a:prstGeom prst="rect">
            <a:avLst/>
          </a:prstGeom>
        </p:spPr>
      </p:pic>
    </p:spTree>
    <p:extLst>
      <p:ext uri="{BB962C8B-B14F-4D97-AF65-F5344CB8AC3E}">
        <p14:creationId xmlns:p14="http://schemas.microsoft.com/office/powerpoint/2010/main" val="17738925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rot="5400000">
            <a:off x="7617408" y="3267520"/>
            <a:ext cx="2072151" cy="6585594"/>
            <a:chOff x="9897236" y="243817"/>
            <a:chExt cx="2072151" cy="6585594"/>
          </a:xfrm>
        </p:grpSpPr>
        <p:sp>
          <p:nvSpPr>
            <p:cNvPr id="6" name="椭圆 5"/>
            <p:cNvSpPr/>
            <p:nvPr/>
          </p:nvSpPr>
          <p:spPr>
            <a:xfrm>
              <a:off x="11465004" y="1878300"/>
              <a:ext cx="395785" cy="39578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0850057" y="3532465"/>
              <a:ext cx="347976" cy="34797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1700012" y="2623716"/>
              <a:ext cx="64893" cy="6489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531263" y="1369325"/>
              <a:ext cx="333204" cy="333204"/>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1533524" y="1119116"/>
              <a:ext cx="45719" cy="45719"/>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0753010" y="2498553"/>
              <a:ext cx="222913" cy="22291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0108182"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385944" y="4033196"/>
              <a:ext cx="186519" cy="18651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0755" y="429904"/>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9897236" y="24381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735849" y="5686827"/>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1487278" y="2871313"/>
              <a:ext cx="482109" cy="48210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663149" y="5175819"/>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1075425" y="115118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024045" y="4681181"/>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rot="16200000">
            <a:off x="2119528" y="3913451"/>
            <a:ext cx="2072151" cy="6585594"/>
            <a:chOff x="9897236" y="243817"/>
            <a:chExt cx="2072151" cy="6585594"/>
          </a:xfrm>
        </p:grpSpPr>
        <p:sp>
          <p:nvSpPr>
            <p:cNvPr id="24" name="椭圆 23"/>
            <p:cNvSpPr/>
            <p:nvPr/>
          </p:nvSpPr>
          <p:spPr>
            <a:xfrm>
              <a:off x="11465004" y="1878300"/>
              <a:ext cx="395785" cy="39578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0850057" y="3532465"/>
              <a:ext cx="347976" cy="34797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700012" y="2623716"/>
              <a:ext cx="64893" cy="6489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0531263" y="1369325"/>
              <a:ext cx="333204" cy="333204"/>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1533524" y="1119116"/>
              <a:ext cx="45719" cy="45719"/>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0753010" y="2498553"/>
              <a:ext cx="222913" cy="22291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0108182"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1385944" y="4033196"/>
              <a:ext cx="186519" cy="18651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1450755" y="429904"/>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897236" y="24381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0735849" y="5686827"/>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1487278" y="2871313"/>
              <a:ext cx="482109" cy="48210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1663149" y="5175819"/>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11075425" y="115118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1024045" y="4681181"/>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3686536" y="1792480"/>
            <a:ext cx="4818929" cy="2763955"/>
            <a:chOff x="3590734" y="1792216"/>
            <a:chExt cx="4818929" cy="2763955"/>
          </a:xfrm>
        </p:grpSpPr>
        <p:sp>
          <p:nvSpPr>
            <p:cNvPr id="45" name="圆角矩形 44"/>
            <p:cNvSpPr/>
            <p:nvPr/>
          </p:nvSpPr>
          <p:spPr>
            <a:xfrm flipV="1">
              <a:off x="4043882" y="1883336"/>
              <a:ext cx="3862927" cy="2358961"/>
            </a:xfrm>
            <a:prstGeom prst="roundRect">
              <a:avLst>
                <a:gd name="adj" fmla="val 7741"/>
              </a:avLst>
            </a:prstGeom>
            <a:gradFill flip="none" rotWithShape="1">
              <a:gsLst>
                <a:gs pos="0">
                  <a:schemeClr val="bg1">
                    <a:lumMod val="85000"/>
                  </a:schemeClr>
                </a:gs>
                <a:gs pos="100000">
                  <a:schemeClr val="bg1"/>
                </a:gs>
              </a:gsLst>
              <a:lin ang="18900000" scaled="0"/>
              <a:tileRect/>
            </a:gradFill>
            <a:ln w="22225">
              <a:gradFill>
                <a:gsLst>
                  <a:gs pos="0">
                    <a:schemeClr val="bg1"/>
                  </a:gs>
                  <a:gs pos="100000">
                    <a:schemeClr val="bg1">
                      <a:lumMod val="75000"/>
                    </a:schemeClr>
                  </a:gs>
                </a:gsLst>
                <a:lin ang="18900000" scaled="0"/>
              </a:gradFill>
            </a:ln>
            <a:effectLst>
              <a:outerShdw blurRad="508000" dist="2413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4272413" y="1792216"/>
              <a:ext cx="3307816" cy="1938992"/>
            </a:xfrm>
            <a:prstGeom prst="rect">
              <a:avLst/>
            </a:prstGeom>
            <a:noFill/>
          </p:spPr>
          <p:txBody>
            <a:bodyPr wrap="square" rtlCol="0">
              <a:spAutoFit/>
            </a:bodyPr>
            <a:lstStyle/>
            <a:p>
              <a:pPr algn="ctr"/>
              <a:r>
                <a:rPr lang="en-US" altLang="zh-CN" sz="6000" b="1" dirty="0" smtClean="0">
                  <a:solidFill>
                    <a:srgbClr val="EB5E59"/>
                  </a:solidFill>
                  <a:effectLst>
                    <a:outerShdw blurRad="38100" dist="38100" dir="2700000" algn="tl">
                      <a:srgbClr val="000000">
                        <a:alpha val="43137"/>
                      </a:srgbClr>
                    </a:outerShdw>
                  </a:effectLst>
                  <a:latin typeface="MHeiSung HKS UltraBold" panose="00000900000000000000" pitchFamily="2" charset="-120"/>
                  <a:ea typeface="MHeiSung HKS UltraBold" panose="00000900000000000000" pitchFamily="2" charset="-120"/>
                </a:rPr>
                <a:t>PART  </a:t>
              </a:r>
            </a:p>
            <a:p>
              <a:pPr algn="ctr"/>
              <a:r>
                <a:rPr lang="en-US" altLang="zh-CN" sz="6000" b="1" dirty="0" smtClean="0">
                  <a:solidFill>
                    <a:srgbClr val="EB5E59"/>
                  </a:solidFill>
                  <a:effectLst>
                    <a:outerShdw blurRad="38100" dist="38100" dir="2700000" algn="tl">
                      <a:srgbClr val="000000">
                        <a:alpha val="43137"/>
                      </a:srgbClr>
                    </a:outerShdw>
                  </a:effectLst>
                  <a:latin typeface="MHeiSung HKS UltraBold" panose="00000900000000000000" pitchFamily="2" charset="-120"/>
                  <a:ea typeface="MHeiSung HKS UltraBold" panose="00000900000000000000" pitchFamily="2" charset="-120"/>
                </a:rPr>
                <a:t>THREE</a:t>
              </a:r>
              <a:endParaRPr lang="zh-CN" altLang="en-US" sz="6000" b="1" dirty="0">
                <a:solidFill>
                  <a:srgbClr val="EB5E59"/>
                </a:solidFill>
                <a:effectLst>
                  <a:outerShdw blurRad="38100" dist="38100" dir="2700000" algn="tl">
                    <a:srgbClr val="000000">
                      <a:alpha val="43137"/>
                    </a:srgbClr>
                  </a:outerShdw>
                </a:effectLst>
                <a:latin typeface="MHeiSung HKS UltraBold" panose="00000900000000000000" pitchFamily="2" charset="-120"/>
                <a:ea typeface="MHeiSung HKS UltraBold" panose="00000900000000000000" pitchFamily="2" charset="-120"/>
              </a:endParaRPr>
            </a:p>
          </p:txBody>
        </p:sp>
        <p:sp>
          <p:nvSpPr>
            <p:cNvPr id="42" name="文本框 41"/>
            <p:cNvSpPr txBox="1"/>
            <p:nvPr/>
          </p:nvSpPr>
          <p:spPr>
            <a:xfrm>
              <a:off x="3590734" y="3602064"/>
              <a:ext cx="4818929" cy="954107"/>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国内外研究</a:t>
              </a: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现状</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发展趋势</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244061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2524826" y="979999"/>
            <a:ext cx="7564946" cy="461665"/>
          </a:xfrm>
          <a:prstGeom prst="rect">
            <a:avLst/>
          </a:prstGeom>
          <a:solidFill>
            <a:srgbClr val="FFC000"/>
          </a:solid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学位论文开题报告中的 </a:t>
            </a:r>
            <a:r>
              <a:rPr lang="zh-CN" altLang="en-US" sz="2400" dirty="0" smtClean="0">
                <a:solidFill>
                  <a:schemeClr val="accent1">
                    <a:lumMod val="50000"/>
                  </a:schemeClr>
                </a:solidFill>
                <a:latin typeface="微软雅黑" panose="020B0503020204020204" pitchFamily="34" charset="-122"/>
                <a:ea typeface="微软雅黑" panose="020B0503020204020204" pitchFamily="34" charset="-122"/>
              </a:rPr>
              <a:t>国内外</a:t>
            </a:r>
            <a:r>
              <a:rPr lang="zh-CN" altLang="en-US" sz="2400" dirty="0">
                <a:solidFill>
                  <a:schemeClr val="accent1">
                    <a:lumMod val="50000"/>
                  </a:schemeClr>
                </a:solidFill>
                <a:latin typeface="微软雅黑" panose="020B0503020204020204" pitchFamily="34" charset="-122"/>
                <a:ea typeface="微软雅黑" panose="020B0503020204020204" pitchFamily="34" charset="-122"/>
              </a:rPr>
              <a:t>研究现状、发展趋势</a:t>
            </a:r>
          </a:p>
        </p:txBody>
      </p:sp>
      <p:sp>
        <p:nvSpPr>
          <p:cNvPr id="3" name="矩形 2"/>
          <p:cNvSpPr/>
          <p:nvPr/>
        </p:nvSpPr>
        <p:spPr>
          <a:xfrm>
            <a:off x="2189904" y="2061718"/>
            <a:ext cx="7998246" cy="3970318"/>
          </a:xfrm>
          <a:prstGeom prst="rect">
            <a:avLst/>
          </a:prstGeom>
        </p:spPr>
        <p:txBody>
          <a:bodyPr wrap="square">
            <a:spAutoFit/>
          </a:bodyPr>
          <a:lstStyle/>
          <a:p>
            <a:pPr>
              <a:lnSpc>
                <a:spcPct val="150000"/>
              </a:lnSpc>
            </a:pPr>
            <a:r>
              <a:rPr lang="en-US" altLang="zh-CN" sz="2400" dirty="0">
                <a:solidFill>
                  <a:srgbClr val="333333"/>
                </a:solidFill>
                <a:latin typeface="微软雅黑" panose="020B0503020204020204" pitchFamily="34" charset="-122"/>
                <a:ea typeface="微软雅黑" panose="020B0503020204020204" pitchFamily="34" charset="-122"/>
              </a:rPr>
              <a:t>1. </a:t>
            </a:r>
            <a:r>
              <a:rPr lang="zh-CN" altLang="en-US" sz="2400" dirty="0">
                <a:solidFill>
                  <a:srgbClr val="FF0000"/>
                </a:solidFill>
                <a:latin typeface="微软雅黑" panose="020B0503020204020204" pitchFamily="34" charset="-122"/>
                <a:ea typeface="微软雅黑" panose="020B0503020204020204" pitchFamily="34" charset="-122"/>
              </a:rPr>
              <a:t>一般字数控制</a:t>
            </a:r>
          </a:p>
          <a:p>
            <a:pPr>
              <a:lnSpc>
                <a:spcPct val="150000"/>
              </a:lnSpc>
            </a:pPr>
            <a:r>
              <a:rPr lang="zh-CN" altLang="en-US" sz="2400" dirty="0">
                <a:solidFill>
                  <a:srgbClr val="333333"/>
                </a:solidFill>
                <a:latin typeface="微软雅黑" panose="020B0503020204020204" pitchFamily="34" charset="-122"/>
                <a:ea typeface="微软雅黑" panose="020B0503020204020204" pitchFamily="34" charset="-122"/>
              </a:rPr>
              <a:t>	</a:t>
            </a:r>
            <a:r>
              <a:rPr lang="en-US" altLang="zh-CN" sz="2400" dirty="0">
                <a:solidFill>
                  <a:srgbClr val="333333"/>
                </a:solidFill>
                <a:latin typeface="微软雅黑" panose="020B0503020204020204" pitchFamily="34" charset="-122"/>
                <a:ea typeface="微软雅黑" panose="020B0503020204020204" pitchFamily="34" charset="-122"/>
              </a:rPr>
              <a:t>4000-6000</a:t>
            </a:r>
            <a:r>
              <a:rPr lang="zh-CN" altLang="en-US" sz="2400" dirty="0">
                <a:solidFill>
                  <a:srgbClr val="333333"/>
                </a:solidFill>
                <a:latin typeface="微软雅黑" panose="020B0503020204020204" pitchFamily="34" charset="-122"/>
                <a:ea typeface="微软雅黑" panose="020B0503020204020204" pitchFamily="34" charset="-122"/>
              </a:rPr>
              <a:t>字左右（研究生</a:t>
            </a:r>
            <a:r>
              <a:rPr lang="zh-CN" altLang="en-US" sz="2400" dirty="0" smtClean="0">
                <a:solidFill>
                  <a:srgbClr val="333333"/>
                </a:solidFill>
                <a:latin typeface="微软雅黑" panose="020B0503020204020204" pitchFamily="34" charset="-122"/>
                <a:ea typeface="微软雅黑" panose="020B0503020204020204" pitchFamily="34" charset="-122"/>
              </a:rPr>
              <a:t>）</a:t>
            </a:r>
            <a:r>
              <a:rPr lang="en-US" altLang="zh-CN" sz="2400" dirty="0" smtClean="0">
                <a:solidFill>
                  <a:srgbClr val="333333"/>
                </a:solidFill>
                <a:latin typeface="微软雅黑" panose="020B0503020204020204" pitchFamily="34" charset="-122"/>
                <a:ea typeface="微软雅黑" panose="020B0503020204020204" pitchFamily="34" charset="-122"/>
              </a:rPr>
              <a:t>2000</a:t>
            </a:r>
            <a:r>
              <a:rPr lang="zh-CN" altLang="en-US" sz="2400" dirty="0">
                <a:solidFill>
                  <a:srgbClr val="333333"/>
                </a:solidFill>
                <a:latin typeface="微软雅黑" panose="020B0503020204020204" pitchFamily="34" charset="-122"/>
                <a:ea typeface="微软雅黑" panose="020B0503020204020204" pitchFamily="34" charset="-122"/>
              </a:rPr>
              <a:t>字（本科生）</a:t>
            </a:r>
          </a:p>
          <a:p>
            <a:pPr>
              <a:lnSpc>
                <a:spcPct val="150000"/>
              </a:lnSpc>
            </a:pPr>
            <a:r>
              <a:rPr lang="en-US" altLang="zh-CN" sz="2400" dirty="0" smtClean="0">
                <a:solidFill>
                  <a:srgbClr val="333333"/>
                </a:solidFill>
                <a:latin typeface="微软雅黑" panose="020B0503020204020204" pitchFamily="34" charset="-122"/>
                <a:ea typeface="微软雅黑" panose="020B0503020204020204" pitchFamily="34" charset="-122"/>
              </a:rPr>
              <a:t>2</a:t>
            </a:r>
            <a:r>
              <a:rPr lang="en-US" altLang="zh-CN" sz="2400" dirty="0">
                <a:solidFill>
                  <a:srgbClr val="333333"/>
                </a:solidFill>
                <a:latin typeface="微软雅黑" panose="020B0503020204020204" pitchFamily="34" charset="-122"/>
                <a:ea typeface="微软雅黑" panose="020B0503020204020204" pitchFamily="34" charset="-122"/>
              </a:rPr>
              <a:t>. </a:t>
            </a:r>
            <a:r>
              <a:rPr lang="zh-CN" altLang="en-US" sz="2400" dirty="0">
                <a:solidFill>
                  <a:srgbClr val="FF0000"/>
                </a:solidFill>
                <a:latin typeface="微软雅黑" panose="020B0503020204020204" pitchFamily="34" charset="-122"/>
                <a:ea typeface="微软雅黑" panose="020B0503020204020204" pitchFamily="34" charset="-122"/>
              </a:rPr>
              <a:t>以评述为主</a:t>
            </a:r>
            <a:r>
              <a:rPr lang="zh-CN" altLang="en-US" sz="2400" dirty="0">
                <a:solidFill>
                  <a:srgbClr val="333333"/>
                </a:solidFill>
                <a:latin typeface="微软雅黑" panose="020B0503020204020204" pitchFamily="34" charset="-122"/>
                <a:ea typeface="微软雅黑" panose="020B0503020204020204" pitchFamily="34" charset="-122"/>
              </a:rPr>
              <a:t>，不可罗列文献</a:t>
            </a:r>
          </a:p>
          <a:p>
            <a:pPr>
              <a:lnSpc>
                <a:spcPct val="150000"/>
              </a:lnSpc>
            </a:pPr>
            <a:r>
              <a:rPr lang="en-US" altLang="zh-CN" sz="2400" dirty="0" smtClean="0">
                <a:solidFill>
                  <a:srgbClr val="333333"/>
                </a:solidFill>
                <a:latin typeface="微软雅黑" panose="020B0503020204020204" pitchFamily="34" charset="-122"/>
                <a:ea typeface="微软雅黑" panose="020B0503020204020204" pitchFamily="34" charset="-122"/>
              </a:rPr>
              <a:t>3</a:t>
            </a:r>
            <a:r>
              <a:rPr lang="en-US" altLang="zh-CN" sz="2400" dirty="0">
                <a:solidFill>
                  <a:srgbClr val="333333"/>
                </a:solidFill>
                <a:latin typeface="微软雅黑" panose="020B0503020204020204" pitchFamily="34" charset="-122"/>
                <a:ea typeface="微软雅黑" panose="020B0503020204020204" pitchFamily="34" charset="-122"/>
              </a:rPr>
              <a:t>. </a:t>
            </a:r>
            <a:r>
              <a:rPr lang="zh-CN" altLang="en-US" sz="2400" dirty="0">
                <a:solidFill>
                  <a:srgbClr val="333333"/>
                </a:solidFill>
                <a:latin typeface="微软雅黑" panose="020B0503020204020204" pitchFamily="34" charset="-122"/>
                <a:ea typeface="微软雅黑" panose="020B0503020204020204" pitchFamily="34" charset="-122"/>
              </a:rPr>
              <a:t>中文参考</a:t>
            </a:r>
            <a:r>
              <a:rPr lang="en-US" altLang="zh-CN" sz="2400" dirty="0">
                <a:solidFill>
                  <a:srgbClr val="333333"/>
                </a:solidFill>
                <a:latin typeface="微软雅黑" panose="020B0503020204020204" pitchFamily="34" charset="-122"/>
                <a:ea typeface="微软雅黑" panose="020B0503020204020204" pitchFamily="34" charset="-122"/>
              </a:rPr>
              <a:t>15-20</a:t>
            </a:r>
            <a:r>
              <a:rPr lang="zh-CN" altLang="en-US" sz="2400" dirty="0">
                <a:solidFill>
                  <a:srgbClr val="333333"/>
                </a:solidFill>
                <a:latin typeface="微软雅黑" panose="020B0503020204020204" pitchFamily="34" charset="-122"/>
                <a:ea typeface="微软雅黑" panose="020B0503020204020204" pitchFamily="34" charset="-122"/>
              </a:rPr>
              <a:t>篇，英文参考</a:t>
            </a:r>
            <a:r>
              <a:rPr lang="en-US" altLang="zh-CN" sz="2400" dirty="0">
                <a:solidFill>
                  <a:srgbClr val="333333"/>
                </a:solidFill>
                <a:latin typeface="微软雅黑" panose="020B0503020204020204" pitchFamily="34" charset="-122"/>
                <a:ea typeface="微软雅黑" panose="020B0503020204020204" pitchFamily="34" charset="-122"/>
              </a:rPr>
              <a:t>20</a:t>
            </a:r>
            <a:r>
              <a:rPr lang="zh-CN" altLang="en-US" sz="2400" dirty="0">
                <a:solidFill>
                  <a:srgbClr val="333333"/>
                </a:solidFill>
                <a:latin typeface="微软雅黑" panose="020B0503020204020204" pitchFamily="34" charset="-122"/>
                <a:ea typeface="微软雅黑" panose="020B0503020204020204" pitchFamily="34" charset="-122"/>
              </a:rPr>
              <a:t>篇左右</a:t>
            </a:r>
          </a:p>
          <a:p>
            <a:pPr>
              <a:lnSpc>
                <a:spcPct val="150000"/>
              </a:lnSpc>
            </a:pPr>
            <a:r>
              <a:rPr lang="zh-CN" altLang="en-US" sz="2400" dirty="0">
                <a:solidFill>
                  <a:srgbClr val="333333"/>
                </a:solidFill>
                <a:latin typeface="微软雅黑" panose="020B0503020204020204" pitchFamily="34" charset="-122"/>
                <a:ea typeface="微软雅黑" panose="020B0503020204020204" pitchFamily="34" charset="-122"/>
              </a:rPr>
              <a:t>  </a:t>
            </a:r>
            <a:r>
              <a:rPr lang="zh-CN" altLang="en-US" sz="2400" dirty="0" smtClean="0">
                <a:solidFill>
                  <a:srgbClr val="333333"/>
                </a:solidFill>
                <a:latin typeface="微软雅黑" panose="020B0503020204020204" pitchFamily="34" charset="-122"/>
                <a:ea typeface="微软雅黑" panose="020B0503020204020204" pitchFamily="34" charset="-122"/>
              </a:rPr>
              <a:t>     </a:t>
            </a:r>
            <a:endParaRPr lang="en-US" altLang="zh-CN" sz="2400" dirty="0" smtClean="0">
              <a:solidFill>
                <a:srgbClr val="333333"/>
              </a:solidFill>
              <a:latin typeface="微软雅黑" panose="020B0503020204020204" pitchFamily="34" charset="-122"/>
              <a:ea typeface="微软雅黑" panose="020B0503020204020204" pitchFamily="34" charset="-122"/>
            </a:endParaRPr>
          </a:p>
          <a:p>
            <a:pPr>
              <a:lnSpc>
                <a:spcPct val="150000"/>
              </a:lnSpc>
            </a:pPr>
            <a:r>
              <a:rPr lang="en-US" altLang="zh-CN" sz="2400" dirty="0">
                <a:solidFill>
                  <a:srgbClr val="333333"/>
                </a:solidFill>
                <a:latin typeface="微软雅黑" panose="020B0503020204020204" pitchFamily="34" charset="-122"/>
                <a:ea typeface="微软雅黑" panose="020B0503020204020204" pitchFamily="34" charset="-122"/>
              </a:rPr>
              <a:t> </a:t>
            </a:r>
            <a:r>
              <a:rPr lang="en-US" altLang="zh-CN" sz="2400" dirty="0" smtClean="0">
                <a:solidFill>
                  <a:srgbClr val="333333"/>
                </a:solidFill>
                <a:latin typeface="微软雅黑" panose="020B0503020204020204" pitchFamily="34" charset="-122"/>
                <a:ea typeface="微软雅黑" panose="020B0503020204020204" pitchFamily="34" charset="-122"/>
              </a:rPr>
              <a:t>  </a:t>
            </a:r>
            <a:r>
              <a:rPr lang="zh-CN" altLang="en-US" sz="2400" dirty="0" smtClean="0">
                <a:solidFill>
                  <a:srgbClr val="333333"/>
                </a:solidFill>
                <a:latin typeface="微软雅黑" panose="020B0503020204020204" pitchFamily="34" charset="-122"/>
                <a:ea typeface="微软雅黑" panose="020B0503020204020204" pitchFamily="34" charset="-122"/>
              </a:rPr>
              <a:t>文献</a:t>
            </a:r>
            <a:r>
              <a:rPr lang="zh-CN" altLang="en-US" sz="2400" dirty="0">
                <a:solidFill>
                  <a:srgbClr val="333333"/>
                </a:solidFill>
                <a:latin typeface="微软雅黑" panose="020B0503020204020204" pitchFamily="34" charset="-122"/>
                <a:ea typeface="微软雅黑" panose="020B0503020204020204" pitchFamily="34" charset="-122"/>
              </a:rPr>
              <a:t>以</a:t>
            </a:r>
            <a:r>
              <a:rPr lang="zh-CN" altLang="en-US" sz="2400" dirty="0">
                <a:solidFill>
                  <a:srgbClr val="FF0000"/>
                </a:solidFill>
                <a:latin typeface="微软雅黑" panose="020B0503020204020204" pitchFamily="34" charset="-122"/>
                <a:ea typeface="微软雅黑" panose="020B0503020204020204" pitchFamily="34" charset="-122"/>
              </a:rPr>
              <a:t>新</a:t>
            </a:r>
            <a:r>
              <a:rPr lang="zh-CN" altLang="en-US" sz="2400" dirty="0">
                <a:solidFill>
                  <a:srgbClr val="333333"/>
                </a:solidFill>
                <a:latin typeface="微软雅黑" panose="020B0503020204020204" pitchFamily="34" charset="-122"/>
                <a:ea typeface="微软雅黑" panose="020B0503020204020204" pitchFamily="34" charset="-122"/>
              </a:rPr>
              <a:t>为主，</a:t>
            </a:r>
            <a:r>
              <a:rPr lang="en-US" altLang="zh-CN" sz="2400" dirty="0">
                <a:solidFill>
                  <a:srgbClr val="333333"/>
                </a:solidFill>
                <a:latin typeface="微软雅黑" panose="020B0503020204020204" pitchFamily="34" charset="-122"/>
                <a:ea typeface="微软雅黑" panose="020B0503020204020204" pitchFamily="34" charset="-122"/>
              </a:rPr>
              <a:t>50</a:t>
            </a:r>
            <a:r>
              <a:rPr lang="zh-CN" altLang="en-US" sz="2400" dirty="0">
                <a:solidFill>
                  <a:srgbClr val="333333"/>
                </a:solidFill>
                <a:latin typeface="微软雅黑" panose="020B0503020204020204" pitchFamily="34" charset="-122"/>
                <a:ea typeface="微软雅黑" panose="020B0503020204020204" pitchFamily="34" charset="-122"/>
              </a:rPr>
              <a:t>％</a:t>
            </a:r>
            <a:r>
              <a:rPr lang="en-US" altLang="zh-CN" sz="2400" dirty="0">
                <a:solidFill>
                  <a:srgbClr val="333333"/>
                </a:solidFill>
                <a:latin typeface="微软雅黑" panose="020B0503020204020204" pitchFamily="34" charset="-122"/>
                <a:ea typeface="微软雅黑" panose="020B0503020204020204" pitchFamily="34" charset="-122"/>
              </a:rPr>
              <a:t>-80</a:t>
            </a:r>
            <a:r>
              <a:rPr lang="zh-CN" altLang="en-US" sz="2400" dirty="0">
                <a:solidFill>
                  <a:srgbClr val="333333"/>
                </a:solidFill>
                <a:latin typeface="微软雅黑" panose="020B0503020204020204" pitchFamily="34" charset="-122"/>
                <a:ea typeface="微软雅黑" panose="020B0503020204020204" pitchFamily="34" charset="-122"/>
              </a:rPr>
              <a:t>％最好为</a:t>
            </a:r>
            <a:r>
              <a:rPr lang="en-US" altLang="zh-CN" sz="2400" dirty="0">
                <a:solidFill>
                  <a:srgbClr val="333333"/>
                </a:solidFill>
                <a:latin typeface="微软雅黑" panose="020B0503020204020204" pitchFamily="34" charset="-122"/>
                <a:ea typeface="微软雅黑" panose="020B0503020204020204" pitchFamily="34" charset="-122"/>
              </a:rPr>
              <a:t>3-5</a:t>
            </a:r>
            <a:r>
              <a:rPr lang="zh-CN" altLang="en-US" sz="2400" dirty="0">
                <a:solidFill>
                  <a:srgbClr val="333333"/>
                </a:solidFill>
                <a:latin typeface="微软雅黑" panose="020B0503020204020204" pitchFamily="34" charset="-122"/>
                <a:ea typeface="微软雅黑" panose="020B0503020204020204" pitchFamily="34" charset="-122"/>
              </a:rPr>
              <a:t>年内的文献</a:t>
            </a:r>
          </a:p>
          <a:p>
            <a:pPr>
              <a:lnSpc>
                <a:spcPct val="150000"/>
              </a:lnSpc>
            </a:pPr>
            <a:r>
              <a:rPr lang="zh-CN" altLang="en-US" sz="2400" dirty="0">
                <a:solidFill>
                  <a:srgbClr val="333333"/>
                </a:solidFill>
                <a:latin typeface="微软雅黑" panose="020B0503020204020204" pitchFamily="34" charset="-122"/>
                <a:ea typeface="微软雅黑" panose="020B0503020204020204" pitchFamily="34" charset="-122"/>
              </a:rPr>
              <a:t>  </a:t>
            </a:r>
            <a:r>
              <a:rPr lang="zh-CN" altLang="en-US" sz="2400" dirty="0" smtClean="0">
                <a:solidFill>
                  <a:srgbClr val="333333"/>
                </a:solidFill>
                <a:latin typeface="微软雅黑" panose="020B0503020204020204" pitchFamily="34" charset="-122"/>
                <a:ea typeface="微软雅黑" panose="020B0503020204020204" pitchFamily="34" charset="-122"/>
              </a:rPr>
              <a:t> 不能</a:t>
            </a:r>
            <a:r>
              <a:rPr lang="zh-CN" altLang="en-US" sz="2400" dirty="0">
                <a:solidFill>
                  <a:srgbClr val="333333"/>
                </a:solidFill>
                <a:latin typeface="微软雅黑" panose="020B0503020204020204" pitchFamily="34" charset="-122"/>
                <a:ea typeface="微软雅黑" panose="020B0503020204020204" pitchFamily="34" charset="-122"/>
              </a:rPr>
              <a:t>遗漏</a:t>
            </a:r>
            <a:r>
              <a:rPr lang="zh-CN" altLang="en-US" sz="2400" dirty="0">
                <a:solidFill>
                  <a:srgbClr val="FF0000"/>
                </a:solidFill>
                <a:latin typeface="微软雅黑" panose="020B0503020204020204" pitchFamily="34" charset="-122"/>
                <a:ea typeface="微软雅黑" panose="020B0503020204020204" pitchFamily="34" charset="-122"/>
              </a:rPr>
              <a:t>经典</a:t>
            </a:r>
            <a:r>
              <a:rPr lang="zh-CN" altLang="en-US" sz="2400" dirty="0">
                <a:solidFill>
                  <a:srgbClr val="333333"/>
                </a:solidFill>
                <a:latin typeface="微软雅黑" panose="020B0503020204020204" pitchFamily="34" charset="-122"/>
                <a:ea typeface="微软雅黑" panose="020B0503020204020204" pitchFamily="34" charset="-122"/>
              </a:rPr>
              <a:t>文献</a:t>
            </a:r>
          </a:p>
        </p:txBody>
      </p:sp>
    </p:spTree>
    <p:extLst>
      <p:ext uri="{BB962C8B-B14F-4D97-AF65-F5344CB8AC3E}">
        <p14:creationId xmlns:p14="http://schemas.microsoft.com/office/powerpoint/2010/main" val="6330257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1"/>
          <p:cNvSpPr txBox="1"/>
          <p:nvPr/>
        </p:nvSpPr>
        <p:spPr>
          <a:xfrm>
            <a:off x="3686536" y="1575224"/>
            <a:ext cx="4818929" cy="954107"/>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国内外研究</a:t>
            </a: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现状</a:t>
            </a:r>
            <a:endPar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发展趋势</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矩形标注 2"/>
          <p:cNvSpPr/>
          <p:nvPr/>
        </p:nvSpPr>
        <p:spPr>
          <a:xfrm>
            <a:off x="2047777" y="3353506"/>
            <a:ext cx="1852194" cy="765000"/>
          </a:xfrm>
          <a:prstGeom prst="wedgeRectCallout">
            <a:avLst>
              <a:gd name="adj1" fmla="val 16865"/>
              <a:gd name="adj2" fmla="val 49817"/>
            </a:avLst>
          </a:prstGeom>
          <a:solidFill>
            <a:srgbClr val="EB5E59"/>
          </a:solidFill>
          <a:ln>
            <a:noFill/>
          </a:ln>
          <a:effectLst>
            <a:outerShdw blurRad="88900" dir="2700000" algn="tl"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微软雅黑" panose="020B0503020204020204" pitchFamily="34" charset="-122"/>
                <a:ea typeface="微软雅黑" panose="020B0503020204020204" pitchFamily="34" charset="-122"/>
              </a:rPr>
              <a:t>结构</a:t>
            </a:r>
            <a:endParaRPr lang="zh-CN" altLang="en-US" sz="2400" dirty="0">
              <a:latin typeface="微软雅黑" panose="020B0503020204020204" pitchFamily="34" charset="-122"/>
              <a:ea typeface="微软雅黑" panose="020B0503020204020204" pitchFamily="34" charset="-122"/>
            </a:endParaRPr>
          </a:p>
        </p:txBody>
      </p:sp>
      <p:sp>
        <p:nvSpPr>
          <p:cNvPr id="4" name="矩形标注 3"/>
          <p:cNvSpPr/>
          <p:nvPr/>
        </p:nvSpPr>
        <p:spPr>
          <a:xfrm>
            <a:off x="4691825" y="3353506"/>
            <a:ext cx="1852194" cy="765000"/>
          </a:xfrm>
          <a:prstGeom prst="wedgeRectCallout">
            <a:avLst>
              <a:gd name="adj1" fmla="val 16865"/>
              <a:gd name="adj2" fmla="val 49817"/>
            </a:avLst>
          </a:prstGeom>
          <a:solidFill>
            <a:srgbClr val="EB5E59"/>
          </a:solidFill>
          <a:ln>
            <a:noFill/>
          </a:ln>
          <a:effectLst>
            <a:outerShdw blurRad="88900" dir="2700000" algn="tl"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微软雅黑" panose="020B0503020204020204" pitchFamily="34" charset="-122"/>
                <a:ea typeface="微软雅黑" panose="020B0503020204020204" pitchFamily="34" charset="-122"/>
              </a:rPr>
              <a:t>写法</a:t>
            </a:r>
            <a:endParaRPr lang="zh-CN" altLang="en-US" sz="2400" dirty="0">
              <a:latin typeface="微软雅黑" panose="020B0503020204020204" pitchFamily="34" charset="-122"/>
              <a:ea typeface="微软雅黑" panose="020B0503020204020204" pitchFamily="34" charset="-122"/>
            </a:endParaRPr>
          </a:p>
        </p:txBody>
      </p:sp>
      <p:sp>
        <p:nvSpPr>
          <p:cNvPr id="5" name="矩形标注 4"/>
          <p:cNvSpPr/>
          <p:nvPr/>
        </p:nvSpPr>
        <p:spPr>
          <a:xfrm>
            <a:off x="7170620" y="3353506"/>
            <a:ext cx="1852194" cy="765000"/>
          </a:xfrm>
          <a:prstGeom prst="wedgeRectCallout">
            <a:avLst>
              <a:gd name="adj1" fmla="val 16865"/>
              <a:gd name="adj2" fmla="val 49817"/>
            </a:avLst>
          </a:prstGeom>
          <a:solidFill>
            <a:srgbClr val="EB5E59"/>
          </a:solidFill>
          <a:ln>
            <a:noFill/>
          </a:ln>
          <a:effectLst>
            <a:outerShdw blurRad="88900" dir="2700000" algn="tl"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微软雅黑" panose="020B0503020204020204" pitchFamily="34" charset="-122"/>
                <a:ea typeface="微软雅黑" panose="020B0503020204020204" pitchFamily="34" charset="-122"/>
              </a:rPr>
              <a:t>注意点</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893090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标注 23"/>
          <p:cNvSpPr/>
          <p:nvPr/>
        </p:nvSpPr>
        <p:spPr>
          <a:xfrm>
            <a:off x="2047777" y="940812"/>
            <a:ext cx="1852194" cy="765000"/>
          </a:xfrm>
          <a:prstGeom prst="wedgeRectCallout">
            <a:avLst>
              <a:gd name="adj1" fmla="val 16865"/>
              <a:gd name="adj2" fmla="val 49817"/>
            </a:avLst>
          </a:prstGeom>
          <a:solidFill>
            <a:srgbClr val="EB5E59"/>
          </a:solidFill>
          <a:ln>
            <a:noFill/>
          </a:ln>
          <a:effectLst>
            <a:outerShdw blurRad="88900" dir="2700000" algn="tl"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微软雅黑" panose="020B0503020204020204" pitchFamily="34" charset="-122"/>
                <a:ea typeface="微软雅黑" panose="020B0503020204020204" pitchFamily="34" charset="-122"/>
              </a:rPr>
              <a:t>结构</a:t>
            </a: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4190177" y="3013501"/>
            <a:ext cx="4206601" cy="461665"/>
          </a:xfrm>
          <a:prstGeom prst="rect">
            <a:avLst/>
          </a:prstGeom>
        </p:spPr>
        <p:txBody>
          <a:bodyPr wrap="none">
            <a:spAutoFit/>
          </a:bodyPr>
          <a:lstStyle/>
          <a:p>
            <a:r>
              <a:rPr lang="zh-CN" altLang="en-US" sz="2400" b="1" dirty="0">
                <a:solidFill>
                  <a:srgbClr val="000000"/>
                </a:solidFill>
                <a:latin typeface="微软雅黑" panose="020B0503020204020204" pitchFamily="34" charset="-122"/>
                <a:ea typeface="微软雅黑" panose="020B0503020204020204" pitchFamily="34" charset="-122"/>
              </a:rPr>
              <a:t>前言、主体、结论、参考文献</a:t>
            </a:r>
            <a:endParaRPr lang="zh-CN" altLang="en-US" sz="2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974440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标注 23"/>
          <p:cNvSpPr/>
          <p:nvPr/>
        </p:nvSpPr>
        <p:spPr>
          <a:xfrm>
            <a:off x="2047777" y="940812"/>
            <a:ext cx="1852194" cy="765000"/>
          </a:xfrm>
          <a:prstGeom prst="wedgeRectCallout">
            <a:avLst>
              <a:gd name="adj1" fmla="val 16865"/>
              <a:gd name="adj2" fmla="val 49817"/>
            </a:avLst>
          </a:prstGeom>
          <a:solidFill>
            <a:srgbClr val="EB5E59"/>
          </a:solidFill>
          <a:ln>
            <a:noFill/>
          </a:ln>
          <a:effectLst>
            <a:outerShdw blurRad="88900" dir="2700000" algn="tl"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微软雅黑" panose="020B0503020204020204" pitchFamily="34" charset="-122"/>
                <a:ea typeface="微软雅黑" panose="020B0503020204020204" pitchFamily="34" charset="-122"/>
              </a:rPr>
              <a:t>结构</a:t>
            </a: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1931721" y="2228671"/>
            <a:ext cx="7872882" cy="1569660"/>
          </a:xfrm>
          <a:prstGeom prst="rect">
            <a:avLst/>
          </a:prstGeom>
        </p:spPr>
        <p:txBody>
          <a:bodyPr wrap="square">
            <a:spAutoFit/>
          </a:bodyPr>
          <a:lstStyle/>
          <a:p>
            <a:r>
              <a:rPr lang="zh-CN" altLang="zh-CN" sz="2400" dirty="0">
                <a:solidFill>
                  <a:srgbClr val="C00000"/>
                </a:solidFill>
                <a:ea typeface="黑体" pitchFamily="49" charset="-122"/>
              </a:rPr>
              <a:t>①</a:t>
            </a:r>
            <a:r>
              <a:rPr lang="zh-CN" altLang="en-US" sz="2400" dirty="0">
                <a:solidFill>
                  <a:srgbClr val="C00000"/>
                </a:solidFill>
                <a:ea typeface="黑体" pitchFamily="49" charset="-122"/>
              </a:rPr>
              <a:t>前言</a:t>
            </a:r>
            <a:r>
              <a:rPr lang="zh-CN" altLang="zh-CN" sz="2400" dirty="0">
                <a:solidFill>
                  <a:srgbClr val="C00000"/>
                </a:solidFill>
                <a:ea typeface="黑体" pitchFamily="49" charset="-122"/>
              </a:rPr>
              <a:t>：</a:t>
            </a:r>
          </a:p>
          <a:p>
            <a:r>
              <a:rPr lang="zh-CN" altLang="en-US" sz="2400" dirty="0">
                <a:solidFill>
                  <a:srgbClr val="000000"/>
                </a:solidFill>
                <a:ea typeface="黑体" pitchFamily="49" charset="-122"/>
              </a:rPr>
              <a:t>主要是说明写作的</a:t>
            </a:r>
            <a:r>
              <a:rPr lang="zh-CN" altLang="en-US" sz="2400" dirty="0">
                <a:solidFill>
                  <a:srgbClr val="FF0000"/>
                </a:solidFill>
                <a:ea typeface="黑体" pitchFamily="49" charset="-122"/>
              </a:rPr>
              <a:t>目的</a:t>
            </a:r>
            <a:r>
              <a:rPr lang="zh-CN" altLang="en-US" sz="2400" dirty="0">
                <a:solidFill>
                  <a:srgbClr val="000000"/>
                </a:solidFill>
                <a:ea typeface="黑体" pitchFamily="49" charset="-122"/>
              </a:rPr>
              <a:t>，介绍有关</a:t>
            </a:r>
            <a:r>
              <a:rPr lang="zh-CN" altLang="en-US" sz="2400" dirty="0">
                <a:solidFill>
                  <a:srgbClr val="FF0000"/>
                </a:solidFill>
                <a:ea typeface="黑体" pitchFamily="49" charset="-122"/>
              </a:rPr>
              <a:t>的概念及定义</a:t>
            </a:r>
            <a:r>
              <a:rPr lang="zh-CN" altLang="en-US" sz="2400" dirty="0">
                <a:solidFill>
                  <a:srgbClr val="000000"/>
                </a:solidFill>
                <a:ea typeface="黑体" pitchFamily="49" charset="-122"/>
              </a:rPr>
              <a:t>以及综述的范围，扼要说明有关主题的</a:t>
            </a:r>
            <a:r>
              <a:rPr lang="zh-CN" altLang="en-US" sz="2400" dirty="0">
                <a:solidFill>
                  <a:srgbClr val="FF0000"/>
                </a:solidFill>
                <a:ea typeface="黑体" pitchFamily="49" charset="-122"/>
              </a:rPr>
              <a:t>现状或争论焦点</a:t>
            </a:r>
            <a:r>
              <a:rPr lang="zh-CN" altLang="en-US" sz="2400" dirty="0">
                <a:solidFill>
                  <a:srgbClr val="000000"/>
                </a:solidFill>
                <a:ea typeface="黑体" pitchFamily="49" charset="-122"/>
              </a:rPr>
              <a:t>，使读者对全文要叙述的问题有一个初步的轮廓</a:t>
            </a:r>
            <a:endParaRPr lang="zh-CN" altLang="en-US" sz="2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453589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标注 23"/>
          <p:cNvSpPr/>
          <p:nvPr/>
        </p:nvSpPr>
        <p:spPr>
          <a:xfrm>
            <a:off x="2047777" y="940812"/>
            <a:ext cx="1852194" cy="765000"/>
          </a:xfrm>
          <a:prstGeom prst="wedgeRectCallout">
            <a:avLst>
              <a:gd name="adj1" fmla="val 16865"/>
              <a:gd name="adj2" fmla="val 49817"/>
            </a:avLst>
          </a:prstGeom>
          <a:solidFill>
            <a:srgbClr val="EB5E59"/>
          </a:solidFill>
          <a:ln>
            <a:noFill/>
          </a:ln>
          <a:effectLst>
            <a:outerShdw blurRad="88900" dir="2700000" algn="tl"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微软雅黑" panose="020B0503020204020204" pitchFamily="34" charset="-122"/>
                <a:ea typeface="微软雅黑" panose="020B0503020204020204" pitchFamily="34" charset="-122"/>
              </a:rPr>
              <a:t>结构</a:t>
            </a: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1388126" y="2087016"/>
            <a:ext cx="10009918" cy="4524315"/>
          </a:xfrm>
          <a:prstGeom prst="rect">
            <a:avLst/>
          </a:prstGeom>
        </p:spPr>
        <p:txBody>
          <a:bodyPr wrap="square">
            <a:spAutoFit/>
          </a:bodyPr>
          <a:lstStyle/>
          <a:p>
            <a:r>
              <a:rPr lang="zh-CN" altLang="zh-CN" sz="2400" dirty="0">
                <a:solidFill>
                  <a:srgbClr val="C00000"/>
                </a:solidFill>
                <a:ea typeface="黑体" pitchFamily="49" charset="-122"/>
              </a:rPr>
              <a:t>②</a:t>
            </a:r>
            <a:r>
              <a:rPr lang="zh-CN" altLang="en-US" sz="2400" dirty="0">
                <a:solidFill>
                  <a:srgbClr val="C00000"/>
                </a:solidFill>
                <a:ea typeface="黑体" pitchFamily="49" charset="-122"/>
              </a:rPr>
              <a:t>主体</a:t>
            </a:r>
            <a:r>
              <a:rPr lang="zh-CN" altLang="zh-CN" sz="2400" dirty="0">
                <a:solidFill>
                  <a:srgbClr val="000000"/>
                </a:solidFill>
                <a:ea typeface="黑体" pitchFamily="49" charset="-122"/>
              </a:rPr>
              <a:t>：</a:t>
            </a:r>
            <a:endParaRPr lang="en-US" altLang="zh-CN" sz="2400" dirty="0">
              <a:solidFill>
                <a:srgbClr val="000000"/>
              </a:solidFill>
              <a:ea typeface="黑体" pitchFamily="49" charset="-122"/>
            </a:endParaRPr>
          </a:p>
          <a:p>
            <a:r>
              <a:rPr lang="zh-CN" altLang="en-US" sz="2400" dirty="0">
                <a:solidFill>
                  <a:srgbClr val="000000"/>
                </a:solidFill>
                <a:ea typeface="黑体" pitchFamily="49" charset="-122"/>
              </a:rPr>
              <a:t>是综述的主体，其写法多样，</a:t>
            </a:r>
            <a:r>
              <a:rPr lang="zh-CN" altLang="en-US" sz="2400" dirty="0">
                <a:solidFill>
                  <a:srgbClr val="FF0000"/>
                </a:solidFill>
                <a:ea typeface="黑体" pitchFamily="49" charset="-122"/>
              </a:rPr>
              <a:t>没有固定的格式</a:t>
            </a:r>
            <a:r>
              <a:rPr lang="zh-CN" altLang="en-US" sz="2400" dirty="0">
                <a:solidFill>
                  <a:srgbClr val="000000"/>
                </a:solidFill>
                <a:ea typeface="黑体" pitchFamily="49" charset="-122"/>
              </a:rPr>
              <a:t>。可按</a:t>
            </a:r>
            <a:r>
              <a:rPr lang="zh-CN" altLang="en-US" sz="2400" dirty="0">
                <a:solidFill>
                  <a:srgbClr val="FF0000"/>
                </a:solidFill>
                <a:ea typeface="黑体" pitchFamily="49" charset="-122"/>
              </a:rPr>
              <a:t>年代</a:t>
            </a:r>
            <a:r>
              <a:rPr lang="zh-CN" altLang="en-US" sz="2400" dirty="0">
                <a:solidFill>
                  <a:srgbClr val="000000"/>
                </a:solidFill>
                <a:ea typeface="黑体" pitchFamily="49" charset="-122"/>
              </a:rPr>
              <a:t>顺序综述，也可按</a:t>
            </a:r>
            <a:r>
              <a:rPr lang="zh-CN" altLang="en-US" sz="2400" dirty="0">
                <a:solidFill>
                  <a:srgbClr val="FF0000"/>
                </a:solidFill>
                <a:ea typeface="黑体" pitchFamily="49" charset="-122"/>
              </a:rPr>
              <a:t>不同的问题</a:t>
            </a:r>
            <a:r>
              <a:rPr lang="zh-CN" altLang="en-US" sz="2400" dirty="0">
                <a:solidFill>
                  <a:srgbClr val="000000"/>
                </a:solidFill>
                <a:ea typeface="黑体" pitchFamily="49" charset="-122"/>
              </a:rPr>
              <a:t>进行综述，还可按</a:t>
            </a:r>
            <a:r>
              <a:rPr lang="zh-CN" altLang="en-US" sz="2400" dirty="0">
                <a:solidFill>
                  <a:srgbClr val="FF0000"/>
                </a:solidFill>
                <a:ea typeface="黑体" pitchFamily="49" charset="-122"/>
              </a:rPr>
              <a:t>不同的观点</a:t>
            </a:r>
            <a:r>
              <a:rPr lang="zh-CN" altLang="en-US" sz="2400" dirty="0">
                <a:solidFill>
                  <a:srgbClr val="000000"/>
                </a:solidFill>
                <a:ea typeface="黑体" pitchFamily="49" charset="-122"/>
              </a:rPr>
              <a:t>进行比较综述，不管用那一种格式综述，都要将所搜集到的文献资料归纳、整理及分析比较，阐明有关主题的</a:t>
            </a:r>
            <a:r>
              <a:rPr lang="zh-CN" altLang="en-US" sz="2400" dirty="0">
                <a:solidFill>
                  <a:srgbClr val="FF0000"/>
                </a:solidFill>
                <a:ea typeface="黑体" pitchFamily="49" charset="-122"/>
              </a:rPr>
              <a:t>历史背景、现状和发展方向，以及对这些问题的评述</a:t>
            </a:r>
            <a:r>
              <a:rPr lang="zh-CN" altLang="en-US" sz="2400" dirty="0">
                <a:solidFill>
                  <a:srgbClr val="000000"/>
                </a:solidFill>
                <a:ea typeface="黑体" pitchFamily="49" charset="-122"/>
              </a:rPr>
              <a:t>，主体部分应特别</a:t>
            </a:r>
            <a:r>
              <a:rPr lang="zh-CN" altLang="en-US" sz="2400" dirty="0">
                <a:solidFill>
                  <a:srgbClr val="0070C0"/>
                </a:solidFill>
                <a:ea typeface="黑体" pitchFamily="49" charset="-122"/>
              </a:rPr>
              <a:t>注意代表性强、具有科学性和创造性的文献引用和评述</a:t>
            </a:r>
            <a:endParaRPr lang="en-US" altLang="zh-CN" sz="2400" dirty="0">
              <a:solidFill>
                <a:srgbClr val="0070C0"/>
              </a:solidFill>
              <a:ea typeface="黑体" pitchFamily="49" charset="-122"/>
            </a:endParaRPr>
          </a:p>
          <a:p>
            <a:endParaRPr lang="zh-CN" altLang="zh-CN" sz="2400" dirty="0">
              <a:solidFill>
                <a:srgbClr val="000000"/>
              </a:solidFill>
              <a:ea typeface="黑体" pitchFamily="49" charset="-122"/>
            </a:endParaRPr>
          </a:p>
          <a:p>
            <a:r>
              <a:rPr lang="zh-CN" altLang="en-US" sz="2400" dirty="0">
                <a:solidFill>
                  <a:srgbClr val="000000"/>
                </a:solidFill>
                <a:ea typeface="黑体" pitchFamily="49" charset="-122"/>
              </a:rPr>
              <a:t>此部分</a:t>
            </a:r>
            <a:r>
              <a:rPr lang="zh-CN" altLang="zh-CN" sz="2400" dirty="0">
                <a:solidFill>
                  <a:srgbClr val="000000"/>
                </a:solidFill>
                <a:ea typeface="黑体" pitchFamily="49" charset="-122"/>
              </a:rPr>
              <a:t>是文献综述的主要内容，包括某一课题研究的历史</a:t>
            </a:r>
            <a:r>
              <a:rPr lang="en-US" altLang="zh-CN" sz="2400" dirty="0">
                <a:solidFill>
                  <a:srgbClr val="000000"/>
                </a:solidFill>
                <a:ea typeface="黑体" pitchFamily="49" charset="-122"/>
              </a:rPr>
              <a:t> (</a:t>
            </a:r>
            <a:r>
              <a:rPr lang="zh-CN" altLang="zh-CN" sz="2400" dirty="0">
                <a:solidFill>
                  <a:srgbClr val="000000"/>
                </a:solidFill>
                <a:ea typeface="黑体" pitchFamily="49" charset="-122"/>
              </a:rPr>
              <a:t>寻求研究问题的发展历程</a:t>
            </a:r>
            <a:r>
              <a:rPr lang="en-US" altLang="zh-CN" sz="2400" dirty="0">
                <a:solidFill>
                  <a:srgbClr val="000000"/>
                </a:solidFill>
                <a:ea typeface="黑体" pitchFamily="49" charset="-122"/>
              </a:rPr>
              <a:t>)</a:t>
            </a:r>
            <a:r>
              <a:rPr lang="zh-CN" altLang="en-US" sz="2400" dirty="0">
                <a:solidFill>
                  <a:srgbClr val="000000"/>
                </a:solidFill>
                <a:ea typeface="黑体" pitchFamily="49" charset="-122"/>
              </a:rPr>
              <a:t>、</a:t>
            </a:r>
            <a:r>
              <a:rPr lang="zh-CN" altLang="zh-CN" sz="2400" dirty="0">
                <a:solidFill>
                  <a:srgbClr val="000000"/>
                </a:solidFill>
                <a:ea typeface="黑体" pitchFamily="49" charset="-122"/>
              </a:rPr>
              <a:t>现状</a:t>
            </a:r>
            <a:r>
              <a:rPr lang="zh-CN" altLang="en-US" sz="2400" dirty="0">
                <a:solidFill>
                  <a:srgbClr val="000000"/>
                </a:solidFill>
                <a:ea typeface="黑体" pitchFamily="49" charset="-122"/>
              </a:rPr>
              <a:t>、</a:t>
            </a:r>
            <a:r>
              <a:rPr lang="zh-CN" altLang="zh-CN" sz="2400" dirty="0">
                <a:solidFill>
                  <a:srgbClr val="000000"/>
                </a:solidFill>
                <a:ea typeface="黑体" pitchFamily="49" charset="-122"/>
              </a:rPr>
              <a:t>基本内容</a:t>
            </a:r>
            <a:r>
              <a:rPr lang="en-US" altLang="zh-CN" sz="2400" dirty="0">
                <a:solidFill>
                  <a:srgbClr val="000000"/>
                </a:solidFill>
                <a:ea typeface="黑体" pitchFamily="49" charset="-122"/>
              </a:rPr>
              <a:t> </a:t>
            </a:r>
            <a:r>
              <a:rPr lang="zh-CN" altLang="en-US" sz="2400" dirty="0">
                <a:solidFill>
                  <a:srgbClr val="000000"/>
                </a:solidFill>
                <a:ea typeface="黑体" pitchFamily="49" charset="-122"/>
              </a:rPr>
              <a:t>、</a:t>
            </a:r>
            <a:r>
              <a:rPr lang="zh-CN" altLang="zh-CN" sz="2400" dirty="0">
                <a:solidFill>
                  <a:srgbClr val="000000"/>
                </a:solidFill>
                <a:ea typeface="黑体" pitchFamily="49" charset="-122"/>
              </a:rPr>
              <a:t> 研究方法的分析</a:t>
            </a:r>
            <a:r>
              <a:rPr lang="en-US" altLang="zh-CN" sz="2400" dirty="0">
                <a:solidFill>
                  <a:srgbClr val="000000"/>
                </a:solidFill>
                <a:ea typeface="黑体" pitchFamily="49" charset="-122"/>
              </a:rPr>
              <a:t>(</a:t>
            </a:r>
            <a:r>
              <a:rPr lang="zh-CN" altLang="zh-CN" sz="2400" dirty="0">
                <a:solidFill>
                  <a:srgbClr val="000000"/>
                </a:solidFill>
                <a:ea typeface="黑体" pitchFamily="49" charset="-122"/>
              </a:rPr>
              <a:t>寻求研究方法的借鉴</a:t>
            </a:r>
            <a:r>
              <a:rPr lang="en-US" altLang="zh-CN" sz="2400" dirty="0">
                <a:solidFill>
                  <a:srgbClr val="000000"/>
                </a:solidFill>
                <a:ea typeface="黑体" pitchFamily="49" charset="-122"/>
              </a:rPr>
              <a:t>)</a:t>
            </a:r>
            <a:r>
              <a:rPr lang="zh-CN" altLang="en-US" sz="2400" dirty="0">
                <a:solidFill>
                  <a:srgbClr val="000000"/>
                </a:solidFill>
                <a:ea typeface="黑体" pitchFamily="49" charset="-122"/>
              </a:rPr>
              <a:t>、</a:t>
            </a:r>
            <a:r>
              <a:rPr lang="zh-CN" altLang="zh-CN" sz="2400" dirty="0">
                <a:solidFill>
                  <a:srgbClr val="000000"/>
                </a:solidFill>
                <a:ea typeface="黑体" pitchFamily="49" charset="-122"/>
              </a:rPr>
              <a:t>已解决的问题和尚存的问题</a:t>
            </a:r>
            <a:r>
              <a:rPr lang="zh-CN" altLang="en-US" sz="2400" dirty="0">
                <a:solidFill>
                  <a:srgbClr val="000000"/>
                </a:solidFill>
                <a:ea typeface="黑体" pitchFamily="49" charset="-122"/>
              </a:rPr>
              <a:t>、</a:t>
            </a:r>
            <a:r>
              <a:rPr lang="zh-CN" altLang="zh-CN" sz="2400" dirty="0">
                <a:solidFill>
                  <a:srgbClr val="000000"/>
                </a:solidFill>
                <a:ea typeface="黑体" pitchFamily="49" charset="-122"/>
              </a:rPr>
              <a:t>重点</a:t>
            </a:r>
            <a:r>
              <a:rPr lang="zh-CN" altLang="en-US" sz="2400" dirty="0">
                <a:solidFill>
                  <a:srgbClr val="000000"/>
                </a:solidFill>
                <a:ea typeface="黑体" pitchFamily="49" charset="-122"/>
              </a:rPr>
              <a:t>、</a:t>
            </a:r>
            <a:r>
              <a:rPr lang="zh-CN" altLang="zh-CN" sz="2400" dirty="0">
                <a:solidFill>
                  <a:srgbClr val="000000"/>
                </a:solidFill>
                <a:ea typeface="黑体" pitchFamily="49" charset="-122"/>
              </a:rPr>
              <a:t>详尽地阐述对当前的影响及发展趋势，这样不但可以使研究者确定研究方向，而且便于他人了解该课题研究的起点和切入点，是在他人研究的基础上有所创新；</a:t>
            </a:r>
          </a:p>
        </p:txBody>
      </p:sp>
    </p:spTree>
    <p:extLst>
      <p:ext uri="{BB962C8B-B14F-4D97-AF65-F5344CB8AC3E}">
        <p14:creationId xmlns:p14="http://schemas.microsoft.com/office/powerpoint/2010/main" val="8992528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标注 23"/>
          <p:cNvSpPr/>
          <p:nvPr/>
        </p:nvSpPr>
        <p:spPr>
          <a:xfrm>
            <a:off x="2047777" y="940812"/>
            <a:ext cx="1852194" cy="765000"/>
          </a:xfrm>
          <a:prstGeom prst="wedgeRectCallout">
            <a:avLst>
              <a:gd name="adj1" fmla="val 16865"/>
              <a:gd name="adj2" fmla="val 49817"/>
            </a:avLst>
          </a:prstGeom>
          <a:solidFill>
            <a:srgbClr val="EB5E59"/>
          </a:solidFill>
          <a:ln>
            <a:noFill/>
          </a:ln>
          <a:effectLst>
            <a:outerShdw blurRad="88900" dir="2700000" algn="tl"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微软雅黑" panose="020B0503020204020204" pitchFamily="34" charset="-122"/>
                <a:ea typeface="微软雅黑" panose="020B0503020204020204" pitchFamily="34" charset="-122"/>
              </a:rPr>
              <a:t>结构</a:t>
            </a: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1388126" y="2087016"/>
            <a:ext cx="10009918" cy="3046988"/>
          </a:xfrm>
          <a:prstGeom prst="rect">
            <a:avLst/>
          </a:prstGeom>
        </p:spPr>
        <p:txBody>
          <a:bodyPr wrap="square">
            <a:spAutoFit/>
          </a:bodyPr>
          <a:lstStyle/>
          <a:p>
            <a:r>
              <a:rPr lang="zh-CN" altLang="zh-CN" sz="2400" dirty="0">
                <a:solidFill>
                  <a:srgbClr val="C00000"/>
                </a:solidFill>
                <a:ea typeface="黑体" pitchFamily="49" charset="-122"/>
              </a:rPr>
              <a:t>③结论： </a:t>
            </a:r>
          </a:p>
          <a:p>
            <a:r>
              <a:rPr lang="zh-CN" altLang="zh-CN" sz="2400" dirty="0">
                <a:solidFill>
                  <a:srgbClr val="000000"/>
                </a:solidFill>
                <a:ea typeface="黑体" pitchFamily="49" charset="-122"/>
              </a:rPr>
              <a:t>文献研究的结论，概括指出自己对该课题的研究意见，存在的不同意见和有待解决的问题等； </a:t>
            </a:r>
          </a:p>
          <a:p>
            <a:r>
              <a:rPr lang="zh-CN" altLang="zh-CN" sz="2400" dirty="0">
                <a:solidFill>
                  <a:srgbClr val="C00000"/>
                </a:solidFill>
                <a:ea typeface="黑体" pitchFamily="49" charset="-122"/>
              </a:rPr>
              <a:t>④</a:t>
            </a:r>
            <a:r>
              <a:rPr lang="zh-CN" altLang="en-US" sz="2400" dirty="0">
                <a:solidFill>
                  <a:srgbClr val="C00000"/>
                </a:solidFill>
                <a:ea typeface="黑体" pitchFamily="49" charset="-122"/>
              </a:rPr>
              <a:t>参考文献</a:t>
            </a:r>
            <a:r>
              <a:rPr lang="zh-CN" altLang="zh-CN" sz="2400" dirty="0">
                <a:solidFill>
                  <a:srgbClr val="000000"/>
                </a:solidFill>
                <a:ea typeface="黑体" pitchFamily="49" charset="-122"/>
              </a:rPr>
              <a:t>：</a:t>
            </a:r>
          </a:p>
          <a:p>
            <a:r>
              <a:rPr lang="zh-CN" altLang="en-US" sz="2400" dirty="0">
                <a:solidFill>
                  <a:srgbClr val="000000"/>
                </a:solidFill>
                <a:ea typeface="黑体" pitchFamily="49" charset="-122"/>
              </a:rPr>
              <a:t>虽然放在文末，但却是文献综述的重要组成部分。因为它不仅表示对被引用文献作者的尊重及引用文献的依据，而且为读者深入探讨有关问题提供了文献查找线索。因此，应认真对待。参考文献的编排应条目清楚，查找方便，内容准确无误。</a:t>
            </a:r>
          </a:p>
        </p:txBody>
      </p:sp>
    </p:spTree>
    <p:extLst>
      <p:ext uri="{BB962C8B-B14F-4D97-AF65-F5344CB8AC3E}">
        <p14:creationId xmlns:p14="http://schemas.microsoft.com/office/powerpoint/2010/main" val="18297725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标注 23"/>
          <p:cNvSpPr/>
          <p:nvPr/>
        </p:nvSpPr>
        <p:spPr>
          <a:xfrm>
            <a:off x="2047777" y="940812"/>
            <a:ext cx="1852194" cy="765000"/>
          </a:xfrm>
          <a:prstGeom prst="wedgeRectCallout">
            <a:avLst>
              <a:gd name="adj1" fmla="val 16865"/>
              <a:gd name="adj2" fmla="val 49817"/>
            </a:avLst>
          </a:prstGeom>
          <a:solidFill>
            <a:srgbClr val="EB5E59"/>
          </a:solidFill>
          <a:ln>
            <a:noFill/>
          </a:ln>
          <a:effectLst>
            <a:outerShdw blurRad="88900" dir="2700000" algn="tl"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微软雅黑" panose="020B0503020204020204" pitchFamily="34" charset="-122"/>
                <a:ea typeface="微软雅黑" panose="020B0503020204020204" pitchFamily="34" charset="-122"/>
              </a:rPr>
              <a:t>写法</a:t>
            </a: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4190177" y="3013501"/>
            <a:ext cx="2954655" cy="461665"/>
          </a:xfrm>
          <a:prstGeom prst="rect">
            <a:avLst/>
          </a:prstGeom>
        </p:spPr>
        <p:txBody>
          <a:bodyPr wrap="none">
            <a:spAutoFit/>
          </a:bodyPr>
          <a:lstStyle/>
          <a:p>
            <a:r>
              <a:rPr lang="zh-CN" altLang="en-US" sz="2400" b="1" dirty="0">
                <a:solidFill>
                  <a:srgbClr val="000000"/>
                </a:solidFill>
                <a:latin typeface="微软雅黑" panose="020B0503020204020204" pitchFamily="34" charset="-122"/>
                <a:ea typeface="微软雅黑" panose="020B0503020204020204" pitchFamily="34" charset="-122"/>
              </a:rPr>
              <a:t>纵式、横式、结合</a:t>
            </a:r>
            <a:r>
              <a:rPr lang="zh-CN" altLang="en-US" sz="2400" b="1" dirty="0" smtClean="0">
                <a:solidFill>
                  <a:srgbClr val="000000"/>
                </a:solidFill>
                <a:latin typeface="微软雅黑" panose="020B0503020204020204" pitchFamily="34" charset="-122"/>
                <a:ea typeface="微软雅黑" panose="020B0503020204020204" pitchFamily="34" charset="-122"/>
              </a:rPr>
              <a:t>式</a:t>
            </a:r>
            <a:endParaRPr lang="zh-CN" altLang="en-US" sz="24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93363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标注 23"/>
          <p:cNvSpPr/>
          <p:nvPr/>
        </p:nvSpPr>
        <p:spPr>
          <a:xfrm>
            <a:off x="2047777" y="940812"/>
            <a:ext cx="1852194" cy="765000"/>
          </a:xfrm>
          <a:prstGeom prst="wedgeRectCallout">
            <a:avLst>
              <a:gd name="adj1" fmla="val 16865"/>
              <a:gd name="adj2" fmla="val 49817"/>
            </a:avLst>
          </a:prstGeom>
          <a:solidFill>
            <a:srgbClr val="EB5E59"/>
          </a:solidFill>
          <a:ln>
            <a:noFill/>
          </a:ln>
          <a:effectLst>
            <a:outerShdw blurRad="88900" dir="2700000" algn="tl"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微软雅黑" panose="020B0503020204020204" pitchFamily="34" charset="-122"/>
                <a:ea typeface="微软雅黑" panose="020B0503020204020204" pitchFamily="34" charset="-122"/>
              </a:rPr>
              <a:t>纵式</a:t>
            </a: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2295276" y="1923850"/>
            <a:ext cx="8329524" cy="2308324"/>
          </a:xfrm>
          <a:prstGeom prst="rect">
            <a:avLst/>
          </a:prstGeom>
        </p:spPr>
        <p:txBody>
          <a:bodyPr wrap="none">
            <a:spAutoFit/>
          </a:bodyPr>
          <a:lstStyle/>
          <a:p>
            <a:r>
              <a:rPr lang="zh-CN" altLang="en-US" sz="2400" b="1" dirty="0" smtClean="0">
                <a:solidFill>
                  <a:srgbClr val="000000"/>
                </a:solidFill>
                <a:latin typeface="微软雅黑" panose="020B0503020204020204" pitchFamily="34" charset="-122"/>
                <a:ea typeface="微软雅黑" panose="020B0503020204020204" pitchFamily="34" charset="-122"/>
              </a:rPr>
              <a:t>纵</a:t>
            </a:r>
            <a:r>
              <a:rPr lang="zh-CN" altLang="en-US" sz="2400" b="1" dirty="0">
                <a:solidFill>
                  <a:srgbClr val="000000"/>
                </a:solidFill>
                <a:latin typeface="微软雅黑" panose="020B0503020204020204" pitchFamily="34" charset="-122"/>
                <a:ea typeface="微软雅黑" panose="020B0503020204020204" pitchFamily="34" charset="-122"/>
              </a:rPr>
              <a:t>式（历史发展纵观） 适用于动态型</a:t>
            </a:r>
            <a:r>
              <a:rPr lang="zh-CN" altLang="en-US" sz="2400" b="1" dirty="0" smtClean="0">
                <a:solidFill>
                  <a:srgbClr val="000000"/>
                </a:solidFill>
                <a:latin typeface="微软雅黑" panose="020B0503020204020204" pitchFamily="34" charset="-122"/>
                <a:ea typeface="微软雅黑" panose="020B0503020204020204" pitchFamily="34" charset="-122"/>
              </a:rPr>
              <a:t>综述</a:t>
            </a:r>
            <a:endParaRPr lang="zh-CN" altLang="en-US" sz="2400" b="1" dirty="0">
              <a:solidFill>
                <a:srgbClr val="000000"/>
              </a:solidFill>
              <a:latin typeface="微软雅黑" panose="020B0503020204020204" pitchFamily="34" charset="-122"/>
              <a:ea typeface="微软雅黑" panose="020B0503020204020204" pitchFamily="34" charset="-122"/>
            </a:endParaRPr>
          </a:p>
          <a:p>
            <a:endParaRPr lang="zh-CN" altLang="en-US" sz="2400" b="1" dirty="0">
              <a:solidFill>
                <a:srgbClr val="000000"/>
              </a:solidFill>
              <a:latin typeface="微软雅黑" panose="020B0503020204020204" pitchFamily="34" charset="-122"/>
              <a:ea typeface="微软雅黑" panose="020B0503020204020204" pitchFamily="34" charset="-122"/>
            </a:endParaRPr>
          </a:p>
          <a:p>
            <a:r>
              <a:rPr lang="zh-CN" altLang="en-US" sz="2400" dirty="0">
                <a:solidFill>
                  <a:srgbClr val="000000"/>
                </a:solidFill>
                <a:latin typeface="微软雅黑" panose="020B0503020204020204" pitchFamily="34" charset="-122"/>
                <a:ea typeface="微软雅黑" panose="020B0503020204020204" pitchFamily="34" charset="-122"/>
              </a:rPr>
              <a:t>要求：</a:t>
            </a:r>
          </a:p>
          <a:p>
            <a:r>
              <a:rPr lang="en-US" altLang="zh-CN" sz="2400" dirty="0">
                <a:solidFill>
                  <a:srgbClr val="000000"/>
                </a:solidFill>
                <a:latin typeface="微软雅黑" panose="020B0503020204020204" pitchFamily="34" charset="-122"/>
                <a:ea typeface="微软雅黑" panose="020B0503020204020204" pitchFamily="34" charset="-122"/>
              </a:rPr>
              <a:t>• </a:t>
            </a:r>
            <a:r>
              <a:rPr lang="zh-CN" altLang="en-US" sz="2400" dirty="0">
                <a:solidFill>
                  <a:srgbClr val="000000"/>
                </a:solidFill>
                <a:latin typeface="微软雅黑" panose="020B0503020204020204" pitchFamily="34" charset="-122"/>
                <a:ea typeface="微软雅黑" panose="020B0503020204020204" pitchFamily="34" charset="-122"/>
              </a:rPr>
              <a:t>脉络清晰，对阶段的发展动态作扼要描述</a:t>
            </a:r>
            <a:r>
              <a:rPr lang="en-US" altLang="zh-CN" sz="2400" dirty="0">
                <a:solidFill>
                  <a:srgbClr val="000000"/>
                </a:solidFill>
                <a:latin typeface="微软雅黑" panose="020B0503020204020204" pitchFamily="34" charset="-122"/>
                <a:ea typeface="微软雅黑" panose="020B0503020204020204" pitchFamily="34" charset="-122"/>
              </a:rPr>
              <a:t>(</a:t>
            </a:r>
            <a:r>
              <a:rPr lang="zh-CN" altLang="en-US" sz="2400" dirty="0">
                <a:solidFill>
                  <a:srgbClr val="000000"/>
                </a:solidFill>
                <a:latin typeface="微软雅黑" panose="020B0503020204020204" pitchFamily="34" charset="-122"/>
                <a:ea typeface="微软雅黑" panose="020B0503020204020204" pitchFamily="34" charset="-122"/>
              </a:rPr>
              <a:t>问题</a:t>
            </a:r>
            <a:r>
              <a:rPr lang="en-US" altLang="zh-CN" sz="2400" dirty="0">
                <a:solidFill>
                  <a:srgbClr val="000000"/>
                </a:solidFill>
                <a:latin typeface="微软雅黑" panose="020B0503020204020204" pitchFamily="34" charset="-122"/>
                <a:ea typeface="微软雅黑" panose="020B0503020204020204" pitchFamily="34" charset="-122"/>
              </a:rPr>
              <a:t>/</a:t>
            </a:r>
            <a:r>
              <a:rPr lang="zh-CN" altLang="en-US" sz="2400" dirty="0">
                <a:solidFill>
                  <a:srgbClr val="000000"/>
                </a:solidFill>
                <a:latin typeface="微软雅黑" panose="020B0503020204020204" pitchFamily="34" charset="-122"/>
                <a:ea typeface="微软雅黑" panose="020B0503020204020204" pitchFamily="34" charset="-122"/>
              </a:rPr>
              <a:t>成果</a:t>
            </a:r>
            <a:r>
              <a:rPr lang="en-US" altLang="zh-CN" sz="2400" dirty="0">
                <a:solidFill>
                  <a:srgbClr val="000000"/>
                </a:solidFill>
                <a:latin typeface="微软雅黑" panose="020B0503020204020204" pitchFamily="34" charset="-122"/>
                <a:ea typeface="微软雅黑" panose="020B0503020204020204" pitchFamily="34" charset="-122"/>
              </a:rPr>
              <a:t>/</a:t>
            </a:r>
            <a:r>
              <a:rPr lang="zh-CN" altLang="en-US" sz="2400" dirty="0">
                <a:solidFill>
                  <a:srgbClr val="000000"/>
                </a:solidFill>
                <a:latin typeface="微软雅黑" panose="020B0503020204020204" pitchFamily="34" charset="-122"/>
                <a:ea typeface="微软雅黑" panose="020B0503020204020204" pitchFamily="34" charset="-122"/>
              </a:rPr>
              <a:t>趋势</a:t>
            </a:r>
            <a:r>
              <a:rPr lang="en-US" altLang="zh-CN" sz="2400" dirty="0">
                <a:solidFill>
                  <a:srgbClr val="000000"/>
                </a:solidFill>
                <a:latin typeface="微软雅黑" panose="020B0503020204020204" pitchFamily="34" charset="-122"/>
                <a:ea typeface="微软雅黑" panose="020B0503020204020204" pitchFamily="34" charset="-122"/>
              </a:rPr>
              <a:t>)</a:t>
            </a:r>
          </a:p>
          <a:p>
            <a:r>
              <a:rPr lang="en-US" altLang="zh-CN" sz="2400" dirty="0">
                <a:solidFill>
                  <a:srgbClr val="000000"/>
                </a:solidFill>
                <a:latin typeface="微软雅黑" panose="020B0503020204020204" pitchFamily="34" charset="-122"/>
                <a:ea typeface="微软雅黑" panose="020B0503020204020204" pitchFamily="34" charset="-122"/>
              </a:rPr>
              <a:t>• </a:t>
            </a:r>
            <a:r>
              <a:rPr lang="zh-CN" altLang="en-US" sz="2400" dirty="0">
                <a:solidFill>
                  <a:srgbClr val="000000"/>
                </a:solidFill>
                <a:latin typeface="微软雅黑" panose="020B0503020204020204" pitchFamily="34" charset="-122"/>
                <a:ea typeface="微软雅黑" panose="020B0503020204020204" pitchFamily="34" charset="-122"/>
              </a:rPr>
              <a:t>详略得当（重创造性、突破性成果，略一般性资料）</a:t>
            </a:r>
          </a:p>
          <a:p>
            <a:r>
              <a:rPr lang="en-US" altLang="zh-CN" sz="2400" dirty="0">
                <a:solidFill>
                  <a:srgbClr val="000000"/>
                </a:solidFill>
                <a:latin typeface="微软雅黑" panose="020B0503020204020204" pitchFamily="34" charset="-122"/>
                <a:ea typeface="微软雅黑" panose="020B0503020204020204" pitchFamily="34" charset="-122"/>
              </a:rPr>
              <a:t>•   </a:t>
            </a:r>
            <a:r>
              <a:rPr lang="zh-CN" altLang="en-US" sz="2400" dirty="0">
                <a:solidFill>
                  <a:srgbClr val="000000"/>
                </a:solidFill>
                <a:latin typeface="微软雅黑" panose="020B0503020204020204" pitchFamily="34" charset="-122"/>
                <a:ea typeface="微软雅黑" panose="020B0503020204020204" pitchFamily="34" charset="-122"/>
              </a:rPr>
              <a:t>忌简单</a:t>
            </a:r>
            <a:r>
              <a:rPr lang="zh-CN" altLang="en-US" sz="2400" dirty="0" smtClean="0">
                <a:solidFill>
                  <a:srgbClr val="000000"/>
                </a:solidFill>
                <a:latin typeface="微软雅黑" panose="020B0503020204020204" pitchFamily="34" charset="-122"/>
                <a:ea typeface="微软雅黑" panose="020B0503020204020204" pitchFamily="34" charset="-122"/>
              </a:rPr>
              <a:t>罗列</a:t>
            </a:r>
            <a:endParaRPr lang="zh-CN" altLang="en-US" sz="2400" dirty="0">
              <a:solidFill>
                <a:srgbClr val="000000"/>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2544896" y="5034708"/>
            <a:ext cx="6836390" cy="923330"/>
          </a:xfrm>
          <a:prstGeom prst="rect">
            <a:avLst/>
          </a:prstGeom>
          <a:solidFill>
            <a:srgbClr val="FFC000"/>
          </a:solidFill>
        </p:spPr>
        <p:txBody>
          <a:bodyPr wrap="square" rtlCol="0">
            <a:spAutoFit/>
          </a:bodyPr>
          <a:lstStyle/>
          <a:p>
            <a:r>
              <a:rPr lang="zh-CN" altLang="en-US" dirty="0" smtClean="0"/>
              <a:t>围绕某一专题，按时间或专题自身发展顺序，对其历史演变、目前状况、趋向预测作纵向描述，从而勾划出某一专题的来龙去脉和发展轨迹。</a:t>
            </a:r>
            <a:endParaRPr lang="zh-CN" altLang="en-US" dirty="0"/>
          </a:p>
        </p:txBody>
      </p:sp>
    </p:spTree>
    <p:extLst>
      <p:ext uri="{BB962C8B-B14F-4D97-AF65-F5344CB8AC3E}">
        <p14:creationId xmlns:p14="http://schemas.microsoft.com/office/powerpoint/2010/main" val="38602259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内容占位符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0200" y="1561431"/>
            <a:ext cx="8640762" cy="160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0200" y="3506118"/>
            <a:ext cx="83534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4800" y="4298281"/>
            <a:ext cx="8382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860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1528549" y="327546"/>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2582" y="1327112"/>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27797" y="832513"/>
            <a:ext cx="286603" cy="28660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8239" y="441179"/>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30442" y="720372"/>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76601" y="142533"/>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04716" y="211540"/>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2500828" y="2470812"/>
            <a:ext cx="8549089" cy="1569660"/>
          </a:xfrm>
          <a:prstGeom prst="rect">
            <a:avLst/>
          </a:prstGeom>
          <a:noFill/>
        </p:spPr>
        <p:txBody>
          <a:bodyPr wrap="square" rtlCol="0">
            <a:spAutoFit/>
          </a:bodyPr>
          <a:lstStyle/>
          <a:p>
            <a:r>
              <a:rPr lang="zh-CN" altLang="en-US" sz="3200" dirty="0">
                <a:latin typeface="微软雅黑" panose="020B0503020204020204" pitchFamily="34" charset="-122"/>
                <a:ea typeface="微软雅黑" panose="020B0503020204020204" pitchFamily="34" charset="-122"/>
              </a:rPr>
              <a:t>一份好的开题</a:t>
            </a:r>
            <a:r>
              <a:rPr lang="zh-CN" altLang="en-US" sz="3200" dirty="0" smtClean="0">
                <a:latin typeface="微软雅黑" panose="020B0503020204020204" pitchFamily="34" charset="-122"/>
                <a:ea typeface="微软雅黑" panose="020B0503020204020204" pitchFamily="34" charset="-122"/>
              </a:rPr>
              <a:t>报告</a:t>
            </a:r>
            <a:endParaRPr lang="en-US" altLang="zh-CN" sz="3200" dirty="0" smtClean="0">
              <a:latin typeface="微软雅黑" panose="020B0503020204020204" pitchFamily="34" charset="-122"/>
              <a:ea typeface="微软雅黑" panose="020B0503020204020204" pitchFamily="34" charset="-122"/>
            </a:endParaRPr>
          </a:p>
          <a:p>
            <a:r>
              <a:rPr lang="zh-CN" altLang="en-US" sz="3200" dirty="0" smtClean="0">
                <a:latin typeface="微软雅黑" panose="020B0503020204020204" pitchFamily="34" charset="-122"/>
                <a:ea typeface="微软雅黑" panose="020B0503020204020204" pitchFamily="34" charset="-122"/>
              </a:rPr>
              <a:t>        </a:t>
            </a:r>
            <a:endParaRPr lang="en-US" altLang="zh-CN" sz="3200" dirty="0" smtClean="0">
              <a:latin typeface="微软雅黑" panose="020B0503020204020204" pitchFamily="34" charset="-122"/>
              <a:ea typeface="微软雅黑" panose="020B0503020204020204" pitchFamily="34" charset="-122"/>
            </a:endParaRPr>
          </a:p>
          <a:p>
            <a:r>
              <a:rPr lang="en-US" altLang="zh-CN" sz="3200" dirty="0">
                <a:latin typeface="微软雅黑" panose="020B0503020204020204" pitchFamily="34" charset="-122"/>
                <a:ea typeface="微软雅黑" panose="020B0503020204020204" pitchFamily="34" charset="-122"/>
              </a:rPr>
              <a:t> </a:t>
            </a:r>
            <a:r>
              <a:rPr lang="en-US" altLang="zh-CN" sz="3200" dirty="0" smtClean="0">
                <a:latin typeface="微软雅黑" panose="020B0503020204020204" pitchFamily="34" charset="-122"/>
                <a:ea typeface="微软雅黑" panose="020B0503020204020204" pitchFamily="34" charset="-122"/>
              </a:rPr>
              <a:t>        </a:t>
            </a:r>
            <a:r>
              <a:rPr lang="zh-CN" altLang="en-US" sz="3200" dirty="0" smtClean="0">
                <a:latin typeface="微软雅黑" panose="020B0503020204020204" pitchFamily="34" charset="-122"/>
                <a:ea typeface="微软雅黑" panose="020B0503020204020204" pitchFamily="34" charset="-122"/>
              </a:rPr>
              <a:t>才能</a:t>
            </a:r>
            <a:r>
              <a:rPr lang="zh-CN" altLang="en-US" sz="3200" dirty="0">
                <a:latin typeface="微软雅黑" panose="020B0503020204020204" pitchFamily="34" charset="-122"/>
                <a:ea typeface="微软雅黑" panose="020B0503020204020204" pitchFamily="34" charset="-122"/>
              </a:rPr>
              <a:t>为获得优秀科研成果打开成功之</a:t>
            </a:r>
            <a:r>
              <a:rPr lang="zh-CN" altLang="en-US" sz="3200" dirty="0" smtClean="0">
                <a:latin typeface="微软雅黑" panose="020B0503020204020204" pitchFamily="34" charset="-122"/>
                <a:ea typeface="微软雅黑" panose="020B0503020204020204" pitchFamily="34" charset="-122"/>
              </a:rPr>
              <a:t>门</a:t>
            </a:r>
            <a:endParaRPr lang="zh-CN" altLang="en-US" sz="2000" dirty="0"/>
          </a:p>
        </p:txBody>
      </p:sp>
    </p:spTree>
    <p:extLst>
      <p:ext uri="{BB962C8B-B14F-4D97-AF65-F5344CB8AC3E}">
        <p14:creationId xmlns:p14="http://schemas.microsoft.com/office/powerpoint/2010/main" val="17738925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标注 23"/>
          <p:cNvSpPr/>
          <p:nvPr/>
        </p:nvSpPr>
        <p:spPr>
          <a:xfrm>
            <a:off x="2047777" y="940812"/>
            <a:ext cx="1852194" cy="765000"/>
          </a:xfrm>
          <a:prstGeom prst="wedgeRectCallout">
            <a:avLst>
              <a:gd name="adj1" fmla="val 16865"/>
              <a:gd name="adj2" fmla="val 49817"/>
            </a:avLst>
          </a:prstGeom>
          <a:solidFill>
            <a:srgbClr val="EB5E59"/>
          </a:solidFill>
          <a:ln>
            <a:noFill/>
          </a:ln>
          <a:effectLst>
            <a:outerShdw blurRad="88900" dir="2700000" algn="tl"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微软雅黑" panose="020B0503020204020204" pitchFamily="34" charset="-122"/>
                <a:ea typeface="微软雅黑" panose="020B0503020204020204" pitchFamily="34" charset="-122"/>
              </a:rPr>
              <a:t>横式</a:t>
            </a: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2295276" y="1923850"/>
            <a:ext cx="7330853" cy="1938992"/>
          </a:xfrm>
          <a:prstGeom prst="rect">
            <a:avLst/>
          </a:prstGeom>
        </p:spPr>
        <p:txBody>
          <a:bodyPr wrap="none">
            <a:spAutoFit/>
          </a:bodyPr>
          <a:lstStyle/>
          <a:p>
            <a:r>
              <a:rPr lang="zh-CN" altLang="en-US" sz="2400" b="1" dirty="0" smtClean="0">
                <a:solidFill>
                  <a:srgbClr val="000000"/>
                </a:solidFill>
                <a:latin typeface="微软雅黑" panose="020B0503020204020204" pitchFamily="34" charset="-122"/>
                <a:ea typeface="微软雅黑" panose="020B0503020204020204" pitchFamily="34" charset="-122"/>
              </a:rPr>
              <a:t>横式</a:t>
            </a:r>
            <a:r>
              <a:rPr lang="zh-CN" altLang="en-US" sz="2400" b="1" dirty="0">
                <a:solidFill>
                  <a:srgbClr val="000000"/>
                </a:solidFill>
                <a:latin typeface="微软雅黑" panose="020B0503020204020204" pitchFamily="34" charset="-122"/>
                <a:ea typeface="微软雅黑" panose="020B0503020204020204" pitchFamily="34" charset="-122"/>
              </a:rPr>
              <a:t>（国际国内横览）适用于成就型、争鸣型综述</a:t>
            </a:r>
          </a:p>
          <a:p>
            <a:endParaRPr lang="zh-CN" altLang="en-US" sz="2400" b="1" dirty="0">
              <a:solidFill>
                <a:srgbClr val="000000"/>
              </a:solidFill>
              <a:latin typeface="微软雅黑" panose="020B0503020204020204" pitchFamily="34" charset="-122"/>
              <a:ea typeface="微软雅黑" panose="020B0503020204020204" pitchFamily="34" charset="-122"/>
            </a:endParaRPr>
          </a:p>
          <a:p>
            <a:r>
              <a:rPr lang="zh-CN" altLang="en-US" sz="2400" b="1" dirty="0" smtClean="0">
                <a:solidFill>
                  <a:srgbClr val="000000"/>
                </a:solidFill>
                <a:latin typeface="微软雅黑" panose="020B0503020204020204" pitchFamily="34" charset="-122"/>
                <a:ea typeface="微软雅黑" panose="020B0503020204020204" pitchFamily="34" charset="-122"/>
              </a:rPr>
              <a:t>     </a:t>
            </a:r>
            <a:r>
              <a:rPr lang="en-US" altLang="zh-CN" sz="2400" dirty="0">
                <a:solidFill>
                  <a:srgbClr val="000000"/>
                </a:solidFill>
                <a:latin typeface="微软雅黑" panose="020B0503020204020204" pitchFamily="34" charset="-122"/>
                <a:ea typeface="微软雅黑" panose="020B0503020204020204" pitchFamily="34" charset="-122"/>
              </a:rPr>
              <a:t>• </a:t>
            </a:r>
            <a:r>
              <a:rPr lang="zh-CN" altLang="en-US" sz="2400" dirty="0">
                <a:solidFill>
                  <a:srgbClr val="000000"/>
                </a:solidFill>
                <a:latin typeface="微软雅黑" panose="020B0503020204020204" pitchFamily="34" charset="-122"/>
                <a:ea typeface="微软雅黑" panose="020B0503020204020204" pitchFamily="34" charset="-122"/>
              </a:rPr>
              <a:t>分辨出各种观点、见解、方法、成果的</a:t>
            </a:r>
            <a:r>
              <a:rPr lang="zh-CN" altLang="en-US" sz="2400" dirty="0">
                <a:solidFill>
                  <a:srgbClr val="FF0000"/>
                </a:solidFill>
                <a:latin typeface="微软雅黑" panose="020B0503020204020204" pitchFamily="34" charset="-122"/>
                <a:ea typeface="微软雅黑" panose="020B0503020204020204" pitchFamily="34" charset="-122"/>
              </a:rPr>
              <a:t>优劣利弊</a:t>
            </a:r>
          </a:p>
          <a:p>
            <a:r>
              <a:rPr lang="zh-CN" altLang="en-US" sz="2400" dirty="0">
                <a:solidFill>
                  <a:srgbClr val="000000"/>
                </a:solidFill>
                <a:latin typeface="微软雅黑" panose="020B0503020204020204" pitchFamily="34" charset="-122"/>
                <a:ea typeface="微软雅黑" panose="020B0503020204020204" pitchFamily="34" charset="-122"/>
              </a:rPr>
              <a:t>     </a:t>
            </a:r>
            <a:r>
              <a:rPr lang="en-US" altLang="zh-CN" sz="2400" dirty="0">
                <a:solidFill>
                  <a:srgbClr val="000000"/>
                </a:solidFill>
                <a:latin typeface="微软雅黑" panose="020B0503020204020204" pitchFamily="34" charset="-122"/>
                <a:ea typeface="微软雅黑" panose="020B0503020204020204" pitchFamily="34" charset="-122"/>
              </a:rPr>
              <a:t>• </a:t>
            </a:r>
            <a:r>
              <a:rPr lang="zh-CN" altLang="en-US" sz="2400" dirty="0">
                <a:solidFill>
                  <a:srgbClr val="000000"/>
                </a:solidFill>
                <a:latin typeface="微软雅黑" panose="020B0503020204020204" pitchFamily="34" charset="-122"/>
                <a:ea typeface="微软雅黑" panose="020B0503020204020204" pitchFamily="34" charset="-122"/>
              </a:rPr>
              <a:t>比较区域间或机构间的差异</a:t>
            </a:r>
          </a:p>
          <a:p>
            <a:r>
              <a:rPr lang="zh-CN" altLang="en-US" sz="2400" dirty="0">
                <a:solidFill>
                  <a:srgbClr val="000000"/>
                </a:solidFill>
                <a:latin typeface="微软雅黑" panose="020B0503020204020204" pitchFamily="34" charset="-122"/>
                <a:ea typeface="微软雅黑" panose="020B0503020204020204" pitchFamily="34" charset="-122"/>
              </a:rPr>
              <a:t>     </a:t>
            </a:r>
            <a:r>
              <a:rPr lang="en-US" altLang="zh-CN" sz="2400" dirty="0">
                <a:solidFill>
                  <a:srgbClr val="000000"/>
                </a:solidFill>
                <a:latin typeface="微软雅黑" panose="020B0503020204020204" pitchFamily="34" charset="-122"/>
                <a:ea typeface="微软雅黑" panose="020B0503020204020204" pitchFamily="34" charset="-122"/>
              </a:rPr>
              <a:t>• </a:t>
            </a:r>
            <a:r>
              <a:rPr lang="zh-CN" altLang="en-US" sz="2400" dirty="0">
                <a:solidFill>
                  <a:srgbClr val="000000"/>
                </a:solidFill>
                <a:latin typeface="微软雅黑" panose="020B0503020204020204" pitchFamily="34" charset="-122"/>
                <a:ea typeface="微软雅黑" panose="020B0503020204020204" pitchFamily="34" charset="-122"/>
              </a:rPr>
              <a:t>起到借鉴、启示和指导的作用</a:t>
            </a:r>
          </a:p>
        </p:txBody>
      </p:sp>
      <p:sp>
        <p:nvSpPr>
          <p:cNvPr id="3" name="TextBox 2"/>
          <p:cNvSpPr txBox="1"/>
          <p:nvPr/>
        </p:nvSpPr>
        <p:spPr>
          <a:xfrm>
            <a:off x="2544896" y="5034708"/>
            <a:ext cx="6836390" cy="646331"/>
          </a:xfrm>
          <a:prstGeom prst="rect">
            <a:avLst/>
          </a:prstGeom>
          <a:solidFill>
            <a:srgbClr val="FFC000"/>
          </a:solidFill>
        </p:spPr>
        <p:txBody>
          <a:bodyPr wrap="square" rtlCol="0">
            <a:spAutoFit/>
          </a:bodyPr>
          <a:lstStyle/>
          <a:p>
            <a:r>
              <a:rPr lang="zh-CN" altLang="en-US" dirty="0" smtClean="0"/>
              <a:t>对专题在国际和国内的各派观点、各家之言、各种方法、各自成就等加以描述和比较。</a:t>
            </a:r>
            <a:endParaRPr lang="zh-CN" altLang="en-US" dirty="0"/>
          </a:p>
        </p:txBody>
      </p:sp>
    </p:spTree>
    <p:extLst>
      <p:ext uri="{BB962C8B-B14F-4D97-AF65-F5344CB8AC3E}">
        <p14:creationId xmlns:p14="http://schemas.microsoft.com/office/powerpoint/2010/main" val="23537373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内容占位符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6038" y="1348515"/>
            <a:ext cx="6565900" cy="771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8738" y="3096352"/>
            <a:ext cx="20955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5063" y="3224940"/>
            <a:ext cx="237966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36175" y="3156677"/>
            <a:ext cx="25908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11750" y="3959952"/>
            <a:ext cx="55530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36175" y="4306027"/>
            <a:ext cx="22574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24540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标注 23"/>
          <p:cNvSpPr/>
          <p:nvPr/>
        </p:nvSpPr>
        <p:spPr>
          <a:xfrm>
            <a:off x="2047777" y="940812"/>
            <a:ext cx="1852194" cy="765000"/>
          </a:xfrm>
          <a:prstGeom prst="wedgeRectCallout">
            <a:avLst>
              <a:gd name="adj1" fmla="val 16865"/>
              <a:gd name="adj2" fmla="val 49817"/>
            </a:avLst>
          </a:prstGeom>
          <a:solidFill>
            <a:srgbClr val="EB5E59"/>
          </a:solidFill>
          <a:ln>
            <a:noFill/>
          </a:ln>
          <a:effectLst>
            <a:outerShdw blurRad="88900" dir="2700000" algn="tl"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微软雅黑" panose="020B0503020204020204" pitchFamily="34" charset="-122"/>
                <a:ea typeface="微软雅黑" panose="020B0503020204020204" pitchFamily="34" charset="-122"/>
              </a:rPr>
              <a:t>纵横结合式</a:t>
            </a: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2449502" y="2981469"/>
            <a:ext cx="8688813" cy="1569660"/>
          </a:xfrm>
          <a:prstGeom prst="rect">
            <a:avLst/>
          </a:prstGeom>
        </p:spPr>
        <p:txBody>
          <a:bodyPr wrap="square">
            <a:spAutoFit/>
          </a:bodyPr>
          <a:lstStyle/>
          <a:p>
            <a:r>
              <a:rPr lang="zh-CN" altLang="en-US" sz="2400" dirty="0" smtClean="0">
                <a:solidFill>
                  <a:srgbClr val="000000"/>
                </a:solidFill>
                <a:latin typeface="微软雅黑" panose="020B0503020204020204" pitchFamily="34" charset="-122"/>
                <a:ea typeface="微软雅黑" panose="020B0503020204020204" pitchFamily="34" charset="-122"/>
              </a:rPr>
              <a:t>       </a:t>
            </a:r>
            <a:r>
              <a:rPr lang="zh-CN" altLang="en-US" sz="2400" dirty="0" smtClean="0">
                <a:solidFill>
                  <a:srgbClr val="FF0000"/>
                </a:solidFill>
                <a:latin typeface="微软雅黑" panose="020B0503020204020204" pitchFamily="34" charset="-122"/>
                <a:ea typeface="微软雅黑" panose="020B0503020204020204" pitchFamily="34" charset="-122"/>
              </a:rPr>
              <a:t>写历史背景采用纵式，写目前状况采用横式</a:t>
            </a:r>
            <a:r>
              <a:rPr lang="zh-CN" altLang="en-US" sz="2400" dirty="0" smtClean="0">
                <a:solidFill>
                  <a:srgbClr val="000000"/>
                </a:solidFill>
                <a:latin typeface="微软雅黑" panose="020B0503020204020204" pitchFamily="34" charset="-122"/>
                <a:ea typeface="微软雅黑" panose="020B0503020204020204" pitchFamily="34" charset="-122"/>
              </a:rPr>
              <a:t>，全面系统地认识某一专题及其发展方向，作出比较可靠的趋向预测，为新的研究工作选择突破口或提供参考依据</a:t>
            </a:r>
            <a:endParaRPr lang="en-US" altLang="zh-CN" sz="2400" dirty="0" smtClean="0">
              <a:solidFill>
                <a:srgbClr val="000000"/>
              </a:solidFill>
              <a:latin typeface="微软雅黑" panose="020B0503020204020204" pitchFamily="34" charset="-122"/>
              <a:ea typeface="微软雅黑" panose="020B0503020204020204" pitchFamily="34" charset="-122"/>
            </a:endParaRPr>
          </a:p>
          <a:p>
            <a:r>
              <a:rPr lang="en-US" altLang="zh-CN" sz="2400" dirty="0">
                <a:solidFill>
                  <a:srgbClr val="000000"/>
                </a:solidFill>
                <a:latin typeface="微软雅黑" panose="020B0503020204020204" pitchFamily="34" charset="-122"/>
                <a:ea typeface="微软雅黑" panose="020B0503020204020204" pitchFamily="34" charset="-122"/>
              </a:rPr>
              <a:t> </a:t>
            </a:r>
            <a:r>
              <a:rPr lang="en-US" altLang="zh-CN" sz="2400" dirty="0" smtClean="0">
                <a:solidFill>
                  <a:srgbClr val="000000"/>
                </a:solidFill>
                <a:latin typeface="微软雅黑" panose="020B0503020204020204" pitchFamily="34" charset="-122"/>
                <a:ea typeface="微软雅黑" panose="020B0503020204020204" pitchFamily="34" charset="-122"/>
              </a:rPr>
              <a:t>      </a:t>
            </a:r>
            <a:r>
              <a:rPr lang="zh-CN" altLang="en-US" sz="2400" dirty="0" smtClean="0">
                <a:solidFill>
                  <a:srgbClr val="C00000"/>
                </a:solidFill>
                <a:latin typeface="微软雅黑" panose="020B0503020204020204" pitchFamily="34" charset="-122"/>
                <a:ea typeface="微软雅黑" panose="020B0503020204020204" pitchFamily="34" charset="-122"/>
              </a:rPr>
              <a:t>学位论文文献综述多采用此写法</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686275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标注 23"/>
          <p:cNvSpPr/>
          <p:nvPr/>
        </p:nvSpPr>
        <p:spPr>
          <a:xfrm>
            <a:off x="2047777" y="940812"/>
            <a:ext cx="1852194" cy="765000"/>
          </a:xfrm>
          <a:prstGeom prst="wedgeRectCallout">
            <a:avLst>
              <a:gd name="adj1" fmla="val 16865"/>
              <a:gd name="adj2" fmla="val 49817"/>
            </a:avLst>
          </a:prstGeom>
          <a:solidFill>
            <a:srgbClr val="EB5E59"/>
          </a:solidFill>
          <a:ln>
            <a:noFill/>
          </a:ln>
          <a:effectLst>
            <a:outerShdw blurRad="88900" dir="2700000" algn="tl"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微软雅黑" panose="020B0503020204020204" pitchFamily="34" charset="-122"/>
                <a:ea typeface="微软雅黑" panose="020B0503020204020204" pitchFamily="34" charset="-122"/>
              </a:rPr>
              <a:t>注意点</a:t>
            </a: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771098" y="2289067"/>
            <a:ext cx="8688813" cy="4154984"/>
          </a:xfrm>
          <a:prstGeom prst="rect">
            <a:avLst/>
          </a:prstGeom>
        </p:spPr>
        <p:txBody>
          <a:bodyPr wrap="square">
            <a:spAutoFit/>
          </a:bodyPr>
          <a:lstStyle/>
          <a:p>
            <a:r>
              <a:rPr lang="en-US" altLang="zh-CN" sz="2400" dirty="0">
                <a:latin typeface="微软雅黑" panose="020B0503020204020204" pitchFamily="34" charset="-122"/>
                <a:ea typeface="微软雅黑" panose="020B0503020204020204" pitchFamily="34" charset="-122"/>
              </a:rPr>
              <a:t>1.</a:t>
            </a:r>
            <a:r>
              <a:rPr lang="zh-CN" altLang="zh-CN" sz="2400" dirty="0">
                <a:latin typeface="微软雅黑" panose="020B0503020204020204" pitchFamily="34" charset="-122"/>
                <a:ea typeface="微软雅黑" panose="020B0503020204020204" pitchFamily="34" charset="-122"/>
              </a:rPr>
              <a:t>文献综述不应是对已有文献的重复、罗列和一般性介绍，而应是对以往研究的优点、不足和贡献的</a:t>
            </a:r>
            <a:r>
              <a:rPr lang="zh-CN" altLang="zh-CN" sz="2400" dirty="0">
                <a:solidFill>
                  <a:srgbClr val="FF0000"/>
                </a:solidFill>
                <a:latin typeface="微软雅黑" panose="020B0503020204020204" pitchFamily="34" charset="-122"/>
                <a:ea typeface="微软雅黑" panose="020B0503020204020204" pitchFamily="34" charset="-122"/>
              </a:rPr>
              <a:t>批判性分析与评论</a:t>
            </a:r>
            <a:r>
              <a:rPr lang="zh-CN" altLang="zh-CN"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r>
              <a:rPr lang="zh-CN" altLang="zh-CN" sz="2400" dirty="0" smtClean="0">
                <a:latin typeface="微软雅黑" panose="020B0503020204020204" pitchFamily="34" charset="-122"/>
                <a:ea typeface="微软雅黑" panose="020B0503020204020204" pitchFamily="34" charset="-122"/>
              </a:rPr>
              <a:t>因此</a:t>
            </a:r>
            <a:r>
              <a:rPr lang="zh-CN" altLang="zh-CN" sz="2400" dirty="0">
                <a:latin typeface="微软雅黑" panose="020B0503020204020204" pitchFamily="34" charset="-122"/>
                <a:ea typeface="微软雅黑" panose="020B0503020204020204" pitchFamily="34" charset="-122"/>
              </a:rPr>
              <a:t>，文献综述应包括</a:t>
            </a:r>
            <a:r>
              <a:rPr lang="zh-CN" altLang="zh-CN" sz="2400" dirty="0">
                <a:solidFill>
                  <a:srgbClr val="FF0000"/>
                </a:solidFill>
                <a:latin typeface="微软雅黑" panose="020B0503020204020204" pitchFamily="34" charset="-122"/>
                <a:ea typeface="微软雅黑" panose="020B0503020204020204" pitchFamily="34" charset="-122"/>
              </a:rPr>
              <a:t>综合提炼和分析评论</a:t>
            </a:r>
            <a:r>
              <a:rPr lang="zh-CN" altLang="zh-CN" sz="2400" dirty="0">
                <a:latin typeface="微软雅黑" panose="020B0503020204020204" pitchFamily="34" charset="-122"/>
                <a:ea typeface="微软雅黑" panose="020B0503020204020204" pitchFamily="34" charset="-122"/>
              </a:rPr>
              <a:t>双重</a:t>
            </a:r>
            <a:r>
              <a:rPr lang="zh-CN" altLang="zh-CN" sz="2400" dirty="0" smtClean="0">
                <a:latin typeface="微软雅黑" panose="020B0503020204020204" pitchFamily="34" charset="-122"/>
                <a:ea typeface="微软雅黑" panose="020B0503020204020204" pitchFamily="34" charset="-122"/>
              </a:rPr>
              <a:t>含义</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endParaRPr lang="en-US" altLang="zh-CN" sz="2400" dirty="0" smtClean="0">
              <a:latin typeface="微软雅黑" panose="020B0503020204020204" pitchFamily="34" charset="-122"/>
              <a:ea typeface="微软雅黑" panose="020B0503020204020204" pitchFamily="34" charset="-122"/>
            </a:endParaRPr>
          </a:p>
          <a:p>
            <a:r>
              <a:rPr lang="en-US" altLang="zh-CN" sz="2400" dirty="0" smtClean="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文献综述要</a:t>
            </a:r>
            <a:r>
              <a:rPr lang="zh-CN" altLang="en-US" sz="2400" dirty="0">
                <a:solidFill>
                  <a:srgbClr val="FF0000"/>
                </a:solidFill>
                <a:latin typeface="微软雅黑" panose="020B0503020204020204" pitchFamily="34" charset="-122"/>
                <a:ea typeface="微软雅黑" panose="020B0503020204020204" pitchFamily="34" charset="-122"/>
              </a:rPr>
              <a:t>文字简洁</a:t>
            </a:r>
            <a:r>
              <a:rPr lang="zh-CN" altLang="en-US" sz="2400" dirty="0">
                <a:latin typeface="微软雅黑" panose="020B0503020204020204" pitchFamily="34" charset="-122"/>
                <a:ea typeface="微软雅黑" panose="020B0503020204020204" pitchFamily="34" charset="-122"/>
              </a:rPr>
              <a:t>，尽量避免大量引用原文，要用自己的语言把作者的观点说清楚，从原始文献中得出一般性结论</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endParaRPr lang="en-US" altLang="zh-CN" sz="2400" dirty="0" smtClean="0">
              <a:latin typeface="微软雅黑" panose="020B0503020204020204" pitchFamily="34" charset="-122"/>
              <a:ea typeface="微软雅黑" panose="020B0503020204020204" pitchFamily="34" charset="-122"/>
            </a:endParaRPr>
          </a:p>
          <a:p>
            <a:r>
              <a:rPr lang="en-US" altLang="zh-CN" sz="2400" dirty="0" smtClean="0">
                <a:latin typeface="微软雅黑" panose="020B0503020204020204" pitchFamily="34" charset="-122"/>
                <a:ea typeface="微软雅黑" panose="020B0503020204020204" pitchFamily="34" charset="-122"/>
              </a:rPr>
              <a:t>3.</a:t>
            </a:r>
            <a:r>
              <a:rPr lang="zh-CN" altLang="en-US" sz="2400" dirty="0">
                <a:latin typeface="微软雅黑" panose="020B0503020204020204" pitchFamily="34" charset="-122"/>
                <a:ea typeface="微软雅黑" panose="020B0503020204020204" pitchFamily="34" charset="-122"/>
              </a:rPr>
              <a:t>文献综述不是资料库，要</a:t>
            </a:r>
            <a:r>
              <a:rPr lang="zh-CN" altLang="en-US" sz="2400" dirty="0">
                <a:solidFill>
                  <a:srgbClr val="FF0000"/>
                </a:solidFill>
                <a:latin typeface="微软雅黑" panose="020B0503020204020204" pitchFamily="34" charset="-122"/>
                <a:ea typeface="微软雅黑" panose="020B0503020204020204" pitchFamily="34" charset="-122"/>
              </a:rPr>
              <a:t>紧紧围绕课题研究的“问题”</a:t>
            </a:r>
            <a:r>
              <a:rPr lang="zh-CN" altLang="en-US" sz="2400" dirty="0">
                <a:latin typeface="微软雅黑" panose="020B0503020204020204" pitchFamily="34" charset="-122"/>
                <a:ea typeface="微软雅黑" panose="020B0503020204020204" pitchFamily="34" charset="-122"/>
              </a:rPr>
              <a:t>，确保所述的已有研究成果与本课题研究直接相关</a:t>
            </a:r>
          </a:p>
          <a:p>
            <a:endParaRPr lang="zh-CN" altLang="en-US" sz="2400" dirty="0">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p:txBody>
      </p:sp>
      <p:sp>
        <p:nvSpPr>
          <p:cNvPr id="3" name="矩形标注 2"/>
          <p:cNvSpPr/>
          <p:nvPr/>
        </p:nvSpPr>
        <p:spPr>
          <a:xfrm>
            <a:off x="10089772" y="2289067"/>
            <a:ext cx="2102228" cy="1577853"/>
          </a:xfrm>
          <a:prstGeom prst="wedgeRectCallout">
            <a:avLst>
              <a:gd name="adj1" fmla="val -72715"/>
              <a:gd name="adj2" fmla="val 450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000000"/>
                </a:solidFill>
                <a:ea typeface="黑体" pitchFamily="49" charset="-122"/>
              </a:rPr>
              <a:t>作者</a:t>
            </a:r>
            <a:r>
              <a:rPr lang="zh-CN" altLang="zh-CN" dirty="0" smtClean="0">
                <a:solidFill>
                  <a:srgbClr val="000000"/>
                </a:solidFill>
                <a:ea typeface="黑体" pitchFamily="49" charset="-122"/>
              </a:rPr>
              <a:t>系统</a:t>
            </a:r>
            <a:r>
              <a:rPr lang="zh-CN" altLang="zh-CN" dirty="0">
                <a:solidFill>
                  <a:srgbClr val="000000"/>
                </a:solidFill>
                <a:ea typeface="黑体" pitchFamily="49" charset="-122"/>
              </a:rPr>
              <a:t>总结某一研究领域在某一阶段的进展情况，并结合本国本地区的具体情况和实际需要提出自己见解</a:t>
            </a:r>
            <a:endParaRPr lang="zh-CN" altLang="en-US" dirty="0"/>
          </a:p>
        </p:txBody>
      </p:sp>
      <p:sp>
        <p:nvSpPr>
          <p:cNvPr id="26" name="矩形标注 25"/>
          <p:cNvSpPr/>
          <p:nvPr/>
        </p:nvSpPr>
        <p:spPr>
          <a:xfrm>
            <a:off x="9960831" y="4578739"/>
            <a:ext cx="2102228" cy="1577853"/>
          </a:xfrm>
          <a:prstGeom prst="wedgeRectCallout">
            <a:avLst>
              <a:gd name="adj1" fmla="val -69571"/>
              <a:gd name="adj2" fmla="val 240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0000"/>
                </a:solidFill>
                <a:ea typeface="黑体" pitchFamily="49" charset="-122"/>
              </a:rPr>
              <a:t>围绕课题紧密组织在一起，既能系统全面地反映研究对象的历史、现状和趋势，又能反映研究内容的各个方面。</a:t>
            </a:r>
            <a:endParaRPr lang="zh-CN" altLang="en-US" dirty="0"/>
          </a:p>
        </p:txBody>
      </p:sp>
    </p:spTree>
    <p:extLst>
      <p:ext uri="{BB962C8B-B14F-4D97-AF65-F5344CB8AC3E}">
        <p14:creationId xmlns:p14="http://schemas.microsoft.com/office/powerpoint/2010/main" val="2813218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标注 23"/>
          <p:cNvSpPr/>
          <p:nvPr/>
        </p:nvSpPr>
        <p:spPr>
          <a:xfrm>
            <a:off x="2047777" y="940812"/>
            <a:ext cx="1852194" cy="765000"/>
          </a:xfrm>
          <a:prstGeom prst="wedgeRectCallout">
            <a:avLst>
              <a:gd name="adj1" fmla="val 16865"/>
              <a:gd name="adj2" fmla="val 49817"/>
            </a:avLst>
          </a:prstGeom>
          <a:solidFill>
            <a:srgbClr val="EB5E59"/>
          </a:solidFill>
          <a:ln>
            <a:noFill/>
          </a:ln>
          <a:effectLst>
            <a:outerShdw blurRad="88900" dir="2700000" algn="tl"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微软雅黑" panose="020B0503020204020204" pitchFamily="34" charset="-122"/>
                <a:ea typeface="微软雅黑" panose="020B0503020204020204" pitchFamily="34" charset="-122"/>
              </a:rPr>
              <a:t>注意点</a:t>
            </a: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1630907" y="2061718"/>
            <a:ext cx="8688813" cy="4154984"/>
          </a:xfrm>
          <a:prstGeom prst="rect">
            <a:avLst/>
          </a:prstGeom>
        </p:spPr>
        <p:txBody>
          <a:bodyPr wrap="square">
            <a:spAutoFit/>
          </a:bodyPr>
          <a:lstStyle/>
          <a:p>
            <a:r>
              <a:rPr lang="en-US" altLang="zh-CN" sz="2400" dirty="0" smtClean="0">
                <a:latin typeface="微软雅黑" panose="020B0503020204020204" pitchFamily="34" charset="-122"/>
                <a:ea typeface="微软雅黑" panose="020B0503020204020204" pitchFamily="34" charset="-122"/>
              </a:rPr>
              <a:t>4.</a:t>
            </a:r>
            <a:r>
              <a:rPr lang="zh-CN" altLang="en-US" sz="2400" dirty="0" smtClean="0">
                <a:latin typeface="微软雅黑" panose="020B0503020204020204" pitchFamily="34" charset="-122"/>
                <a:ea typeface="微软雅黑" panose="020B0503020204020204" pitchFamily="34" charset="-122"/>
              </a:rPr>
              <a:t>文献信息来源可靠、全面、丰富</a:t>
            </a:r>
            <a:endParaRPr lang="en-US" altLang="zh-CN" sz="2400" dirty="0" smtClean="0">
              <a:latin typeface="微软雅黑" panose="020B0503020204020204" pitchFamily="34" charset="-122"/>
              <a:ea typeface="微软雅黑" panose="020B0503020204020204" pitchFamily="34" charset="-122"/>
            </a:endParaRPr>
          </a:p>
          <a:p>
            <a:r>
              <a:rPr lang="en-US" altLang="zh-CN" sz="2400" dirty="0" smtClean="0">
                <a:latin typeface="微软雅黑" panose="020B0503020204020204" pitchFamily="34" charset="-122"/>
                <a:ea typeface="微软雅黑" panose="020B0503020204020204" pitchFamily="34" charset="-122"/>
              </a:rPr>
              <a:t>5.</a:t>
            </a:r>
            <a:r>
              <a:rPr lang="zh-CN" altLang="en-US" sz="2400" dirty="0" smtClean="0">
                <a:latin typeface="微软雅黑" panose="020B0503020204020204" pitchFamily="34" charset="-122"/>
                <a:ea typeface="微软雅黑" panose="020B0503020204020204" pitchFamily="34" charset="-122"/>
              </a:rPr>
              <a:t>尽可能收集原始文献与权威人士的综述</a:t>
            </a:r>
            <a:endParaRPr lang="en-US" altLang="zh-CN" sz="2400" dirty="0" smtClean="0">
              <a:latin typeface="微软雅黑" panose="020B0503020204020204" pitchFamily="34" charset="-122"/>
              <a:ea typeface="微软雅黑" panose="020B0503020204020204" pitchFamily="34" charset="-122"/>
            </a:endParaRPr>
          </a:p>
          <a:p>
            <a:r>
              <a:rPr lang="en-US" altLang="zh-CN" sz="2400" dirty="0" smtClean="0">
                <a:latin typeface="微软雅黑" panose="020B0503020204020204" pitchFamily="34" charset="-122"/>
                <a:ea typeface="微软雅黑" panose="020B0503020204020204" pitchFamily="34" charset="-122"/>
              </a:rPr>
              <a:t>6.</a:t>
            </a:r>
            <a:r>
              <a:rPr lang="zh-CN" altLang="en-US" sz="2400" dirty="0" smtClean="0">
                <a:latin typeface="微软雅黑" panose="020B0503020204020204" pitchFamily="34" charset="-122"/>
                <a:ea typeface="微软雅黑" panose="020B0503020204020204" pitchFamily="34" charset="-122"/>
              </a:rPr>
              <a:t>结构合理、清晰、文法准确、用词严谨</a:t>
            </a:r>
            <a:endParaRPr lang="en-US" altLang="zh-CN" sz="2400" dirty="0" smtClean="0">
              <a:latin typeface="微软雅黑" panose="020B0503020204020204" pitchFamily="34" charset="-122"/>
              <a:ea typeface="微软雅黑" panose="020B0503020204020204" pitchFamily="34" charset="-122"/>
            </a:endParaRPr>
          </a:p>
          <a:p>
            <a:r>
              <a:rPr lang="en-US" altLang="zh-CN" sz="2400" dirty="0" smtClean="0">
                <a:latin typeface="微软雅黑" panose="020B0503020204020204" pitchFamily="34" charset="-122"/>
                <a:ea typeface="微软雅黑" panose="020B0503020204020204" pitchFamily="34" charset="-122"/>
              </a:rPr>
              <a:t>7.</a:t>
            </a:r>
            <a:r>
              <a:rPr lang="zh-CN" altLang="en-US" sz="2400" dirty="0" smtClean="0">
                <a:latin typeface="微软雅黑" panose="020B0503020204020204" pitchFamily="34" charset="-122"/>
                <a:ea typeface="微软雅黑" panose="020B0503020204020204" pitchFamily="34" charset="-122"/>
              </a:rPr>
              <a:t>忌简单罗列、重复</a:t>
            </a:r>
            <a:endParaRPr lang="en-US" altLang="zh-CN" sz="2400" dirty="0" smtClean="0">
              <a:latin typeface="微软雅黑" panose="020B0503020204020204" pitchFamily="34" charset="-122"/>
              <a:ea typeface="微软雅黑" panose="020B0503020204020204" pitchFamily="34" charset="-122"/>
            </a:endParaRPr>
          </a:p>
          <a:p>
            <a:r>
              <a:rPr lang="en-US" altLang="zh-CN" sz="2400" dirty="0" smtClean="0">
                <a:latin typeface="微软雅黑" panose="020B0503020204020204" pitchFamily="34" charset="-122"/>
                <a:ea typeface="微软雅黑" panose="020B0503020204020204" pitchFamily="34" charset="-122"/>
              </a:rPr>
              <a:t>8.</a:t>
            </a:r>
            <a:r>
              <a:rPr lang="zh-CN" altLang="en-US" sz="2400" dirty="0" smtClean="0">
                <a:latin typeface="微软雅黑" panose="020B0503020204020204" pitchFamily="34" charset="-122"/>
                <a:ea typeface="微软雅黑" panose="020B0503020204020204" pitchFamily="34" charset="-122"/>
              </a:rPr>
              <a:t>要用批判的眼光审视别人的成果</a:t>
            </a:r>
            <a:endParaRPr lang="en-US" altLang="zh-CN" sz="2400" dirty="0" smtClean="0">
              <a:latin typeface="微软雅黑" panose="020B0503020204020204" pitchFamily="34" charset="-122"/>
              <a:ea typeface="微软雅黑" panose="020B0503020204020204" pitchFamily="34" charset="-122"/>
            </a:endParaRPr>
          </a:p>
          <a:p>
            <a:r>
              <a:rPr lang="en-US" altLang="zh-CN" sz="2400" dirty="0" smtClean="0">
                <a:latin typeface="微软雅黑" panose="020B0503020204020204" pitchFamily="34" charset="-122"/>
                <a:ea typeface="微软雅黑" panose="020B0503020204020204" pitchFamily="34" charset="-122"/>
              </a:rPr>
              <a:t>9.</a:t>
            </a:r>
            <a:r>
              <a:rPr lang="zh-CN" altLang="en-US" sz="2400" dirty="0" smtClean="0">
                <a:latin typeface="微软雅黑" panose="020B0503020204020204" pitchFamily="34" charset="-122"/>
                <a:ea typeface="微软雅黑" panose="020B0503020204020204" pitchFamily="34" charset="-122"/>
              </a:rPr>
              <a:t>不能将写作者个人观点取代原作者观点，让读者易于识别写作者的看法和原作者的观点</a:t>
            </a:r>
            <a:endParaRPr lang="en-US" altLang="zh-CN" sz="2400" dirty="0" smtClean="0">
              <a:latin typeface="微软雅黑" panose="020B0503020204020204" pitchFamily="34" charset="-122"/>
              <a:ea typeface="微软雅黑" panose="020B0503020204020204" pitchFamily="34" charset="-122"/>
            </a:endParaRPr>
          </a:p>
          <a:p>
            <a:r>
              <a:rPr lang="en-US" altLang="zh-CN" sz="2400" dirty="0" smtClean="0">
                <a:latin typeface="微软雅黑" panose="020B0503020204020204" pitchFamily="34" charset="-122"/>
                <a:ea typeface="微软雅黑" panose="020B0503020204020204" pitchFamily="34" charset="-122"/>
              </a:rPr>
              <a:t>10.</a:t>
            </a:r>
            <a:r>
              <a:rPr lang="zh-CN" altLang="en-US" sz="2400" dirty="0" smtClean="0">
                <a:latin typeface="微软雅黑" panose="020B0503020204020204" pitchFamily="34" charset="-122"/>
                <a:ea typeface="微软雅黑" panose="020B0503020204020204" pitchFamily="34" charset="-122"/>
              </a:rPr>
              <a:t>忌不阅读原始文献的间接引用</a:t>
            </a:r>
            <a:endParaRPr lang="en-US" altLang="zh-CN" sz="2400" dirty="0" smtClean="0">
              <a:latin typeface="微软雅黑" panose="020B0503020204020204" pitchFamily="34" charset="-122"/>
              <a:ea typeface="微软雅黑" panose="020B0503020204020204" pitchFamily="34" charset="-122"/>
            </a:endParaRPr>
          </a:p>
          <a:p>
            <a:r>
              <a:rPr lang="en-US" altLang="zh-CN" sz="2400" dirty="0" smtClean="0">
                <a:latin typeface="微软雅黑" panose="020B0503020204020204" pitchFamily="34" charset="-122"/>
                <a:ea typeface="微软雅黑" panose="020B0503020204020204" pitchFamily="34" charset="-122"/>
              </a:rPr>
              <a:t>11.</a:t>
            </a:r>
            <a:r>
              <a:rPr lang="zh-CN" altLang="en-US" sz="2400" dirty="0" smtClean="0">
                <a:latin typeface="微软雅黑" panose="020B0503020204020204" pitchFamily="34" charset="-122"/>
                <a:ea typeface="微软雅黑" panose="020B0503020204020204" pitchFamily="34" charset="-122"/>
              </a:rPr>
              <a:t>短期内写成初稿，多次反复修改</a:t>
            </a:r>
            <a:endParaRPr lang="zh-CN" altLang="en-US" sz="2400" dirty="0">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a:p>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201342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rot="5400000">
            <a:off x="7617408" y="3267520"/>
            <a:ext cx="2072151" cy="6585594"/>
            <a:chOff x="9897236" y="243817"/>
            <a:chExt cx="2072151" cy="6585594"/>
          </a:xfrm>
        </p:grpSpPr>
        <p:sp>
          <p:nvSpPr>
            <p:cNvPr id="6" name="椭圆 5"/>
            <p:cNvSpPr/>
            <p:nvPr/>
          </p:nvSpPr>
          <p:spPr>
            <a:xfrm>
              <a:off x="11465004" y="1878300"/>
              <a:ext cx="395785" cy="39578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0850057" y="3532465"/>
              <a:ext cx="347976" cy="34797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1700012" y="2623716"/>
              <a:ext cx="64893" cy="6489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531263" y="1369325"/>
              <a:ext cx="333204" cy="333204"/>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1533524" y="1119116"/>
              <a:ext cx="45719" cy="45719"/>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0753010" y="2498553"/>
              <a:ext cx="222913" cy="22291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0108182"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385944" y="4033196"/>
              <a:ext cx="186519" cy="18651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0755" y="429904"/>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9897236" y="24381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735849" y="5686827"/>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1487278" y="2871313"/>
              <a:ext cx="482109" cy="48210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663149" y="5175819"/>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1075425" y="115118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024045" y="4681181"/>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rot="16200000">
            <a:off x="2119528" y="3913451"/>
            <a:ext cx="2072151" cy="6585594"/>
            <a:chOff x="9897236" y="243817"/>
            <a:chExt cx="2072151" cy="6585594"/>
          </a:xfrm>
        </p:grpSpPr>
        <p:sp>
          <p:nvSpPr>
            <p:cNvPr id="24" name="椭圆 23"/>
            <p:cNvSpPr/>
            <p:nvPr/>
          </p:nvSpPr>
          <p:spPr>
            <a:xfrm>
              <a:off x="11465004" y="1878300"/>
              <a:ext cx="395785" cy="39578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0850057" y="3532465"/>
              <a:ext cx="347976" cy="34797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700012" y="2623716"/>
              <a:ext cx="64893" cy="6489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0531263" y="1369325"/>
              <a:ext cx="333204" cy="333204"/>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1533524" y="1119116"/>
              <a:ext cx="45719" cy="45719"/>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0753010" y="2498553"/>
              <a:ext cx="222913" cy="22291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0108182"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1385944" y="4033196"/>
              <a:ext cx="186519" cy="18651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1450755" y="429904"/>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897236" y="24381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0735849" y="5686827"/>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1487278" y="2871313"/>
              <a:ext cx="482109" cy="48210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1663149" y="5175819"/>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11075425" y="115118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1024045" y="4681181"/>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3686536" y="1792480"/>
            <a:ext cx="4818929" cy="2450081"/>
            <a:chOff x="3590734" y="1792216"/>
            <a:chExt cx="4818929" cy="2450081"/>
          </a:xfrm>
        </p:grpSpPr>
        <p:sp>
          <p:nvSpPr>
            <p:cNvPr id="45" name="圆角矩形 44"/>
            <p:cNvSpPr/>
            <p:nvPr/>
          </p:nvSpPr>
          <p:spPr>
            <a:xfrm flipV="1">
              <a:off x="4043882" y="1883336"/>
              <a:ext cx="3862927" cy="2358961"/>
            </a:xfrm>
            <a:prstGeom prst="roundRect">
              <a:avLst>
                <a:gd name="adj" fmla="val 7741"/>
              </a:avLst>
            </a:prstGeom>
            <a:gradFill flip="none" rotWithShape="1">
              <a:gsLst>
                <a:gs pos="0">
                  <a:schemeClr val="bg1">
                    <a:lumMod val="85000"/>
                  </a:schemeClr>
                </a:gs>
                <a:gs pos="100000">
                  <a:schemeClr val="bg1"/>
                </a:gs>
              </a:gsLst>
              <a:lin ang="18900000" scaled="0"/>
              <a:tileRect/>
            </a:gradFill>
            <a:ln w="22225">
              <a:gradFill>
                <a:gsLst>
                  <a:gs pos="0">
                    <a:schemeClr val="bg1"/>
                  </a:gs>
                  <a:gs pos="100000">
                    <a:schemeClr val="bg1">
                      <a:lumMod val="75000"/>
                    </a:schemeClr>
                  </a:gs>
                </a:gsLst>
                <a:lin ang="18900000" scaled="0"/>
              </a:gradFill>
            </a:ln>
            <a:effectLst>
              <a:outerShdw blurRad="508000" dist="2413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4272413" y="1792216"/>
              <a:ext cx="3307816" cy="1938992"/>
            </a:xfrm>
            <a:prstGeom prst="rect">
              <a:avLst/>
            </a:prstGeom>
            <a:noFill/>
          </p:spPr>
          <p:txBody>
            <a:bodyPr wrap="square" rtlCol="0">
              <a:spAutoFit/>
            </a:bodyPr>
            <a:lstStyle/>
            <a:p>
              <a:pPr algn="ctr"/>
              <a:r>
                <a:rPr lang="en-US" altLang="zh-CN" sz="6000" b="1" dirty="0" smtClean="0">
                  <a:solidFill>
                    <a:srgbClr val="EB5E59"/>
                  </a:solidFill>
                  <a:effectLst>
                    <a:outerShdw blurRad="38100" dist="38100" dir="2700000" algn="tl">
                      <a:srgbClr val="000000">
                        <a:alpha val="43137"/>
                      </a:srgbClr>
                    </a:outerShdw>
                  </a:effectLst>
                  <a:latin typeface="MHeiSung HKS UltraBold" panose="00000900000000000000" pitchFamily="2" charset="-120"/>
                  <a:ea typeface="MHeiSung HKS UltraBold" panose="00000900000000000000" pitchFamily="2" charset="-120"/>
                </a:rPr>
                <a:t>PART  </a:t>
              </a:r>
            </a:p>
            <a:p>
              <a:pPr algn="ctr"/>
              <a:r>
                <a:rPr lang="en-US" altLang="zh-CN" sz="6000" b="1" dirty="0" smtClean="0">
                  <a:solidFill>
                    <a:srgbClr val="EB5E59"/>
                  </a:solidFill>
                  <a:effectLst>
                    <a:outerShdw blurRad="38100" dist="38100" dir="2700000" algn="tl">
                      <a:srgbClr val="000000">
                        <a:alpha val="43137"/>
                      </a:srgbClr>
                    </a:outerShdw>
                  </a:effectLst>
                  <a:latin typeface="MHeiSung HKS UltraBold" panose="00000900000000000000" pitchFamily="2" charset="-120"/>
                  <a:ea typeface="MHeiSung HKS UltraBold" panose="00000900000000000000" pitchFamily="2" charset="-120"/>
                </a:rPr>
                <a:t>FOUR</a:t>
              </a:r>
              <a:endParaRPr lang="zh-CN" altLang="en-US" sz="6000" b="1" dirty="0">
                <a:solidFill>
                  <a:srgbClr val="EB5E59"/>
                </a:solidFill>
                <a:effectLst>
                  <a:outerShdw blurRad="38100" dist="38100" dir="2700000" algn="tl">
                    <a:srgbClr val="000000">
                      <a:alpha val="43137"/>
                    </a:srgbClr>
                  </a:outerShdw>
                </a:effectLst>
                <a:latin typeface="MHeiSung HKS UltraBold" panose="00000900000000000000" pitchFamily="2" charset="-120"/>
                <a:ea typeface="MHeiSung HKS UltraBold" panose="00000900000000000000" pitchFamily="2" charset="-120"/>
              </a:endParaRPr>
            </a:p>
          </p:txBody>
        </p:sp>
        <p:sp>
          <p:nvSpPr>
            <p:cNvPr id="42" name="文本框 41"/>
            <p:cNvSpPr txBox="1"/>
            <p:nvPr/>
          </p:nvSpPr>
          <p:spPr>
            <a:xfrm>
              <a:off x="3590734" y="3602064"/>
              <a:ext cx="4818929"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巧</a:t>
              </a: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用文献分析</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8114115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611188" y="2060575"/>
            <a:ext cx="302418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3600" b="1" dirty="0" smtClean="0">
                <a:solidFill>
                  <a:srgbClr val="000000"/>
                </a:solidFill>
              </a:rPr>
              <a:t>Review</a:t>
            </a:r>
          </a:p>
          <a:p>
            <a:pPr eaLnBrk="1" hangingPunct="1"/>
            <a:endParaRPr lang="en-US" altLang="zh-CN" sz="3600" b="1" dirty="0">
              <a:solidFill>
                <a:srgbClr val="000000"/>
              </a:solidFill>
            </a:endParaRPr>
          </a:p>
          <a:p>
            <a:pPr eaLnBrk="1" hangingPunct="1"/>
            <a:r>
              <a:rPr lang="zh-CN" altLang="en-US" sz="3600" b="1" dirty="0" smtClean="0">
                <a:solidFill>
                  <a:srgbClr val="000000"/>
                </a:solidFill>
              </a:rPr>
              <a:t>综述</a:t>
            </a:r>
            <a:endParaRPr lang="zh-CN" altLang="en-US" sz="3600" b="1" dirty="0">
              <a:solidFill>
                <a:srgbClr val="000000"/>
              </a:solidFill>
            </a:endParaRPr>
          </a:p>
        </p:txBody>
      </p:sp>
      <p:pic>
        <p:nvPicPr>
          <p:cNvPr id="3" name="内容占位符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75973" y="404813"/>
            <a:ext cx="2592388" cy="622300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8574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内容占位符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1851" y="1484314"/>
            <a:ext cx="10528300" cy="4681537"/>
          </a:xfrm>
          <a:noFill/>
          <a:ln w="5715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5" name="矩形 4"/>
          <p:cNvSpPr/>
          <p:nvPr/>
        </p:nvSpPr>
        <p:spPr>
          <a:xfrm>
            <a:off x="2351618" y="2060576"/>
            <a:ext cx="4512733" cy="5048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矩形 5"/>
          <p:cNvSpPr/>
          <p:nvPr/>
        </p:nvSpPr>
        <p:spPr>
          <a:xfrm>
            <a:off x="4078817" y="4508501"/>
            <a:ext cx="1344083" cy="5048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8" name="直接箭头连接符 7"/>
          <p:cNvCxnSpPr/>
          <p:nvPr/>
        </p:nvCxnSpPr>
        <p:spPr>
          <a:xfrm flipV="1">
            <a:off x="1775884" y="4868863"/>
            <a:ext cx="2495549" cy="57626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3727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内容占位符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31801" y="260350"/>
            <a:ext cx="10773833" cy="61039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21899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内容占位符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31800" y="398464"/>
            <a:ext cx="11328400" cy="5767387"/>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5" name="矩形 4"/>
          <p:cNvSpPr/>
          <p:nvPr/>
        </p:nvSpPr>
        <p:spPr>
          <a:xfrm>
            <a:off x="624417" y="476251"/>
            <a:ext cx="1919816" cy="36036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矩形 5"/>
          <p:cNvSpPr/>
          <p:nvPr/>
        </p:nvSpPr>
        <p:spPr>
          <a:xfrm>
            <a:off x="624417" y="1989138"/>
            <a:ext cx="1919816" cy="36036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624417" y="5661026"/>
            <a:ext cx="1919816" cy="36036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val="2901333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1528549" y="327546"/>
            <a:ext cx="204717" cy="204717"/>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2582" y="1327112"/>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27797" y="832513"/>
            <a:ext cx="286603" cy="28660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8239" y="441179"/>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30442" y="720372"/>
            <a:ext cx="300251" cy="300251"/>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76601" y="142533"/>
            <a:ext cx="424246" cy="42424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04716" y="211540"/>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2376" y="1125538"/>
            <a:ext cx="3717925" cy="5399087"/>
          </a:xfrm>
          <a:prstGeom prst="rect">
            <a:avLst/>
          </a:prstGeom>
          <a:solidFill>
            <a:schemeClr val="accent2"/>
          </a:solidFill>
          <a:ln w="38100">
            <a:solidFill>
              <a:srgbClr val="C00000"/>
            </a:solidFill>
          </a:ln>
          <a:effectLst/>
        </p:spPr>
      </p:pic>
      <p:pic>
        <p:nvPicPr>
          <p:cNvPr id="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4951" y="1230313"/>
            <a:ext cx="4175125" cy="5189537"/>
          </a:xfrm>
          <a:prstGeom prst="rect">
            <a:avLst/>
          </a:prstGeom>
          <a:solidFill>
            <a:schemeClr val="accent2"/>
          </a:solidFill>
          <a:ln w="38100">
            <a:solidFill>
              <a:srgbClr val="C00000"/>
            </a:solidFill>
          </a:ln>
          <a:effectLst/>
        </p:spPr>
      </p:pic>
    </p:spTree>
    <p:extLst>
      <p:ext uri="{BB962C8B-B14F-4D97-AF65-F5344CB8AC3E}">
        <p14:creationId xmlns:p14="http://schemas.microsoft.com/office/powerpoint/2010/main" val="17738925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047751" y="115889"/>
            <a:ext cx="10136716" cy="4733925"/>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189414"/>
            <a:ext cx="12192000" cy="2600325"/>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502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mtClean="0"/>
          </a:p>
        </p:txBody>
      </p:sp>
      <p:pic>
        <p:nvPicPr>
          <p:cNvPr id="72707" name="内容占位符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8485" y="1438276"/>
            <a:ext cx="10215033" cy="4733925"/>
          </a:xfrm>
          <a:noFill/>
          <a:ln>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9008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mtClean="0"/>
          </a:p>
        </p:txBody>
      </p:sp>
      <p:pic>
        <p:nvPicPr>
          <p:cNvPr id="73731" name="内容占位符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555751"/>
            <a:ext cx="10972800" cy="4498975"/>
          </a:xfrm>
          <a:noFill/>
          <a:ln>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7477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mtClean="0"/>
          </a:p>
        </p:txBody>
      </p:sp>
      <p:pic>
        <p:nvPicPr>
          <p:cNvPr id="74755" name="内容占位符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2720976"/>
            <a:ext cx="10972800" cy="2168525"/>
          </a:xfrm>
          <a:noFill/>
          <a:ln>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4716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b="0" smtClean="0">
                <a:solidFill>
                  <a:srgbClr val="000066"/>
                </a:solidFill>
              </a:rPr>
              <a:t>百度论文助手</a:t>
            </a:r>
            <a:br>
              <a:rPr lang="zh-CN" altLang="en-US" b="0" smtClean="0">
                <a:solidFill>
                  <a:srgbClr val="000066"/>
                </a:solidFill>
              </a:rPr>
            </a:br>
            <a:endParaRPr lang="zh-CN" altLang="en-US" smtClean="0"/>
          </a:p>
        </p:txBody>
      </p:sp>
      <p:sp>
        <p:nvSpPr>
          <p:cNvPr id="75779" name="内容占位符 2"/>
          <p:cNvSpPr>
            <a:spLocks noGrp="1"/>
          </p:cNvSpPr>
          <p:nvPr>
            <p:ph idx="1"/>
          </p:nvPr>
        </p:nvSpPr>
        <p:spPr bwMode="auto">
          <a:xfrm>
            <a:off x="609600" y="1438276"/>
            <a:ext cx="10972800" cy="695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smtClean="0">
                <a:hlinkClick r:id="rId2"/>
              </a:rPr>
              <a:t>http://xueshu.baidu.com/u/biye?tag=paper</a:t>
            </a:r>
            <a:endParaRPr lang="zh-CN" altLang="en-US" smtClean="0"/>
          </a:p>
        </p:txBody>
      </p:sp>
      <p:pic>
        <p:nvPicPr>
          <p:cNvPr id="75780"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1" y="2369609"/>
            <a:ext cx="7531100" cy="3935413"/>
          </a:xfrm>
          <a:prstGeom prst="rect">
            <a:avLst/>
          </a:prstGeom>
          <a:noFill/>
          <a:ln w="5715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5403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mtClean="0">
                <a:solidFill>
                  <a:srgbClr val="FF0000"/>
                </a:solidFill>
              </a:rPr>
              <a:t>研究走势</a:t>
            </a:r>
          </a:p>
        </p:txBody>
      </p:sp>
      <p:pic>
        <p:nvPicPr>
          <p:cNvPr id="76803" name="内容占位符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418" y="1438276"/>
            <a:ext cx="9673167" cy="4733925"/>
          </a:xfr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2960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mtClean="0">
                <a:solidFill>
                  <a:srgbClr val="FF0000"/>
                </a:solidFill>
              </a:rPr>
              <a:t>关联研究</a:t>
            </a:r>
          </a:p>
        </p:txBody>
      </p:sp>
      <p:pic>
        <p:nvPicPr>
          <p:cNvPr id="77827" name="内容占位符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9685" y="1438276"/>
            <a:ext cx="8792633" cy="4733925"/>
          </a:xfr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0762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mtClean="0">
                <a:solidFill>
                  <a:srgbClr val="FF0000"/>
                </a:solidFill>
              </a:rPr>
              <a:t>学科渗透</a:t>
            </a:r>
          </a:p>
        </p:txBody>
      </p:sp>
      <p:pic>
        <p:nvPicPr>
          <p:cNvPr id="78851" name="内容占位符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9685" y="1438276"/>
            <a:ext cx="8792633" cy="4733925"/>
          </a:xfr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2514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mtClean="0">
                <a:solidFill>
                  <a:srgbClr val="FF0000"/>
                </a:solidFill>
              </a:rPr>
              <a:t>相关学者</a:t>
            </a:r>
          </a:p>
        </p:txBody>
      </p:sp>
      <p:pic>
        <p:nvPicPr>
          <p:cNvPr id="79875" name="内容占位符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2200" y="1438276"/>
            <a:ext cx="10007600" cy="4733925"/>
          </a:xfr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1958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mtClean="0">
                <a:solidFill>
                  <a:srgbClr val="FF0000"/>
                </a:solidFill>
              </a:rPr>
              <a:t>相关机构</a:t>
            </a:r>
          </a:p>
        </p:txBody>
      </p:sp>
      <p:pic>
        <p:nvPicPr>
          <p:cNvPr id="80899" name="内容占位符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1534" y="1438276"/>
            <a:ext cx="9668933" cy="4733925"/>
          </a:xfrm>
          <a:noFill/>
          <a:ln w="5715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891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354" y="723250"/>
            <a:ext cx="4016375" cy="5327650"/>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8934" y="651018"/>
            <a:ext cx="4194175" cy="5472113"/>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8557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rot="5400000">
            <a:off x="7617408" y="3267520"/>
            <a:ext cx="2072151" cy="6585594"/>
            <a:chOff x="9897236" y="243817"/>
            <a:chExt cx="2072151" cy="6585594"/>
          </a:xfrm>
        </p:grpSpPr>
        <p:sp>
          <p:nvSpPr>
            <p:cNvPr id="6" name="椭圆 5"/>
            <p:cNvSpPr/>
            <p:nvPr/>
          </p:nvSpPr>
          <p:spPr>
            <a:xfrm>
              <a:off x="11465004" y="1878300"/>
              <a:ext cx="395785" cy="39578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0850057" y="3532465"/>
              <a:ext cx="347976" cy="34797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1700012" y="2623716"/>
              <a:ext cx="64893" cy="6489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531263" y="1369325"/>
              <a:ext cx="333204" cy="333204"/>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1533524" y="1119116"/>
              <a:ext cx="45719" cy="45719"/>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0753010" y="2498553"/>
              <a:ext cx="222913" cy="22291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0108182"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385944" y="4033196"/>
              <a:ext cx="186519" cy="18651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450755" y="429904"/>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9897236" y="24381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735849" y="5686827"/>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1487278" y="2871313"/>
              <a:ext cx="482109" cy="48210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1663149" y="5175819"/>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1075425" y="115118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1024045" y="4681181"/>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rot="16200000">
            <a:off x="2119528" y="3913451"/>
            <a:ext cx="2072151" cy="6585594"/>
            <a:chOff x="9897236" y="243817"/>
            <a:chExt cx="2072151" cy="6585594"/>
          </a:xfrm>
        </p:grpSpPr>
        <p:sp>
          <p:nvSpPr>
            <p:cNvPr id="24" name="椭圆 23"/>
            <p:cNvSpPr/>
            <p:nvPr/>
          </p:nvSpPr>
          <p:spPr>
            <a:xfrm>
              <a:off x="11465004" y="1878300"/>
              <a:ext cx="395785" cy="39578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10850057" y="3532465"/>
              <a:ext cx="347976" cy="347976"/>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1700012" y="2623716"/>
              <a:ext cx="64893" cy="6489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0531263" y="1369325"/>
              <a:ext cx="333204" cy="333204"/>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1533524" y="1119116"/>
              <a:ext cx="45719" cy="45719"/>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0753010" y="2498553"/>
              <a:ext cx="222913" cy="222913"/>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0108182" y="6406330"/>
              <a:ext cx="423081" cy="42308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1778318" y="6406330"/>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1385944" y="4033196"/>
              <a:ext cx="186519" cy="18651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1269938" y="5831576"/>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1450755" y="429904"/>
              <a:ext cx="232012" cy="232012"/>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897236" y="24381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0735849" y="5686827"/>
              <a:ext cx="261323" cy="26132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1487278" y="2871313"/>
              <a:ext cx="482109" cy="48210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1663149" y="5175819"/>
              <a:ext cx="230339" cy="230339"/>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11075425" y="1151187"/>
              <a:ext cx="372173" cy="372173"/>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1024045" y="4681181"/>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3686536" y="1792480"/>
            <a:ext cx="4818929" cy="2450081"/>
            <a:chOff x="3590734" y="1792216"/>
            <a:chExt cx="4818929" cy="2450081"/>
          </a:xfrm>
        </p:grpSpPr>
        <p:sp>
          <p:nvSpPr>
            <p:cNvPr id="45" name="圆角矩形 44"/>
            <p:cNvSpPr/>
            <p:nvPr/>
          </p:nvSpPr>
          <p:spPr>
            <a:xfrm flipV="1">
              <a:off x="4043882" y="1883336"/>
              <a:ext cx="3862927" cy="2358961"/>
            </a:xfrm>
            <a:prstGeom prst="roundRect">
              <a:avLst>
                <a:gd name="adj" fmla="val 7741"/>
              </a:avLst>
            </a:prstGeom>
            <a:gradFill flip="none" rotWithShape="1">
              <a:gsLst>
                <a:gs pos="0">
                  <a:schemeClr val="bg1">
                    <a:lumMod val="85000"/>
                  </a:schemeClr>
                </a:gs>
                <a:gs pos="100000">
                  <a:schemeClr val="bg1"/>
                </a:gs>
              </a:gsLst>
              <a:lin ang="18900000" scaled="0"/>
              <a:tileRect/>
            </a:gradFill>
            <a:ln w="22225">
              <a:gradFill>
                <a:gsLst>
                  <a:gs pos="0">
                    <a:schemeClr val="bg1"/>
                  </a:gs>
                  <a:gs pos="100000">
                    <a:schemeClr val="bg1">
                      <a:lumMod val="75000"/>
                    </a:schemeClr>
                  </a:gs>
                </a:gsLst>
                <a:lin ang="18900000" scaled="0"/>
              </a:gradFill>
            </a:ln>
            <a:effectLst>
              <a:outerShdw blurRad="508000" dist="2413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4272413" y="1792216"/>
              <a:ext cx="3307816" cy="1938992"/>
            </a:xfrm>
            <a:prstGeom prst="rect">
              <a:avLst/>
            </a:prstGeom>
            <a:noFill/>
          </p:spPr>
          <p:txBody>
            <a:bodyPr wrap="square" rtlCol="0">
              <a:spAutoFit/>
            </a:bodyPr>
            <a:lstStyle/>
            <a:p>
              <a:pPr algn="ctr"/>
              <a:r>
                <a:rPr lang="en-US" altLang="zh-CN" sz="6000" b="1" dirty="0" smtClean="0">
                  <a:solidFill>
                    <a:srgbClr val="EB5E59"/>
                  </a:solidFill>
                  <a:effectLst>
                    <a:outerShdw blurRad="38100" dist="38100" dir="2700000" algn="tl">
                      <a:srgbClr val="000000">
                        <a:alpha val="43137"/>
                      </a:srgbClr>
                    </a:outerShdw>
                  </a:effectLst>
                  <a:latin typeface="MHeiSung HKS UltraBold" panose="00000900000000000000" pitchFamily="2" charset="-120"/>
                  <a:ea typeface="MHeiSung HKS UltraBold" panose="00000900000000000000" pitchFamily="2" charset="-120"/>
                </a:rPr>
                <a:t>PART  </a:t>
              </a:r>
            </a:p>
            <a:p>
              <a:pPr algn="ctr"/>
              <a:r>
                <a:rPr lang="en-US" altLang="zh-CN" sz="6000" b="1" dirty="0" smtClean="0">
                  <a:solidFill>
                    <a:srgbClr val="EB5E59"/>
                  </a:solidFill>
                  <a:effectLst>
                    <a:outerShdw blurRad="38100" dist="38100" dir="2700000" algn="tl">
                      <a:srgbClr val="000000">
                        <a:alpha val="43137"/>
                      </a:srgbClr>
                    </a:outerShdw>
                  </a:effectLst>
                  <a:latin typeface="MHeiSung HKS UltraBold" panose="00000900000000000000" pitchFamily="2" charset="-120"/>
                  <a:ea typeface="MHeiSung HKS UltraBold" panose="00000900000000000000" pitchFamily="2" charset="-120"/>
                </a:rPr>
                <a:t>FIVE</a:t>
              </a:r>
              <a:endParaRPr lang="zh-CN" altLang="en-US" sz="6000" b="1" dirty="0">
                <a:solidFill>
                  <a:srgbClr val="EB5E59"/>
                </a:solidFill>
                <a:effectLst>
                  <a:outerShdw blurRad="38100" dist="38100" dir="2700000" algn="tl">
                    <a:srgbClr val="000000">
                      <a:alpha val="43137"/>
                    </a:srgbClr>
                  </a:outerShdw>
                </a:effectLst>
                <a:latin typeface="MHeiSung HKS UltraBold" panose="00000900000000000000" pitchFamily="2" charset="-120"/>
                <a:ea typeface="MHeiSung HKS UltraBold" panose="00000900000000000000" pitchFamily="2" charset="-120"/>
              </a:endParaRPr>
            </a:p>
          </p:txBody>
        </p:sp>
        <p:sp>
          <p:nvSpPr>
            <p:cNvPr id="42" name="文本框 41"/>
            <p:cNvSpPr txBox="1"/>
            <p:nvPr/>
          </p:nvSpPr>
          <p:spPr>
            <a:xfrm>
              <a:off x="3590734" y="3602064"/>
              <a:ext cx="4818929" cy="523220"/>
            </a:xfrm>
            <a:prstGeom prst="rect">
              <a:avLst/>
            </a:prstGeom>
            <a:noFill/>
          </p:spPr>
          <p:txBody>
            <a:bodyPr wrap="square" rtlCol="0">
              <a:spAutoFit/>
            </a:bodyPr>
            <a:lstStyle/>
            <a:p>
              <a:pPr algn="ctr"/>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案例解析</a:t>
              </a: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0512307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1"/>
          <p:cNvSpPr txBox="1">
            <a:spLocks noChangeArrowheads="1"/>
          </p:cNvSpPr>
          <p:nvPr/>
        </p:nvSpPr>
        <p:spPr bwMode="auto">
          <a:xfrm>
            <a:off x="912285" y="260351"/>
            <a:ext cx="1027218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2800" dirty="0" smtClean="0">
                <a:solidFill>
                  <a:srgbClr val="000000"/>
                </a:solidFill>
                <a:ea typeface="黑体" pitchFamily="49" charset="-122"/>
              </a:rPr>
              <a:t>《</a:t>
            </a:r>
            <a:r>
              <a:rPr lang="zh-CN" altLang="en-US" sz="2800" dirty="0">
                <a:solidFill>
                  <a:srgbClr val="000000"/>
                </a:solidFill>
                <a:ea typeface="黑体" pitchFamily="49" charset="-122"/>
              </a:rPr>
              <a:t>国内外主题公园研究综述</a:t>
            </a:r>
            <a:r>
              <a:rPr lang="en-US" altLang="zh-CN" sz="2800" dirty="0">
                <a:solidFill>
                  <a:srgbClr val="000000"/>
                </a:solidFill>
                <a:ea typeface="黑体" pitchFamily="49" charset="-122"/>
              </a:rPr>
              <a:t>》</a:t>
            </a:r>
            <a:endParaRPr lang="zh-CN" altLang="en-US" sz="2800" dirty="0">
              <a:solidFill>
                <a:srgbClr val="000000"/>
              </a:solidFill>
              <a:ea typeface="黑体" pitchFamily="49" charset="-122"/>
            </a:endParaRPr>
          </a:p>
        </p:txBody>
      </p:sp>
      <p:pic>
        <p:nvPicPr>
          <p:cNvPr id="82947"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251" y="908050"/>
            <a:ext cx="10454216" cy="3106738"/>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82948" name="TextBox 3"/>
          <p:cNvSpPr txBox="1">
            <a:spLocks noChangeArrowheads="1"/>
          </p:cNvSpPr>
          <p:nvPr/>
        </p:nvSpPr>
        <p:spPr bwMode="auto">
          <a:xfrm>
            <a:off x="632885" y="4149726"/>
            <a:ext cx="10646833" cy="1908215"/>
          </a:xfrm>
          <a:prstGeom prst="rect">
            <a:avLst/>
          </a:prstGeom>
          <a:noFill/>
          <a:ln w="9525">
            <a:solidFill>
              <a:srgbClr val="0020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dirty="0">
                <a:solidFill>
                  <a:srgbClr val="FF0000"/>
                </a:solidFill>
                <a:ea typeface="黑体" pitchFamily="49" charset="-122"/>
              </a:rPr>
              <a:t>存在问题：</a:t>
            </a:r>
            <a:endParaRPr lang="en-US" altLang="zh-CN" dirty="0">
              <a:solidFill>
                <a:srgbClr val="FF0000"/>
              </a:solidFill>
              <a:ea typeface="黑体" pitchFamily="49" charset="-122"/>
            </a:endParaRPr>
          </a:p>
          <a:p>
            <a:pPr eaLnBrk="1" hangingPunct="1"/>
            <a:r>
              <a:rPr lang="en-US" altLang="zh-CN" sz="2000" dirty="0">
                <a:solidFill>
                  <a:srgbClr val="000000"/>
                </a:solidFill>
                <a:ea typeface="黑体" pitchFamily="49" charset="-122"/>
              </a:rPr>
              <a:t>1</a:t>
            </a:r>
            <a:r>
              <a:rPr lang="zh-CN" altLang="en-US" sz="2000" dirty="0">
                <a:solidFill>
                  <a:srgbClr val="000000"/>
                </a:solidFill>
                <a:ea typeface="黑体" pitchFamily="49" charset="-122"/>
              </a:rPr>
              <a:t>在进行综述前，先给出一个“</a:t>
            </a:r>
            <a:r>
              <a:rPr lang="zh-CN" altLang="en-US" sz="2000" dirty="0">
                <a:solidFill>
                  <a:srgbClr val="FF0000"/>
                </a:solidFill>
                <a:ea typeface="黑体" pitchFamily="49" charset="-122"/>
              </a:rPr>
              <a:t>本文的目的，及提出进行综述的意义</a:t>
            </a:r>
            <a:r>
              <a:rPr lang="zh-CN" altLang="en-US" sz="2000" dirty="0">
                <a:solidFill>
                  <a:srgbClr val="000000"/>
                </a:solidFill>
                <a:ea typeface="黑体" pitchFamily="49" charset="-122"/>
              </a:rPr>
              <a:t>”，让读者明白你为什么要进行这方面的文献回顾。</a:t>
            </a:r>
            <a:endParaRPr lang="en-US" altLang="zh-CN" sz="2000" dirty="0">
              <a:solidFill>
                <a:srgbClr val="000000"/>
              </a:solidFill>
              <a:ea typeface="黑体" pitchFamily="49" charset="-122"/>
            </a:endParaRPr>
          </a:p>
          <a:p>
            <a:pPr eaLnBrk="1" hangingPunct="1"/>
            <a:r>
              <a:rPr lang="en-US" altLang="zh-CN" sz="2000" dirty="0">
                <a:solidFill>
                  <a:srgbClr val="000000"/>
                </a:solidFill>
                <a:ea typeface="黑体" pitchFamily="49" charset="-122"/>
              </a:rPr>
              <a:t>2</a:t>
            </a:r>
            <a:r>
              <a:rPr lang="zh-CN" altLang="en-US" sz="2000" dirty="0">
                <a:solidFill>
                  <a:srgbClr val="000000"/>
                </a:solidFill>
                <a:ea typeface="黑体" pitchFamily="49" charset="-122"/>
              </a:rPr>
              <a:t>“我国第一座</a:t>
            </a:r>
            <a:r>
              <a:rPr lang="en-US" altLang="zh-CN" sz="2000" dirty="0">
                <a:solidFill>
                  <a:srgbClr val="000000"/>
                </a:solidFill>
                <a:ea typeface="黑体" pitchFamily="49" charset="-122"/>
              </a:rPr>
              <a:t>…</a:t>
            </a:r>
            <a:r>
              <a:rPr lang="zh-CN" altLang="en-US" sz="2000" dirty="0">
                <a:solidFill>
                  <a:srgbClr val="000000"/>
                </a:solidFill>
                <a:ea typeface="黑体" pitchFamily="49" charset="-122"/>
              </a:rPr>
              <a:t>”没有说明出现的时间和地点</a:t>
            </a:r>
            <a:endParaRPr lang="en-US" altLang="zh-CN" sz="2000" dirty="0">
              <a:solidFill>
                <a:srgbClr val="000000"/>
              </a:solidFill>
              <a:ea typeface="黑体" pitchFamily="49" charset="-122"/>
            </a:endParaRPr>
          </a:p>
          <a:p>
            <a:pPr eaLnBrk="1" hangingPunct="1"/>
            <a:r>
              <a:rPr lang="en-US" altLang="zh-CN" sz="2000" dirty="0">
                <a:solidFill>
                  <a:srgbClr val="000000"/>
                </a:solidFill>
                <a:ea typeface="黑体" pitchFamily="49" charset="-122"/>
              </a:rPr>
              <a:t>    </a:t>
            </a:r>
            <a:r>
              <a:rPr lang="zh-CN" altLang="en-US" sz="2000" dirty="0">
                <a:solidFill>
                  <a:srgbClr val="000000"/>
                </a:solidFill>
                <a:ea typeface="黑体" pitchFamily="49" charset="-122"/>
              </a:rPr>
              <a:t>“热潮在我国各地迅速掀起</a:t>
            </a:r>
            <a:r>
              <a:rPr lang="en-US" altLang="zh-CN" sz="2000" dirty="0">
                <a:solidFill>
                  <a:srgbClr val="000000"/>
                </a:solidFill>
                <a:ea typeface="黑体" pitchFamily="49" charset="-122"/>
              </a:rPr>
              <a:t>…</a:t>
            </a:r>
            <a:r>
              <a:rPr lang="zh-CN" altLang="en-US" sz="2000" dirty="0">
                <a:solidFill>
                  <a:srgbClr val="000000"/>
                </a:solidFill>
                <a:ea typeface="黑体" pitchFamily="49" charset="-122"/>
              </a:rPr>
              <a:t>”这种结论性判断，需要应用相关研究观点或数据来佐证。</a:t>
            </a:r>
            <a:endParaRPr lang="en-US" altLang="zh-CN" sz="2000" dirty="0">
              <a:solidFill>
                <a:srgbClr val="000000"/>
              </a:solidFill>
              <a:ea typeface="黑体" pitchFamily="49" charset="-122"/>
            </a:endParaRPr>
          </a:p>
          <a:p>
            <a:pPr eaLnBrk="1" hangingPunct="1"/>
            <a:r>
              <a:rPr lang="en-US" altLang="zh-CN" sz="2000" dirty="0">
                <a:solidFill>
                  <a:srgbClr val="000000"/>
                </a:solidFill>
                <a:ea typeface="黑体" pitchFamily="49" charset="-122"/>
              </a:rPr>
              <a:t>3</a:t>
            </a:r>
            <a:r>
              <a:rPr lang="zh-CN" altLang="en-US" sz="2000" dirty="0">
                <a:solidFill>
                  <a:srgbClr val="000000"/>
                </a:solidFill>
                <a:ea typeface="黑体" pitchFamily="49" charset="-122"/>
              </a:rPr>
              <a:t>“存在许多问题” 应结合我校大概列举一些具体问题</a:t>
            </a:r>
          </a:p>
        </p:txBody>
      </p:sp>
    </p:spTree>
    <p:extLst>
      <p:ext uri="{BB962C8B-B14F-4D97-AF65-F5344CB8AC3E}">
        <p14:creationId xmlns:p14="http://schemas.microsoft.com/office/powerpoint/2010/main" val="19033779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801" y="692151"/>
            <a:ext cx="11233151" cy="3457575"/>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83971" name="TextBox 2"/>
          <p:cNvSpPr txBox="1">
            <a:spLocks noChangeArrowheads="1"/>
          </p:cNvSpPr>
          <p:nvPr/>
        </p:nvSpPr>
        <p:spPr bwMode="auto">
          <a:xfrm>
            <a:off x="730252" y="4437064"/>
            <a:ext cx="10646833" cy="400110"/>
          </a:xfrm>
          <a:prstGeom prst="rect">
            <a:avLst/>
          </a:prstGeom>
          <a:noFill/>
          <a:ln w="9525">
            <a:solidFill>
              <a:srgbClr val="0020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dirty="0">
                <a:solidFill>
                  <a:srgbClr val="000000"/>
                </a:solidFill>
                <a:ea typeface="黑体" pitchFamily="49" charset="-122"/>
              </a:rPr>
              <a:t>在我国得到迅速发展时，给出了一些</a:t>
            </a:r>
            <a:r>
              <a:rPr lang="zh-CN" altLang="en-US" sz="2000" dirty="0">
                <a:solidFill>
                  <a:srgbClr val="FF0000"/>
                </a:solidFill>
                <a:ea typeface="黑体" pitchFamily="49" charset="-122"/>
              </a:rPr>
              <a:t>佐证</a:t>
            </a:r>
            <a:r>
              <a:rPr lang="zh-CN" altLang="en-US" sz="2000" dirty="0">
                <a:solidFill>
                  <a:srgbClr val="000000"/>
                </a:solidFill>
                <a:ea typeface="黑体" pitchFamily="49" charset="-122"/>
              </a:rPr>
              <a:t>，结论也都是相关统计或研究结果已经证实的。</a:t>
            </a:r>
          </a:p>
        </p:txBody>
      </p:sp>
      <p:sp>
        <p:nvSpPr>
          <p:cNvPr id="83972" name="TextBox 3"/>
          <p:cNvSpPr txBox="1">
            <a:spLocks noChangeArrowheads="1"/>
          </p:cNvSpPr>
          <p:nvPr/>
        </p:nvSpPr>
        <p:spPr bwMode="auto">
          <a:xfrm>
            <a:off x="912284" y="188913"/>
            <a:ext cx="278341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a:solidFill>
                  <a:srgbClr val="FF0000"/>
                </a:solidFill>
                <a:ea typeface="黑体" pitchFamily="49" charset="-122"/>
              </a:rPr>
              <a:t>修改参考</a:t>
            </a:r>
          </a:p>
        </p:txBody>
      </p:sp>
    </p:spTree>
    <p:extLst>
      <p:ext uri="{BB962C8B-B14F-4D97-AF65-F5344CB8AC3E}">
        <p14:creationId xmlns:p14="http://schemas.microsoft.com/office/powerpoint/2010/main" val="39799096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内容占位符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5451" y="836614"/>
            <a:ext cx="11425767" cy="2903537"/>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84995" name="TextBox 2"/>
          <p:cNvSpPr txBox="1">
            <a:spLocks noChangeArrowheads="1"/>
          </p:cNvSpPr>
          <p:nvPr/>
        </p:nvSpPr>
        <p:spPr bwMode="auto">
          <a:xfrm>
            <a:off x="730252" y="4437063"/>
            <a:ext cx="10646833" cy="707886"/>
          </a:xfrm>
          <a:prstGeom prst="rect">
            <a:avLst/>
          </a:prstGeom>
          <a:noFill/>
          <a:ln w="9525">
            <a:solidFill>
              <a:srgbClr val="0020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000">
                <a:solidFill>
                  <a:srgbClr val="000000"/>
                </a:solidFill>
                <a:ea typeface="黑体" pitchFamily="49" charset="-122"/>
              </a:rPr>
              <a:t>谈及出现的商品质量问题时，通过问题的严重度及社会对问题的关注来佐证，从而引出为什么要进行商品类质量角度来研究品牌的这个主题研究的目的意义。</a:t>
            </a:r>
          </a:p>
        </p:txBody>
      </p:sp>
      <p:sp>
        <p:nvSpPr>
          <p:cNvPr id="84996" name="TextBox 3"/>
          <p:cNvSpPr txBox="1">
            <a:spLocks noChangeArrowheads="1"/>
          </p:cNvSpPr>
          <p:nvPr/>
        </p:nvSpPr>
        <p:spPr bwMode="auto">
          <a:xfrm>
            <a:off x="912284" y="188913"/>
            <a:ext cx="278341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a:solidFill>
                  <a:srgbClr val="FF0000"/>
                </a:solidFill>
                <a:ea typeface="黑体" pitchFamily="49" charset="-122"/>
              </a:rPr>
              <a:t>修改参考</a:t>
            </a:r>
          </a:p>
        </p:txBody>
      </p:sp>
    </p:spTree>
    <p:extLst>
      <p:ext uri="{BB962C8B-B14F-4D97-AF65-F5344CB8AC3E}">
        <p14:creationId xmlns:p14="http://schemas.microsoft.com/office/powerpoint/2010/main" val="20102772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标题 1"/>
          <p:cNvSpPr>
            <a:spLocks noGrp="1"/>
          </p:cNvSpPr>
          <p:nvPr>
            <p:ph type="title"/>
          </p:nvPr>
        </p:nvSpPr>
        <p:spPr bwMode="auto">
          <a:xfrm>
            <a:off x="609600" y="238126"/>
            <a:ext cx="10382251" cy="868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zh-CN" sz="2400" smtClean="0">
                <a:solidFill>
                  <a:srgbClr val="000000"/>
                </a:solidFill>
              </a:rPr>
              <a:t>“问题——探索——交流”小学数学教学模式的研究</a:t>
            </a:r>
            <a:endParaRPr lang="zh-CN" altLang="en-US" sz="2400" smtClean="0">
              <a:solidFill>
                <a:srgbClr val="000000"/>
              </a:solidFill>
            </a:endParaRPr>
          </a:p>
        </p:txBody>
      </p:sp>
      <p:pic>
        <p:nvPicPr>
          <p:cNvPr id="86019" name="内容占位符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434" y="981075"/>
            <a:ext cx="10003367" cy="6669088"/>
          </a:xfr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8696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内容占位符 2"/>
          <p:cNvSpPr>
            <a:spLocks noGrp="1"/>
          </p:cNvSpPr>
          <p:nvPr>
            <p:ph idx="1"/>
          </p:nvPr>
        </p:nvSpPr>
        <p:spPr bwMode="auto">
          <a:xfrm>
            <a:off x="609601" y="1438276"/>
            <a:ext cx="11343217" cy="473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zh-CN" smtClean="0"/>
              <a:t>范文中，研究者对有关研究领域的情况有一个全面、系统的认识和了解，对相关文献作了批判性的分析与评论。</a:t>
            </a:r>
            <a:endParaRPr lang="en-US" altLang="zh-CN" smtClean="0"/>
          </a:p>
          <a:p>
            <a:endParaRPr lang="en-US" altLang="zh-CN" sz="2000" smtClean="0">
              <a:solidFill>
                <a:srgbClr val="000000"/>
              </a:solidFill>
            </a:endParaRPr>
          </a:p>
          <a:p>
            <a:endParaRPr lang="en-US" altLang="zh-CN" sz="2000" smtClean="0">
              <a:solidFill>
                <a:srgbClr val="000000"/>
              </a:solidFill>
            </a:endParaRPr>
          </a:p>
          <a:p>
            <a:r>
              <a:rPr lang="zh-CN" altLang="zh-CN" sz="2000" smtClean="0">
                <a:solidFill>
                  <a:srgbClr val="000000"/>
                </a:solidFill>
              </a:rPr>
              <a:t>对于正在从事某一项课题的研究者来说，查阅文献资料有助于他们从整体上把握自己研究领域的发展历史与现状、已取得的主要研究成果、存在争议的地方、研究的最新方向和趋势、被研究者忽视的领域、对进一步研究工作的建议等</a:t>
            </a:r>
            <a:endParaRPr lang="zh-CN" altLang="en-US" sz="2000" smtClean="0">
              <a:solidFill>
                <a:srgbClr val="000000"/>
              </a:solidFill>
            </a:endParaRPr>
          </a:p>
        </p:txBody>
      </p:sp>
    </p:spTree>
    <p:extLst>
      <p:ext uri="{BB962C8B-B14F-4D97-AF65-F5344CB8AC3E}">
        <p14:creationId xmlns:p14="http://schemas.microsoft.com/office/powerpoint/2010/main" val="10617653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mtClean="0">
                <a:solidFill>
                  <a:srgbClr val="000000"/>
                </a:solidFill>
              </a:rPr>
              <a:t>农村中学生自学方法研究</a:t>
            </a:r>
          </a:p>
        </p:txBody>
      </p:sp>
      <p:pic>
        <p:nvPicPr>
          <p:cNvPr id="88067" name="内容占位符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7051" y="1052513"/>
            <a:ext cx="11330516" cy="5395912"/>
          </a:xfr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7242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内容占位符 2"/>
          <p:cNvSpPr>
            <a:spLocks noGrp="1"/>
          </p:cNvSpPr>
          <p:nvPr>
            <p:ph idx="1"/>
          </p:nvPr>
        </p:nvSpPr>
        <p:spPr bwMode="auto">
          <a:xfrm>
            <a:off x="609600" y="1438276"/>
            <a:ext cx="11150600" cy="473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zh-CN" sz="2400" smtClean="0"/>
              <a:t>范文</a:t>
            </a:r>
            <a:r>
              <a:rPr lang="zh-CN" altLang="en-US" sz="2400" smtClean="0"/>
              <a:t>中</a:t>
            </a:r>
            <a:r>
              <a:rPr lang="zh-CN" altLang="zh-CN" sz="2400" smtClean="0"/>
              <a:t>，该课题综述列举了国内外有代表性的专家、学者关于自学方法方面的论述和做法，并对部分内容的优点进行了概述。</a:t>
            </a:r>
            <a:endParaRPr lang="en-US" altLang="zh-CN" sz="2400" smtClean="0"/>
          </a:p>
          <a:p>
            <a:endParaRPr lang="en-US" altLang="zh-CN" sz="2400" smtClean="0"/>
          </a:p>
          <a:p>
            <a:r>
              <a:rPr lang="zh-CN" altLang="zh-CN" sz="2400" smtClean="0"/>
              <a:t>在选好了大的研究方向后，在确定具体的研究课题之前，通过查阅大量文献资料，了解有关研究情况，有助于研究者通过比较、分析，根据研究的可行性、研究者的兴趣和能力等方面限定研究内容，确定课题的研究范围，更好地驾驭和把握课题。</a:t>
            </a:r>
            <a:r>
              <a:rPr lang="zh-CN" altLang="zh-CN" sz="2400" smtClean="0">
                <a:solidFill>
                  <a:srgbClr val="C00000"/>
                </a:solidFill>
              </a:rPr>
              <a:t>但是</a:t>
            </a:r>
            <a:r>
              <a:rPr lang="zh-CN" altLang="zh-CN" sz="2400" smtClean="0"/>
              <a:t>，文献综述对每位专家、学者所持理论和做法的优点与不足所进行的批判性分析与评论不够，特别是缺少对国内外研究现状的综合提炼与分析</a:t>
            </a:r>
            <a:endParaRPr lang="zh-CN" altLang="en-US" sz="2400" smtClean="0"/>
          </a:p>
        </p:txBody>
      </p:sp>
    </p:spTree>
    <p:extLst>
      <p:ext uri="{BB962C8B-B14F-4D97-AF65-F5344CB8AC3E}">
        <p14:creationId xmlns:p14="http://schemas.microsoft.com/office/powerpoint/2010/main" val="14853229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mtClean="0"/>
          </a:p>
        </p:txBody>
      </p:sp>
      <p:pic>
        <p:nvPicPr>
          <p:cNvPr id="90115" name="内容占位符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433" y="404813"/>
            <a:ext cx="10972800" cy="628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801" y="1341439"/>
            <a:ext cx="10945284"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95876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mtClean="0"/>
          </a:p>
        </p:txBody>
      </p:sp>
      <p:pic>
        <p:nvPicPr>
          <p:cNvPr id="91139" name="内容占位符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0651" y="188913"/>
            <a:ext cx="8813800" cy="607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403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标注 6"/>
          <p:cNvSpPr/>
          <p:nvPr/>
        </p:nvSpPr>
        <p:spPr>
          <a:xfrm>
            <a:off x="2047777" y="940812"/>
            <a:ext cx="1852194" cy="765000"/>
          </a:xfrm>
          <a:prstGeom prst="wedgeRectCallout">
            <a:avLst>
              <a:gd name="adj1" fmla="val 16865"/>
              <a:gd name="adj2" fmla="val 49817"/>
            </a:avLst>
          </a:prstGeom>
          <a:solidFill>
            <a:srgbClr val="EB5E59"/>
          </a:solidFill>
          <a:ln>
            <a:noFill/>
          </a:ln>
          <a:effectLst>
            <a:outerShdw blurRad="88900" dir="2700000" algn="tl"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2047777" y="1065502"/>
            <a:ext cx="1846289" cy="523220"/>
          </a:xfrm>
          <a:prstGeom prst="rect">
            <a:avLst/>
          </a:prstGeom>
          <a:noFill/>
        </p:spPr>
        <p:txBody>
          <a:bodyPr wrap="square" rtlCol="0">
            <a:spAutoFit/>
          </a:bodyPr>
          <a:lstStyle/>
          <a:p>
            <a:r>
              <a:rPr lang="en-US" altLang="zh-CN" sz="2800" dirty="0" smtClean="0">
                <a:solidFill>
                  <a:schemeClr val="bg1"/>
                </a:solidFill>
                <a:latin typeface="MHeiSung HKS UltraBold" panose="00000900000000000000" pitchFamily="2" charset="-120"/>
                <a:ea typeface="MHeiSung HKS UltraBold" panose="00000900000000000000" pitchFamily="2" charset="-120"/>
              </a:rPr>
              <a:t> </a:t>
            </a:r>
            <a:r>
              <a:rPr lang="zh-CN" altLang="en-US" sz="2800" dirty="0" smtClean="0">
                <a:solidFill>
                  <a:schemeClr val="bg1"/>
                </a:solidFill>
                <a:latin typeface="MHeiSung HKS UltraBold" panose="00000900000000000000" pitchFamily="2" charset="-120"/>
                <a:ea typeface="MHeiSung HKS UltraBold" panose="00000900000000000000" pitchFamily="2" charset="-120"/>
              </a:rPr>
              <a:t>写作格式</a:t>
            </a:r>
            <a:endParaRPr lang="zh-CN" altLang="en-US" sz="2000" dirty="0">
              <a:solidFill>
                <a:schemeClr val="bg1"/>
              </a:solidFill>
              <a:latin typeface="微软雅黑" pitchFamily="34" charset="-122"/>
              <a:ea typeface="微软雅黑" pitchFamily="34" charset="-122"/>
            </a:endParaRPr>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595688" y="2334727"/>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26" name="矩形 25"/>
          <p:cNvSpPr/>
          <p:nvPr/>
        </p:nvSpPr>
        <p:spPr>
          <a:xfrm>
            <a:off x="4595688" y="2962689"/>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27" name="矩形 26"/>
          <p:cNvSpPr/>
          <p:nvPr/>
        </p:nvSpPr>
        <p:spPr>
          <a:xfrm>
            <a:off x="4579559" y="3524549"/>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28" name="矩形 27"/>
          <p:cNvSpPr/>
          <p:nvPr/>
        </p:nvSpPr>
        <p:spPr>
          <a:xfrm>
            <a:off x="4579559" y="4130477"/>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29" name="矩形 28"/>
          <p:cNvSpPr/>
          <p:nvPr/>
        </p:nvSpPr>
        <p:spPr>
          <a:xfrm>
            <a:off x="4579559" y="4703354"/>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sp>
        <p:nvSpPr>
          <p:cNvPr id="30" name="矩形 29"/>
          <p:cNvSpPr/>
          <p:nvPr/>
        </p:nvSpPr>
        <p:spPr>
          <a:xfrm>
            <a:off x="4579559" y="5287248"/>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6</a:t>
            </a:r>
            <a:endParaRPr lang="zh-CN" altLang="en-US" dirty="0"/>
          </a:p>
        </p:txBody>
      </p:sp>
      <p:sp>
        <p:nvSpPr>
          <p:cNvPr id="4" name="TextBox 3"/>
          <p:cNvSpPr txBox="1"/>
          <p:nvPr/>
        </p:nvSpPr>
        <p:spPr>
          <a:xfrm>
            <a:off x="5452113" y="4130477"/>
            <a:ext cx="3327094"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研究方案</a:t>
            </a:r>
            <a:endParaRPr lang="zh-CN" altLang="en-US" sz="2400" dirty="0">
              <a:latin typeface="微软雅黑" panose="020B0503020204020204" pitchFamily="34" charset="-122"/>
              <a:ea typeface="微软雅黑" panose="020B0503020204020204" pitchFamily="34" charset="-122"/>
            </a:endParaRPr>
          </a:p>
        </p:txBody>
      </p:sp>
      <p:sp>
        <p:nvSpPr>
          <p:cNvPr id="32" name="TextBox 31"/>
          <p:cNvSpPr txBox="1"/>
          <p:nvPr/>
        </p:nvSpPr>
        <p:spPr>
          <a:xfrm>
            <a:off x="5387248" y="2432291"/>
            <a:ext cx="2677099"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题目</a:t>
            </a:r>
            <a:endParaRPr lang="zh-CN" altLang="en-US" sz="2400" dirty="0">
              <a:latin typeface="微软雅黑" panose="020B0503020204020204" pitchFamily="34" charset="-122"/>
              <a:ea typeface="微软雅黑" panose="020B0503020204020204" pitchFamily="34" charset="-122"/>
            </a:endParaRPr>
          </a:p>
        </p:txBody>
      </p:sp>
      <p:sp>
        <p:nvSpPr>
          <p:cNvPr id="33" name="TextBox 32"/>
          <p:cNvSpPr txBox="1"/>
          <p:nvPr/>
        </p:nvSpPr>
        <p:spPr>
          <a:xfrm>
            <a:off x="5387248" y="2987199"/>
            <a:ext cx="2677099"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选题的目的与意义</a:t>
            </a:r>
            <a:endParaRPr lang="zh-CN" altLang="en-US" sz="2400" dirty="0">
              <a:latin typeface="微软雅黑" panose="020B0503020204020204" pitchFamily="34" charset="-122"/>
              <a:ea typeface="微软雅黑" panose="020B0503020204020204" pitchFamily="34" charset="-122"/>
            </a:endParaRPr>
          </a:p>
        </p:txBody>
      </p:sp>
      <p:sp>
        <p:nvSpPr>
          <p:cNvPr id="34" name="TextBox 33"/>
          <p:cNvSpPr txBox="1"/>
          <p:nvPr/>
        </p:nvSpPr>
        <p:spPr>
          <a:xfrm>
            <a:off x="5387248" y="3536804"/>
            <a:ext cx="3327094"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国内外研究现状综述</a:t>
            </a:r>
            <a:endParaRPr lang="zh-CN" altLang="en-US" sz="2400" dirty="0">
              <a:latin typeface="微软雅黑" panose="020B0503020204020204" pitchFamily="34" charset="-122"/>
              <a:ea typeface="微软雅黑" panose="020B0503020204020204" pitchFamily="34" charset="-122"/>
            </a:endParaRPr>
          </a:p>
        </p:txBody>
      </p:sp>
      <p:sp>
        <p:nvSpPr>
          <p:cNvPr id="35" name="TextBox 34"/>
          <p:cNvSpPr txBox="1"/>
          <p:nvPr/>
        </p:nvSpPr>
        <p:spPr>
          <a:xfrm>
            <a:off x="5387248" y="5287248"/>
            <a:ext cx="3327094"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研究预期成果</a:t>
            </a:r>
            <a:endParaRPr lang="zh-CN" altLang="en-US" sz="2400" dirty="0">
              <a:latin typeface="微软雅黑" panose="020B0503020204020204" pitchFamily="34" charset="-122"/>
              <a:ea typeface="微软雅黑" panose="020B0503020204020204" pitchFamily="34" charset="-122"/>
            </a:endParaRPr>
          </a:p>
        </p:txBody>
      </p:sp>
      <p:sp>
        <p:nvSpPr>
          <p:cNvPr id="38" name="TextBox 37"/>
          <p:cNvSpPr txBox="1"/>
          <p:nvPr/>
        </p:nvSpPr>
        <p:spPr>
          <a:xfrm>
            <a:off x="5452113" y="4703354"/>
            <a:ext cx="3327094"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研究进度计划</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4475802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mtClean="0"/>
          </a:p>
        </p:txBody>
      </p:sp>
      <p:pic>
        <p:nvPicPr>
          <p:cNvPr id="92163" name="内容占位符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2100" y="9526"/>
            <a:ext cx="7241117" cy="6067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69262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mtClean="0"/>
          </a:p>
        </p:txBody>
      </p:sp>
      <p:pic>
        <p:nvPicPr>
          <p:cNvPr id="93187" name="内容占位符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8517" y="333375"/>
            <a:ext cx="9472083" cy="561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8585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mtClean="0"/>
          </a:p>
        </p:txBody>
      </p:sp>
      <p:pic>
        <p:nvPicPr>
          <p:cNvPr id="94211" name="内容占位符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3751" y="260351"/>
            <a:ext cx="8864600" cy="601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10800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00600" y="2611614"/>
            <a:ext cx="2582333" cy="1325563"/>
          </a:xfrm>
        </p:spPr>
        <p:txBody>
          <a:bodyPr>
            <a:normAutofit/>
          </a:bodyPr>
          <a:lstStyle/>
          <a:p>
            <a:r>
              <a:rPr lang="zh-CN" altLang="en-US" sz="6000" dirty="0" smtClean="0">
                <a:solidFill>
                  <a:srgbClr val="C00000"/>
                </a:solidFill>
              </a:rPr>
              <a:t>谢 谢！</a:t>
            </a:r>
            <a:endParaRPr lang="zh-CN" altLang="en-US" sz="6000"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528549" y="327546"/>
            <a:ext cx="204717" cy="204717"/>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82" y="1327112"/>
            <a:ext cx="232012" cy="232012"/>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27797" y="832513"/>
            <a:ext cx="286603" cy="286603"/>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8239" y="441179"/>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04716" y="2399162"/>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30442" y="720372"/>
            <a:ext cx="300251" cy="300251"/>
          </a:xfrm>
          <a:prstGeom prst="ellipse">
            <a:avLst/>
          </a:prstGeom>
          <a:solidFill>
            <a:srgbClr val="26262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76601" y="142533"/>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04716" y="1788763"/>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04716" y="211540"/>
            <a:ext cx="272955" cy="272955"/>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3425" y="1256500"/>
            <a:ext cx="424246" cy="424246"/>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9237985" y="-111027"/>
            <a:ext cx="143301" cy="143301"/>
          </a:xfrm>
          <a:prstGeom prst="ellipse">
            <a:avLst/>
          </a:prstGeom>
          <a:solidFill>
            <a:srgbClr val="1D1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1138315" y="-2995"/>
            <a:ext cx="191069" cy="191069"/>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824224" y="-206562"/>
            <a:ext cx="477671" cy="47767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1398044" y="327546"/>
            <a:ext cx="177421" cy="177421"/>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0089772" y="14784"/>
            <a:ext cx="196756" cy="196756"/>
          </a:xfrm>
          <a:prstGeom prst="ellipse">
            <a:avLst/>
          </a:prstGeom>
          <a:noFill/>
          <a:ln w="76200">
            <a:solidFill>
              <a:srgbClr val="1D1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8123823" y="11462"/>
            <a:ext cx="272955" cy="272955"/>
          </a:xfrm>
          <a:prstGeom prst="ellipse">
            <a:avLst/>
          </a:prstGeom>
          <a:solidFill>
            <a:srgbClr val="1D1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528549" y="1089099"/>
            <a:ext cx="484742" cy="484742"/>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32" name="TextBox 31"/>
          <p:cNvSpPr txBox="1"/>
          <p:nvPr/>
        </p:nvSpPr>
        <p:spPr>
          <a:xfrm>
            <a:off x="2236424" y="1109739"/>
            <a:ext cx="2677099"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题目</a:t>
            </a: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2701391" y="2057642"/>
            <a:ext cx="7191755" cy="1477328"/>
          </a:xfrm>
          <a:prstGeom prst="rect">
            <a:avLst/>
          </a:prstGeom>
        </p:spPr>
        <p:txBody>
          <a:bodyPr wrap="square">
            <a:spAutoFit/>
          </a:bodyPr>
          <a:lstStyle/>
          <a:p>
            <a:pPr>
              <a:defRPr/>
            </a:pPr>
            <a:r>
              <a:rPr lang="zh-CN" altLang="en-US" sz="2400" dirty="0" smtClean="0">
                <a:solidFill>
                  <a:srgbClr val="333333"/>
                </a:solidFill>
                <a:latin typeface="微软雅黑" panose="020B0503020204020204" pitchFamily="34" charset="-122"/>
                <a:ea typeface="微软雅黑" panose="020B0503020204020204" pitchFamily="34" charset="-122"/>
              </a:rPr>
              <a:t>       题目</a:t>
            </a:r>
            <a:r>
              <a:rPr lang="zh-CN" altLang="en-US" sz="2400" dirty="0">
                <a:solidFill>
                  <a:srgbClr val="333333"/>
                </a:solidFill>
                <a:latin typeface="微软雅黑" panose="020B0503020204020204" pitchFamily="34" charset="-122"/>
                <a:ea typeface="微软雅黑" panose="020B0503020204020204" pitchFamily="34" charset="-122"/>
              </a:rPr>
              <a:t>是学位论文中心思想的高度概括。开题报告的题目最终将是论文的题目。要求准确规范、简洁、新颖。</a:t>
            </a:r>
            <a:endParaRPr lang="en-US" altLang="zh-CN" sz="2400" dirty="0">
              <a:solidFill>
                <a:srgbClr val="333333"/>
              </a:solidFill>
              <a:latin typeface="微软雅黑" panose="020B0503020204020204" pitchFamily="34" charset="-122"/>
              <a:ea typeface="微软雅黑" panose="020B0503020204020204" pitchFamily="34" charset="-122"/>
            </a:endParaRPr>
          </a:p>
          <a:p>
            <a:pPr>
              <a:defRPr/>
            </a:pPr>
            <a:r>
              <a:rPr lang="en-US" altLang="zh-CN" dirty="0">
                <a:solidFill>
                  <a:srgbClr val="333333"/>
                </a:solidFill>
                <a:latin typeface="宋体" pitchFamily="2" charset="-122"/>
                <a:ea typeface="宋体" pitchFamily="2" charset="-122"/>
              </a:rPr>
              <a:t>   </a:t>
            </a:r>
            <a:endParaRPr lang="zh-CN" altLang="en-US" dirty="0">
              <a:solidFill>
                <a:srgbClr val="333333"/>
              </a:solidFill>
              <a:latin typeface="宋体" pitchFamily="2" charset="-122"/>
              <a:ea typeface="宋体" pitchFamily="2" charset="-122"/>
            </a:endParaRPr>
          </a:p>
        </p:txBody>
      </p:sp>
      <p:sp>
        <p:nvSpPr>
          <p:cNvPr id="36" name="TextBox 3"/>
          <p:cNvSpPr txBox="1">
            <a:spLocks noChangeArrowheads="1"/>
          </p:cNvSpPr>
          <p:nvPr/>
        </p:nvSpPr>
        <p:spPr bwMode="auto">
          <a:xfrm>
            <a:off x="2195088" y="4338685"/>
            <a:ext cx="79930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dirty="0" smtClean="0">
                <a:solidFill>
                  <a:srgbClr val="000000"/>
                </a:solidFill>
                <a:ea typeface="黑体" pitchFamily="49" charset="-122"/>
              </a:rPr>
              <a:t>                           “</a:t>
            </a:r>
            <a:r>
              <a:rPr lang="zh-CN" altLang="en-US" dirty="0">
                <a:solidFill>
                  <a:srgbClr val="FF0000"/>
                </a:solidFill>
                <a:ea typeface="黑体" pitchFamily="49" charset="-122"/>
              </a:rPr>
              <a:t>高中生语文快速阅读教学实验研究</a:t>
            </a:r>
            <a:r>
              <a:rPr lang="zh-CN" altLang="en-US" dirty="0">
                <a:solidFill>
                  <a:srgbClr val="000000"/>
                </a:solidFill>
                <a:ea typeface="黑体" pitchFamily="49" charset="-122"/>
              </a:rPr>
              <a:t>”</a:t>
            </a:r>
            <a:endParaRPr lang="en-US" altLang="zh-CN" dirty="0">
              <a:solidFill>
                <a:srgbClr val="000000"/>
              </a:solidFill>
              <a:ea typeface="黑体" pitchFamily="49" charset="-122"/>
            </a:endParaRPr>
          </a:p>
          <a:p>
            <a:pPr eaLnBrk="1" hangingPunct="1"/>
            <a:endParaRPr lang="en-US" altLang="zh-CN" sz="2400" dirty="0">
              <a:solidFill>
                <a:srgbClr val="000000"/>
              </a:solidFill>
              <a:ea typeface="黑体" pitchFamily="49" charset="-122"/>
            </a:endParaRPr>
          </a:p>
          <a:p>
            <a:pPr eaLnBrk="1" hangingPunct="1"/>
            <a:r>
              <a:rPr lang="zh-CN" altLang="en-US" dirty="0">
                <a:solidFill>
                  <a:srgbClr val="000000"/>
                </a:solidFill>
                <a:ea typeface="黑体" pitchFamily="49" charset="-122"/>
              </a:rPr>
              <a:t>研究的对象是高中学生，研究的问题是快速阅读，研究的主要方法是实验研究</a:t>
            </a:r>
          </a:p>
        </p:txBody>
      </p:sp>
    </p:spTree>
    <p:extLst>
      <p:ext uri="{BB962C8B-B14F-4D97-AF65-F5344CB8AC3E}">
        <p14:creationId xmlns:p14="http://schemas.microsoft.com/office/powerpoint/2010/main" val="2188067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CCE8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CCE8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968</TotalTime>
  <Words>3161</Words>
  <Application>Microsoft Office PowerPoint</Application>
  <PresentationFormat>自定义</PresentationFormat>
  <Paragraphs>341</Paragraphs>
  <Slides>83</Slides>
  <Notes>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83</vt:i4>
      </vt:variant>
    </vt:vector>
  </HeadingPairs>
  <TitlesOfParts>
    <vt:vector size="93" baseType="lpstr">
      <vt:lpstr>Arial</vt:lpstr>
      <vt:lpstr>宋体</vt:lpstr>
      <vt:lpstr>Calibri Light</vt:lpstr>
      <vt:lpstr>Calibri</vt:lpstr>
      <vt:lpstr>黑体</vt:lpstr>
      <vt:lpstr>Impact</vt:lpstr>
      <vt:lpstr>微软雅黑</vt:lpstr>
      <vt:lpstr>Wingdings</vt:lpstr>
      <vt:lpstr>MHeiSung HKS UltraBold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百度论文助手 </vt:lpstr>
      <vt:lpstr>研究走势</vt:lpstr>
      <vt:lpstr>关联研究</vt:lpstr>
      <vt:lpstr>学科渗透</vt:lpstr>
      <vt:lpstr>相关学者</vt:lpstr>
      <vt:lpstr>相关机构</vt:lpstr>
      <vt:lpstr>PowerPoint 演示文稿</vt:lpstr>
      <vt:lpstr>PowerPoint 演示文稿</vt:lpstr>
      <vt:lpstr>PowerPoint 演示文稿</vt:lpstr>
      <vt:lpstr>PowerPoint 演示文稿</vt:lpstr>
      <vt:lpstr>“问题——探索——交流”小学数学教学模式的研究</vt:lpstr>
      <vt:lpstr>PowerPoint 演示文稿</vt:lpstr>
      <vt:lpstr>农村中学生自学方法研究</vt:lpstr>
      <vt:lpstr>PowerPoint 演示文稿</vt:lpstr>
      <vt:lpstr>PowerPoint 演示文稿</vt:lpstr>
      <vt:lpstr>PowerPoint 演示文稿</vt:lpstr>
      <vt:lpstr>PowerPoint 演示文稿</vt:lpstr>
      <vt:lpstr>PowerPoint 演示文稿</vt:lpstr>
      <vt:lpstr>PowerPoint 演示文稿</vt:lpstr>
      <vt:lpstr>谢 谢！</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这电脑有毒</dc:creator>
  <cp:lastModifiedBy>H</cp:lastModifiedBy>
  <cp:revision>121</cp:revision>
  <dcterms:created xsi:type="dcterms:W3CDTF">2016-01-27T03:34:13Z</dcterms:created>
  <dcterms:modified xsi:type="dcterms:W3CDTF">2017-10-13T06:08:43Z</dcterms:modified>
</cp:coreProperties>
</file>