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96" r:id="rId2"/>
    <p:sldId id="300" r:id="rId3"/>
    <p:sldId id="302" r:id="rId4"/>
    <p:sldId id="277" r:id="rId5"/>
    <p:sldId id="314" r:id="rId6"/>
    <p:sldId id="278" r:id="rId7"/>
    <p:sldId id="316" r:id="rId8"/>
    <p:sldId id="279" r:id="rId9"/>
    <p:sldId id="257" r:id="rId10"/>
    <p:sldId id="317" r:id="rId11"/>
    <p:sldId id="312" r:id="rId12"/>
    <p:sldId id="318" r:id="rId13"/>
    <p:sldId id="259" r:id="rId14"/>
    <p:sldId id="260" r:id="rId15"/>
    <p:sldId id="261" r:id="rId16"/>
    <p:sldId id="262" r:id="rId17"/>
    <p:sldId id="263" r:id="rId18"/>
    <p:sldId id="264" r:id="rId19"/>
    <p:sldId id="265" r:id="rId20"/>
    <p:sldId id="319" r:id="rId21"/>
    <p:sldId id="267" r:id="rId22"/>
    <p:sldId id="268" r:id="rId23"/>
    <p:sldId id="269" r:id="rId24"/>
    <p:sldId id="270" r:id="rId25"/>
    <p:sldId id="271" r:id="rId26"/>
    <p:sldId id="272" r:id="rId27"/>
    <p:sldId id="273" r:id="rId28"/>
    <p:sldId id="274" r:id="rId29"/>
    <p:sldId id="324" r:id="rId30"/>
    <p:sldId id="323" r:id="rId31"/>
    <p:sldId id="280" r:id="rId32"/>
    <p:sldId id="320" r:id="rId33"/>
    <p:sldId id="325" r:id="rId34"/>
    <p:sldId id="326" r:id="rId35"/>
    <p:sldId id="282" r:id="rId36"/>
    <p:sldId id="283" r:id="rId37"/>
    <p:sldId id="284" r:id="rId38"/>
    <p:sldId id="322" r:id="rId39"/>
    <p:sldId id="329" r:id="rId40"/>
    <p:sldId id="331" r:id="rId41"/>
    <p:sldId id="332" r:id="rId42"/>
    <p:sldId id="333" r:id="rId43"/>
    <p:sldId id="337" r:id="rId44"/>
    <p:sldId id="336" r:id="rId45"/>
    <p:sldId id="327" r:id="rId46"/>
    <p:sldId id="328" r:id="rId47"/>
    <p:sldId id="338" r:id="rId48"/>
    <p:sldId id="290" r:id="rId49"/>
    <p:sldId id="291" r:id="rId50"/>
    <p:sldId id="305" r:id="rId51"/>
    <p:sldId id="339" r:id="rId52"/>
    <p:sldId id="340" r:id="rId53"/>
    <p:sldId id="341" r:id="rId54"/>
    <p:sldId id="344" r:id="rId55"/>
    <p:sldId id="342" r:id="rId56"/>
    <p:sldId id="306" r:id="rId57"/>
    <p:sldId id="345" r:id="rId58"/>
    <p:sldId id="346" r:id="rId59"/>
    <p:sldId id="347" r:id="rId60"/>
    <p:sldId id="348" r:id="rId61"/>
    <p:sldId id="350" r:id="rId62"/>
    <p:sldId id="349" r:id="rId63"/>
    <p:sldId id="304" r:id="rId6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5203" autoAdjust="0"/>
  </p:normalViewPr>
  <p:slideViewPr>
    <p:cSldViewPr>
      <p:cViewPr varScale="1">
        <p:scale>
          <a:sx n="90" d="100"/>
          <a:sy n="90" d="100"/>
        </p:scale>
        <p:origin x="-270" y="-96"/>
      </p:cViewPr>
      <p:guideLst>
        <p:guide orient="horz" pos="1620"/>
        <p:guide pos="2880"/>
      </p:guideLst>
    </p:cSldViewPr>
  </p:slideViewPr>
  <p:outlineViewPr>
    <p:cViewPr>
      <p:scale>
        <a:sx n="33" d="100"/>
        <a:sy n="33" d="100"/>
      </p:scale>
      <p:origin x="0" y="1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54309-0E3F-4DE7-B2FA-6DE553A299CE}" type="datetimeFigureOut">
              <a:rPr lang="zh-CN" altLang="en-US" smtClean="0"/>
              <a:t>2018/10/8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9665A-DECF-4ABE-983A-2B31E72C918E}" type="slidenum">
              <a:rPr lang="zh-CN" altLang="en-US" smtClean="0"/>
              <a:t>‹#›</a:t>
            </a:fld>
            <a:endParaRPr lang="zh-CN" altLang="en-US"/>
          </a:p>
        </p:txBody>
      </p:sp>
    </p:spTree>
    <p:extLst>
      <p:ext uri="{BB962C8B-B14F-4D97-AF65-F5344CB8AC3E}">
        <p14:creationId xmlns:p14="http://schemas.microsoft.com/office/powerpoint/2010/main" val="312812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xfrm>
            <a:off x="381000" y="685800"/>
            <a:ext cx="6096000" cy="3429000"/>
          </a:xfrm>
          <a:ln/>
        </p:spPr>
      </p:sp>
      <p:sp>
        <p:nvSpPr>
          <p:cNvPr id="1208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4" name="灯片编号占位符 3"/>
          <p:cNvSpPr>
            <a:spLocks noGrp="1"/>
          </p:cNvSpPr>
          <p:nvPr>
            <p:ph type="sldNum" sz="quarter" idx="5"/>
          </p:nvPr>
        </p:nvSpPr>
        <p:spPr/>
        <p:txBody>
          <a:bodyPr/>
          <a:lstStyle/>
          <a:p>
            <a:pPr>
              <a:defRPr/>
            </a:pPr>
            <a:fld id="{1E858916-A9A7-424B-8AEF-BF4452BAB61D}" type="slidenum">
              <a:rPr lang="zh-CN" altLang="en-US">
                <a:solidFill>
                  <a:prstClr val="black"/>
                </a:solidFill>
              </a:rPr>
              <a:pPr>
                <a:defRPr/>
              </a:pPr>
              <a:t>1</a:t>
            </a:fld>
            <a:endParaRPr lang="en-US" altLang="zh-CN">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B9665A-DECF-4ABE-983A-2B31E72C918E}" type="slidenum">
              <a:rPr lang="zh-CN" altLang="en-US" smtClean="0"/>
              <a:t>52</a:t>
            </a:fld>
            <a:endParaRPr lang="zh-CN" altLang="en-US"/>
          </a:p>
        </p:txBody>
      </p:sp>
    </p:spTree>
    <p:extLst>
      <p:ext uri="{BB962C8B-B14F-4D97-AF65-F5344CB8AC3E}">
        <p14:creationId xmlns:p14="http://schemas.microsoft.com/office/powerpoint/2010/main" val="38295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2018/10/8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2018/10/8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2018/10/8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2018/10/8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2018/10/8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2018/10/8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passport.ssreader.com/lixian.asp"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323528" y="809484"/>
            <a:ext cx="8445822" cy="4138530"/>
          </a:xfrm>
          <a:prstGeom prst="rect">
            <a:avLst/>
          </a:prstGeom>
        </p:spPr>
        <p:txBody>
          <a:bodyPr>
            <a:normAutofit fontScale="55000" lnSpcReduction="20000"/>
          </a:bodyPr>
          <a:lstStyle/>
          <a:p>
            <a:pPr marL="0" indent="0" eaLnBrk="1" hangingPunct="1">
              <a:lnSpc>
                <a:spcPct val="170000"/>
              </a:lnSpc>
              <a:spcBef>
                <a:spcPct val="0"/>
              </a:spcBef>
              <a:buFont typeface="Wingdings" pitchFamily="2" charset="2"/>
              <a:buNone/>
              <a:defRPr/>
            </a:pPr>
            <a:r>
              <a:rPr lang="en-US" altLang="zh-CN" sz="2000" b="1" kern="1200" dirty="0" smtClean="0">
                <a:solidFill>
                  <a:srgbClr val="000000"/>
                </a:solidFill>
                <a:latin typeface="宋体" pitchFamily="2" charset="-122"/>
                <a:ea typeface="宋体" pitchFamily="2" charset="-122"/>
              </a:rPr>
              <a:t>   </a:t>
            </a:r>
            <a:r>
              <a:rPr lang="en-US" altLang="zh-CN" sz="2200" b="1" kern="1200" dirty="0" smtClean="0">
                <a:solidFill>
                  <a:srgbClr val="000000"/>
                </a:solidFill>
                <a:latin typeface="微软雅黑" panose="020B0503020204020204" pitchFamily="34" charset="-122"/>
                <a:ea typeface="微软雅黑" panose="020B0503020204020204" pitchFamily="34" charset="-122"/>
              </a:rPr>
              <a:t>1.</a:t>
            </a:r>
            <a:r>
              <a:rPr lang="zh-CN" altLang="en-US" sz="2200" b="1" kern="1200" dirty="0" smtClean="0">
                <a:solidFill>
                  <a:srgbClr val="000000"/>
                </a:solidFill>
                <a:latin typeface="微软雅黑" panose="020B0503020204020204" pitchFamily="34" charset="-122"/>
                <a:ea typeface="微软雅黑" panose="020B0503020204020204" pitchFamily="34" charset="-122"/>
              </a:rPr>
              <a:t>培训讲座为公益性活动，不收取任何费用</a:t>
            </a:r>
          </a:p>
          <a:p>
            <a:pPr marL="0" indent="0" eaLnBrk="1" hangingPunct="1">
              <a:lnSpc>
                <a:spcPct val="170000"/>
              </a:lnSpc>
              <a:spcBef>
                <a:spcPct val="0"/>
              </a:spcBef>
              <a:buFont typeface="Wingdings" pitchFamily="2" charset="2"/>
              <a:buNone/>
              <a:defRPr/>
            </a:pPr>
            <a:r>
              <a:rPr lang="en-US" altLang="zh-CN" sz="2200" b="1" kern="1200" dirty="0" smtClean="0">
                <a:solidFill>
                  <a:srgbClr val="000000"/>
                </a:solidFill>
                <a:latin typeface="微软雅黑" panose="020B0503020204020204" pitchFamily="34" charset="-122"/>
                <a:ea typeface="微软雅黑" panose="020B0503020204020204" pitchFamily="34" charset="-122"/>
              </a:rPr>
              <a:t>   2.</a:t>
            </a:r>
            <a:r>
              <a:rPr lang="zh-CN" altLang="en-US" sz="2200" b="1" kern="1200" dirty="0" smtClean="0">
                <a:solidFill>
                  <a:srgbClr val="000000"/>
                </a:solidFill>
                <a:latin typeface="微软雅黑" panose="020B0503020204020204" pitchFamily="34" charset="-122"/>
                <a:ea typeface="微软雅黑" panose="020B0503020204020204" pitchFamily="34" charset="-122"/>
              </a:rPr>
              <a:t>了解培训的方式：</a:t>
            </a:r>
          </a:p>
          <a:p>
            <a:pPr marL="0" indent="0" eaLnBrk="1" hangingPunct="1">
              <a:lnSpc>
                <a:spcPct val="170000"/>
              </a:lnSpc>
              <a:spcBef>
                <a:spcPct val="0"/>
              </a:spcBef>
              <a:buFont typeface="Wingdings" pitchFamily="2" charset="2"/>
              <a:buNone/>
              <a:defRPr/>
            </a:pPr>
            <a:r>
              <a:rPr lang="zh-CN" altLang="en-US" sz="2200" b="1" kern="1200" dirty="0" smtClean="0">
                <a:solidFill>
                  <a:srgbClr val="000000"/>
                </a:solidFill>
                <a:latin typeface="微软雅黑" panose="020B0503020204020204" pitchFamily="34" charset="-122"/>
                <a:ea typeface="微软雅黑" panose="020B0503020204020204" pitchFamily="34" charset="-122"/>
              </a:rPr>
              <a:t>    主页中的“资源培训”栏目、主页中的通知通告</a:t>
            </a:r>
          </a:p>
          <a:p>
            <a:pPr marL="0" indent="0" eaLnBrk="1" hangingPunct="1">
              <a:lnSpc>
                <a:spcPct val="170000"/>
              </a:lnSpc>
              <a:spcBef>
                <a:spcPct val="0"/>
              </a:spcBef>
              <a:buFont typeface="Wingdings" pitchFamily="2" charset="2"/>
              <a:buNone/>
              <a:defRPr/>
            </a:pPr>
            <a:r>
              <a:rPr lang="zh-CN" altLang="en-US" sz="2200" b="1" kern="1200" dirty="0" smtClean="0">
                <a:solidFill>
                  <a:srgbClr val="000000"/>
                </a:solidFill>
                <a:latin typeface="微软雅黑" panose="020B0503020204020204" pitchFamily="34" charset="-122"/>
                <a:ea typeface="微软雅黑" panose="020B0503020204020204" pitchFamily="34" charset="-122"/>
              </a:rPr>
              <a:t>图书馆一楼宣传展板、图书馆大屏幕、图书馆的新浪微博、腾讯微博、图书馆官方微信。</a:t>
            </a:r>
          </a:p>
          <a:p>
            <a:pPr marL="0" indent="0" eaLnBrk="1" hangingPunct="1">
              <a:lnSpc>
                <a:spcPct val="170000"/>
              </a:lnSpc>
              <a:spcBef>
                <a:spcPct val="0"/>
              </a:spcBef>
              <a:buFont typeface="Wingdings" pitchFamily="2" charset="2"/>
              <a:buNone/>
              <a:defRPr/>
            </a:pPr>
            <a:r>
              <a:rPr lang="en-US" altLang="zh-CN" sz="2200" b="1" kern="1200" dirty="0" smtClean="0">
                <a:solidFill>
                  <a:srgbClr val="000000"/>
                </a:solidFill>
                <a:latin typeface="微软雅黑" panose="020B0503020204020204" pitchFamily="34" charset="-122"/>
                <a:ea typeface="微软雅黑" panose="020B0503020204020204" pitchFamily="34" charset="-122"/>
              </a:rPr>
              <a:t>   3.</a:t>
            </a:r>
            <a:r>
              <a:rPr lang="zh-CN" altLang="en-US" sz="2200" b="1" kern="1200" dirty="0" smtClean="0">
                <a:solidFill>
                  <a:srgbClr val="000000"/>
                </a:solidFill>
                <a:latin typeface="微软雅黑" panose="020B0503020204020204" pitchFamily="34" charset="-122"/>
                <a:ea typeface="微软雅黑" panose="020B0503020204020204" pitchFamily="34" charset="-122"/>
              </a:rPr>
              <a:t>预约培训：图书馆主页中的“预约培训”系统或图书馆</a:t>
            </a:r>
            <a:r>
              <a:rPr lang="en-US" altLang="zh-CN" sz="2200" b="1" kern="1200" dirty="0" smtClean="0">
                <a:solidFill>
                  <a:srgbClr val="000000"/>
                </a:solidFill>
                <a:latin typeface="微软雅黑" panose="020B0503020204020204" pitchFamily="34" charset="-122"/>
                <a:ea typeface="微软雅黑" panose="020B0503020204020204" pitchFamily="34" charset="-122"/>
              </a:rPr>
              <a:t>411</a:t>
            </a:r>
          </a:p>
          <a:p>
            <a:pPr marL="0" indent="0" eaLnBrk="1" hangingPunct="1">
              <a:lnSpc>
                <a:spcPct val="170000"/>
              </a:lnSpc>
              <a:spcBef>
                <a:spcPct val="0"/>
              </a:spcBef>
              <a:buFont typeface="Wingdings" pitchFamily="2" charset="2"/>
              <a:buNone/>
              <a:defRPr/>
            </a:pPr>
            <a:r>
              <a:rPr lang="en-US" altLang="zh-CN" sz="2200" b="1" kern="1200" dirty="0" smtClean="0">
                <a:solidFill>
                  <a:srgbClr val="000000"/>
                </a:solidFill>
                <a:latin typeface="微软雅黑" panose="020B0503020204020204" pitchFamily="34" charset="-122"/>
                <a:ea typeface="微软雅黑" panose="020B0503020204020204" pitchFamily="34" charset="-122"/>
              </a:rPr>
              <a:t>   4.</a:t>
            </a:r>
            <a:r>
              <a:rPr lang="zh-CN" altLang="en-US" sz="2200" b="1" kern="1200" dirty="0" smtClean="0">
                <a:solidFill>
                  <a:srgbClr val="000000"/>
                </a:solidFill>
                <a:latin typeface="微软雅黑" panose="020B0503020204020204" pitchFamily="34" charset="-122"/>
                <a:ea typeface="微软雅黑" panose="020B0503020204020204" pitchFamily="34" charset="-122"/>
              </a:rPr>
              <a:t>获得学分的方法：</a:t>
            </a:r>
          </a:p>
          <a:p>
            <a:pPr marL="0" indent="0" eaLnBrk="1" hangingPunct="1">
              <a:lnSpc>
                <a:spcPct val="170000"/>
              </a:lnSpc>
              <a:spcBef>
                <a:spcPct val="0"/>
              </a:spcBef>
              <a:buFont typeface="Wingdings" pitchFamily="2" charset="2"/>
              <a:buNone/>
              <a:defRPr/>
            </a:pPr>
            <a:r>
              <a:rPr lang="zh-CN" altLang="en-US" sz="2200" b="1" kern="1200" dirty="0" smtClean="0">
                <a:solidFill>
                  <a:srgbClr val="000000"/>
                </a:solidFill>
                <a:latin typeface="微软雅黑" panose="020B0503020204020204" pitchFamily="34" charset="-122"/>
                <a:ea typeface="微软雅黑" panose="020B0503020204020204" pitchFamily="34" charset="-122"/>
              </a:rPr>
              <a:t>   方法一：一个学期内参加</a:t>
            </a:r>
            <a:r>
              <a:rPr lang="en-US" altLang="zh-CN" sz="2200" b="1" kern="1200" dirty="0" smtClean="0">
                <a:solidFill>
                  <a:srgbClr val="FF0000"/>
                </a:solidFill>
                <a:latin typeface="微软雅黑" panose="020B0503020204020204" pitchFamily="34" charset="-122"/>
                <a:ea typeface="微软雅黑" panose="020B0503020204020204" pitchFamily="34" charset="-122"/>
              </a:rPr>
              <a:t>10</a:t>
            </a:r>
            <a:r>
              <a:rPr lang="zh-CN" altLang="en-US" sz="2200" b="1" kern="1200" dirty="0" smtClean="0">
                <a:solidFill>
                  <a:srgbClr val="FF0000"/>
                </a:solidFill>
                <a:latin typeface="微软雅黑" panose="020B0503020204020204" pitchFamily="34" charset="-122"/>
                <a:ea typeface="微软雅黑" panose="020B0503020204020204" pitchFamily="34" charset="-122"/>
              </a:rPr>
              <a:t>场</a:t>
            </a:r>
            <a:r>
              <a:rPr lang="zh-CN" altLang="en-US" sz="2200" b="1" kern="1200" dirty="0" smtClean="0">
                <a:solidFill>
                  <a:srgbClr val="000000"/>
                </a:solidFill>
                <a:latin typeface="微软雅黑" panose="020B0503020204020204" pitchFamily="34" charset="-122"/>
                <a:ea typeface="微软雅黑" panose="020B0503020204020204" pitchFamily="34" charset="-122"/>
              </a:rPr>
              <a:t>讲座，可获得</a:t>
            </a:r>
            <a:r>
              <a:rPr lang="en-US" altLang="zh-CN" sz="2200" b="1" kern="1200" dirty="0" smtClean="0">
                <a:solidFill>
                  <a:srgbClr val="FF0000"/>
                </a:solidFill>
                <a:latin typeface="微软雅黑" panose="020B0503020204020204" pitchFamily="34" charset="-122"/>
                <a:ea typeface="微软雅黑" panose="020B0503020204020204" pitchFamily="34" charset="-122"/>
              </a:rPr>
              <a:t>1</a:t>
            </a:r>
            <a:r>
              <a:rPr lang="zh-CN" altLang="en-US" sz="2200" b="1" kern="1200" dirty="0" smtClean="0">
                <a:solidFill>
                  <a:srgbClr val="FF0000"/>
                </a:solidFill>
                <a:latin typeface="微软雅黑" panose="020B0503020204020204" pitchFamily="34" charset="-122"/>
                <a:ea typeface="微软雅黑" panose="020B0503020204020204" pitchFamily="34" charset="-122"/>
              </a:rPr>
              <a:t>学分</a:t>
            </a:r>
            <a:r>
              <a:rPr lang="zh-CN" altLang="en-US" sz="2200" b="1" kern="1200" dirty="0" smtClean="0">
                <a:solidFill>
                  <a:srgbClr val="000000"/>
                </a:solidFill>
                <a:latin typeface="微软雅黑" panose="020B0503020204020204" pitchFamily="34" charset="-122"/>
                <a:ea typeface="微软雅黑" panose="020B0503020204020204" pitchFamily="34" charset="-122"/>
              </a:rPr>
              <a:t>。</a:t>
            </a:r>
          </a:p>
          <a:p>
            <a:pPr marL="0" indent="0" eaLnBrk="1" hangingPunct="1">
              <a:lnSpc>
                <a:spcPct val="170000"/>
              </a:lnSpc>
              <a:spcBef>
                <a:spcPct val="0"/>
              </a:spcBef>
              <a:buFont typeface="Wingdings" pitchFamily="2" charset="2"/>
              <a:buNone/>
              <a:defRPr/>
            </a:pPr>
            <a:r>
              <a:rPr lang="zh-CN" altLang="en-US" sz="2200" b="1" kern="1200" dirty="0" smtClean="0">
                <a:solidFill>
                  <a:srgbClr val="000000"/>
                </a:solidFill>
                <a:latin typeface="微软雅黑" panose="020B0503020204020204" pitchFamily="34" charset="-122"/>
                <a:ea typeface="微软雅黑" panose="020B0503020204020204" pitchFamily="34" charset="-122"/>
              </a:rPr>
              <a:t>   方法二：连续两个学期内累计参加</a:t>
            </a:r>
            <a:r>
              <a:rPr lang="en-US" altLang="zh-CN" sz="2200" b="1" kern="1200" dirty="0" smtClean="0">
                <a:solidFill>
                  <a:srgbClr val="FF0000"/>
                </a:solidFill>
                <a:latin typeface="微软雅黑" panose="020B0503020204020204" pitchFamily="34" charset="-122"/>
                <a:ea typeface="微软雅黑" panose="020B0503020204020204" pitchFamily="34" charset="-122"/>
              </a:rPr>
              <a:t>12</a:t>
            </a:r>
            <a:r>
              <a:rPr lang="zh-CN" altLang="en-US" sz="2200" b="1" kern="1200" dirty="0" smtClean="0">
                <a:solidFill>
                  <a:srgbClr val="FF0000"/>
                </a:solidFill>
                <a:latin typeface="微软雅黑" panose="020B0503020204020204" pitchFamily="34" charset="-122"/>
                <a:ea typeface="微软雅黑" panose="020B0503020204020204" pitchFamily="34" charset="-122"/>
              </a:rPr>
              <a:t>场</a:t>
            </a:r>
            <a:r>
              <a:rPr lang="zh-CN" altLang="en-US" sz="2200" b="1" kern="1200" dirty="0" smtClean="0">
                <a:solidFill>
                  <a:srgbClr val="000000"/>
                </a:solidFill>
                <a:latin typeface="微软雅黑" panose="020B0503020204020204" pitchFamily="34" charset="-122"/>
                <a:ea typeface="微软雅黑" panose="020B0503020204020204" pitchFamily="34" charset="-122"/>
              </a:rPr>
              <a:t>讲座，可获得</a:t>
            </a:r>
            <a:r>
              <a:rPr lang="en-US" altLang="zh-CN" sz="2200" b="1" kern="1200" dirty="0" smtClean="0">
                <a:solidFill>
                  <a:srgbClr val="FF0000"/>
                </a:solidFill>
                <a:latin typeface="微软雅黑" panose="020B0503020204020204" pitchFamily="34" charset="-122"/>
                <a:ea typeface="微软雅黑" panose="020B0503020204020204" pitchFamily="34" charset="-122"/>
              </a:rPr>
              <a:t>1</a:t>
            </a:r>
            <a:r>
              <a:rPr lang="zh-CN" altLang="en-US" sz="2200" b="1" kern="1200" dirty="0" smtClean="0">
                <a:solidFill>
                  <a:srgbClr val="FF0000"/>
                </a:solidFill>
                <a:latin typeface="微软雅黑" panose="020B0503020204020204" pitchFamily="34" charset="-122"/>
                <a:ea typeface="微软雅黑" panose="020B0503020204020204" pitchFamily="34" charset="-122"/>
              </a:rPr>
              <a:t>学分</a:t>
            </a:r>
            <a:r>
              <a:rPr lang="zh-CN" altLang="en-US" sz="2200" b="1" kern="1200" dirty="0" smtClean="0">
                <a:solidFill>
                  <a:srgbClr val="000000"/>
                </a:solidFill>
                <a:latin typeface="微软雅黑" panose="020B0503020204020204" pitchFamily="34" charset="-122"/>
                <a:ea typeface="微软雅黑" panose="020B0503020204020204" pitchFamily="34" charset="-122"/>
              </a:rPr>
              <a:t>。</a:t>
            </a:r>
          </a:p>
          <a:p>
            <a:pPr marL="0" indent="0" eaLnBrk="1" hangingPunct="1">
              <a:lnSpc>
                <a:spcPct val="170000"/>
              </a:lnSpc>
              <a:spcBef>
                <a:spcPct val="0"/>
              </a:spcBef>
              <a:buFont typeface="Wingdings" pitchFamily="2" charset="2"/>
              <a:buNone/>
              <a:defRPr/>
            </a:pPr>
            <a:r>
              <a:rPr lang="zh-CN" altLang="en-US" sz="2200" b="1" kern="1200" dirty="0" smtClean="0">
                <a:solidFill>
                  <a:srgbClr val="000000"/>
                </a:solidFill>
                <a:latin typeface="微软雅黑" panose="020B0503020204020204" pitchFamily="34" charset="-122"/>
                <a:ea typeface="微软雅黑" panose="020B0503020204020204" pitchFamily="34" charset="-122"/>
              </a:rPr>
              <a:t>   方法三：连续两个学期内累计参加</a:t>
            </a:r>
            <a:r>
              <a:rPr lang="en-US" altLang="zh-CN" sz="2200" b="1" kern="1200" dirty="0" smtClean="0">
                <a:solidFill>
                  <a:srgbClr val="FF0000"/>
                </a:solidFill>
                <a:latin typeface="微软雅黑" panose="020B0503020204020204" pitchFamily="34" charset="-122"/>
                <a:ea typeface="微软雅黑" panose="020B0503020204020204" pitchFamily="34" charset="-122"/>
              </a:rPr>
              <a:t>22</a:t>
            </a:r>
            <a:r>
              <a:rPr lang="zh-CN" altLang="en-US" sz="2200" b="1" kern="1200" dirty="0" smtClean="0">
                <a:solidFill>
                  <a:srgbClr val="FF0000"/>
                </a:solidFill>
                <a:latin typeface="微软雅黑" panose="020B0503020204020204" pitchFamily="34" charset="-122"/>
                <a:ea typeface="微软雅黑" panose="020B0503020204020204" pitchFamily="34" charset="-122"/>
              </a:rPr>
              <a:t>场</a:t>
            </a:r>
            <a:r>
              <a:rPr lang="zh-CN" altLang="en-US" sz="2200" b="1" kern="1200" dirty="0" smtClean="0">
                <a:solidFill>
                  <a:srgbClr val="000000"/>
                </a:solidFill>
                <a:latin typeface="微软雅黑" panose="020B0503020204020204" pitchFamily="34" charset="-122"/>
                <a:ea typeface="微软雅黑" panose="020B0503020204020204" pitchFamily="34" charset="-122"/>
              </a:rPr>
              <a:t>讲座，可获得</a:t>
            </a:r>
            <a:r>
              <a:rPr lang="en-US" altLang="zh-CN" sz="2200" b="1" kern="1200" dirty="0" smtClean="0">
                <a:solidFill>
                  <a:srgbClr val="FF0000"/>
                </a:solidFill>
                <a:latin typeface="微软雅黑" panose="020B0503020204020204" pitchFamily="34" charset="-122"/>
                <a:ea typeface="微软雅黑" panose="020B0503020204020204" pitchFamily="34" charset="-122"/>
              </a:rPr>
              <a:t>2</a:t>
            </a:r>
            <a:r>
              <a:rPr lang="zh-CN" altLang="en-US" sz="2200" b="1" kern="1200" dirty="0" smtClean="0">
                <a:solidFill>
                  <a:srgbClr val="FF0000"/>
                </a:solidFill>
                <a:latin typeface="微软雅黑" panose="020B0503020204020204" pitchFamily="34" charset="-122"/>
                <a:ea typeface="微软雅黑" panose="020B0503020204020204" pitchFamily="34" charset="-122"/>
              </a:rPr>
              <a:t>学分</a:t>
            </a:r>
            <a:r>
              <a:rPr lang="zh-CN" altLang="en-US" sz="2200" b="1" kern="1200" dirty="0" smtClean="0">
                <a:solidFill>
                  <a:srgbClr val="000000"/>
                </a:solidFill>
                <a:latin typeface="微软雅黑" panose="020B0503020204020204" pitchFamily="34" charset="-122"/>
                <a:ea typeface="微软雅黑" panose="020B0503020204020204" pitchFamily="34" charset="-122"/>
              </a:rPr>
              <a:t>。</a:t>
            </a:r>
          </a:p>
          <a:p>
            <a:pPr marL="0" indent="0" eaLnBrk="1" hangingPunct="1">
              <a:lnSpc>
                <a:spcPct val="170000"/>
              </a:lnSpc>
              <a:spcBef>
                <a:spcPct val="0"/>
              </a:spcBef>
              <a:buFont typeface="Wingdings" pitchFamily="2" charset="2"/>
              <a:buNone/>
              <a:defRPr/>
            </a:pPr>
            <a:r>
              <a:rPr lang="zh-CN" altLang="en-US" sz="2200" b="1" kern="1200" dirty="0" smtClean="0">
                <a:solidFill>
                  <a:srgbClr val="000000"/>
                </a:solidFill>
                <a:latin typeface="微软雅黑" panose="020B0503020204020204" pitchFamily="34" charset="-122"/>
                <a:ea typeface="微软雅黑" panose="020B0503020204020204" pitchFamily="34" charset="-122"/>
              </a:rPr>
              <a:t>   说明：</a:t>
            </a:r>
          </a:p>
          <a:p>
            <a:pPr marL="0" indent="0" eaLnBrk="1" hangingPunct="1">
              <a:lnSpc>
                <a:spcPct val="170000"/>
              </a:lnSpc>
              <a:spcBef>
                <a:spcPct val="0"/>
              </a:spcBef>
              <a:buFont typeface="Wingdings" pitchFamily="2" charset="2"/>
              <a:buNone/>
              <a:defRPr/>
            </a:pPr>
            <a:r>
              <a:rPr lang="zh-CN" altLang="en-US" sz="2200" b="1" kern="1200" dirty="0" smtClean="0">
                <a:solidFill>
                  <a:srgbClr val="000000"/>
                </a:solidFill>
                <a:latin typeface="微软雅黑" panose="020B0503020204020204" pitchFamily="34" charset="-122"/>
                <a:ea typeface="微软雅黑" panose="020B0503020204020204" pitchFamily="34" charset="-122"/>
              </a:rPr>
              <a:t>   学分可重复获得，但每位读者累计获得的学分最多不超过</a:t>
            </a:r>
            <a:r>
              <a:rPr lang="en-US" altLang="zh-CN" sz="2200" b="1" kern="1200" dirty="0" smtClean="0">
                <a:solidFill>
                  <a:srgbClr val="000000"/>
                </a:solidFill>
                <a:latin typeface="微软雅黑" panose="020B0503020204020204" pitchFamily="34" charset="-122"/>
                <a:ea typeface="微软雅黑" panose="020B0503020204020204" pitchFamily="34" charset="-122"/>
              </a:rPr>
              <a:t>2 </a:t>
            </a:r>
            <a:r>
              <a:rPr lang="zh-CN" altLang="en-US" sz="2200" b="1" kern="1200" dirty="0" smtClean="0">
                <a:solidFill>
                  <a:srgbClr val="000000"/>
                </a:solidFill>
                <a:latin typeface="微软雅黑" panose="020B0503020204020204" pitchFamily="34" charset="-122"/>
                <a:ea typeface="微软雅黑" panose="020B0503020204020204" pitchFamily="34" charset="-122"/>
              </a:rPr>
              <a:t>学分。</a:t>
            </a:r>
          </a:p>
          <a:p>
            <a:pPr marL="0" indent="0" eaLnBrk="1" hangingPunct="1">
              <a:lnSpc>
                <a:spcPct val="170000"/>
              </a:lnSpc>
              <a:spcBef>
                <a:spcPct val="0"/>
              </a:spcBef>
              <a:buFont typeface="Wingdings" pitchFamily="2" charset="2"/>
              <a:buNone/>
              <a:defRPr/>
            </a:pPr>
            <a:r>
              <a:rPr lang="zh-CN" altLang="en-US" sz="2200" b="1" kern="1200" dirty="0" smtClean="0">
                <a:solidFill>
                  <a:srgbClr val="000000"/>
                </a:solidFill>
                <a:latin typeface="微软雅黑" panose="020B0503020204020204" pitchFamily="34" charset="-122"/>
                <a:ea typeface="微软雅黑" panose="020B0503020204020204" pitchFamily="34" charset="-122"/>
              </a:rPr>
              <a:t>   参加讲座的学生需持校园卡划卡进入培训室，讲座结束后需划卡离开</a:t>
            </a:r>
            <a:r>
              <a:rPr lang="en-US" altLang="zh-CN" sz="2200" b="1" kern="1200" dirty="0" smtClean="0">
                <a:solidFill>
                  <a:srgbClr val="000000"/>
                </a:solidFill>
                <a:latin typeface="微软雅黑" panose="020B0503020204020204" pitchFamily="34" charset="-122"/>
                <a:ea typeface="微软雅黑" panose="020B0503020204020204" pitchFamily="34" charset="-122"/>
              </a:rPr>
              <a:t>,  </a:t>
            </a:r>
            <a:r>
              <a:rPr lang="zh-CN" altLang="en-US" sz="2200" b="1" kern="1200" dirty="0" smtClean="0">
                <a:solidFill>
                  <a:srgbClr val="000000"/>
                </a:solidFill>
                <a:latin typeface="微软雅黑" panose="020B0503020204020204" pitchFamily="34" charset="-122"/>
                <a:ea typeface="微软雅黑" panose="020B0503020204020204" pitchFamily="34" charset="-122"/>
              </a:rPr>
              <a:t>迟到</a:t>
            </a:r>
            <a:r>
              <a:rPr lang="en-US" altLang="zh-CN" sz="2200" b="1" kern="1200" dirty="0" smtClean="0">
                <a:solidFill>
                  <a:srgbClr val="000000"/>
                </a:solidFill>
                <a:latin typeface="微软雅黑" panose="020B0503020204020204" pitchFamily="34" charset="-122"/>
                <a:ea typeface="微软雅黑" panose="020B0503020204020204" pitchFamily="34" charset="-122"/>
              </a:rPr>
              <a:t>20</a:t>
            </a:r>
            <a:r>
              <a:rPr lang="zh-CN" altLang="en-US" sz="2200" b="1" kern="1200" dirty="0" smtClean="0">
                <a:solidFill>
                  <a:srgbClr val="000000"/>
                </a:solidFill>
                <a:latin typeface="微软雅黑" panose="020B0503020204020204" pitchFamily="34" charset="-122"/>
                <a:ea typeface="微软雅黑" panose="020B0503020204020204" pitchFamily="34" charset="-122"/>
              </a:rPr>
              <a:t>分钟或提前离开均不可划卡</a:t>
            </a:r>
            <a:r>
              <a:rPr lang="en-US" altLang="zh-CN" sz="2200" b="1" kern="1200" dirty="0" smtClean="0">
                <a:solidFill>
                  <a:srgbClr val="000000"/>
                </a:solidFill>
                <a:latin typeface="微软雅黑" panose="020B0503020204020204" pitchFamily="34" charset="-122"/>
                <a:ea typeface="微软雅黑" panose="020B0503020204020204" pitchFamily="34" charset="-122"/>
              </a:rPr>
              <a:t>,</a:t>
            </a:r>
            <a:r>
              <a:rPr lang="zh-CN" altLang="en-US" sz="2200" b="1" kern="1200" dirty="0" smtClean="0">
                <a:solidFill>
                  <a:srgbClr val="000000"/>
                </a:solidFill>
                <a:latin typeface="微软雅黑" panose="020B0503020204020204" pitchFamily="34" charset="-122"/>
                <a:ea typeface="微软雅黑" panose="020B0503020204020204" pitchFamily="34" charset="-122"/>
              </a:rPr>
              <a:t>不能计作完整一次。</a:t>
            </a:r>
            <a:endParaRPr lang="zh-CN" altLang="en-US" sz="2000" dirty="0" smtClean="0">
              <a:latin typeface="微软雅黑" panose="020B0503020204020204" pitchFamily="34" charset="-122"/>
              <a:ea typeface="微软雅黑" panose="020B0503020204020204" pitchFamily="34" charset="-122"/>
            </a:endParaRPr>
          </a:p>
        </p:txBody>
      </p:sp>
      <p:pic>
        <p:nvPicPr>
          <p:cNvPr id="10245" name="Picture 3" descr="C:\Users\DELL\Desktop\微信二维码.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5613" y="357187"/>
            <a:ext cx="1581150" cy="118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15"/>
          <p:cNvGrpSpPr>
            <a:grpSpLocks/>
          </p:cNvGrpSpPr>
          <p:nvPr/>
        </p:nvGrpSpPr>
        <p:grpSpPr bwMode="auto">
          <a:xfrm>
            <a:off x="323528" y="151829"/>
            <a:ext cx="6253162" cy="657655"/>
            <a:chOff x="896145" y="625043"/>
            <a:chExt cx="6254525" cy="876971"/>
          </a:xfrm>
        </p:grpSpPr>
        <p:sp>
          <p:nvSpPr>
            <p:cNvPr id="7" name="圆角矩形 6"/>
            <p:cNvSpPr/>
            <p:nvPr/>
          </p:nvSpPr>
          <p:spPr>
            <a:xfrm>
              <a:off x="896145" y="758408"/>
              <a:ext cx="4428502" cy="5001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圆角矩形 7"/>
            <p:cNvSpPr/>
            <p:nvPr/>
          </p:nvSpPr>
          <p:spPr>
            <a:xfrm>
              <a:off x="896145" y="625043"/>
              <a:ext cx="4679382" cy="76367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TextBox 4"/>
            <p:cNvSpPr txBox="1">
              <a:spLocks noChangeArrowheads="1"/>
            </p:cNvSpPr>
            <p:nvPr/>
          </p:nvSpPr>
          <p:spPr bwMode="auto">
            <a:xfrm>
              <a:off x="2051720" y="640143"/>
              <a:ext cx="5098950" cy="86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600" b="1" dirty="0" smtClean="0">
                  <a:solidFill>
                    <a:schemeClr val="bg1"/>
                  </a:solidFill>
                  <a:latin typeface="微软雅黑" pitchFamily="34" charset="-122"/>
                  <a:ea typeface="微软雅黑" pitchFamily="34" charset="-122"/>
                </a:rPr>
                <a:t>培训说明</a:t>
              </a:r>
              <a:endParaRPr lang="zh-CN" altLang="en-US" sz="36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275829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5731"/>
            <a:ext cx="8784976"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stretch>
            <a:fillRect/>
          </a:stretch>
        </p:blipFill>
        <p:spPr bwMode="auto">
          <a:xfrm>
            <a:off x="500063" y="252412"/>
            <a:ext cx="792162" cy="496491"/>
          </a:xfrm>
          <a:prstGeom prst="rect">
            <a:avLst/>
          </a:prstGeom>
          <a:noFill/>
          <a:effectLst>
            <a:outerShdw blurRad="63500" sx="102000" sy="102000" algn="ctr" rotWithShape="0">
              <a:prstClr val="black">
                <a:alpha val="40000"/>
              </a:prstClr>
            </a:outerShdw>
          </a:effectLst>
        </p:spPr>
      </p:pic>
      <p:sp>
        <p:nvSpPr>
          <p:cNvPr id="8" name="矩形 7"/>
          <p:cNvSpPr/>
          <p:nvPr/>
        </p:nvSpPr>
        <p:spPr>
          <a:xfrm>
            <a:off x="434975" y="3939902"/>
            <a:ext cx="752649" cy="288032"/>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1764482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60748"/>
            <a:ext cx="8010525" cy="462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539552" y="2407179"/>
            <a:ext cx="1152128" cy="236579"/>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210544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7494"/>
            <a:ext cx="6480720" cy="459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圆角矩形 1"/>
          <p:cNvSpPr/>
          <p:nvPr/>
        </p:nvSpPr>
        <p:spPr>
          <a:xfrm>
            <a:off x="467544" y="2139702"/>
            <a:ext cx="2520280" cy="136815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t>密码为汇文系统密码</a:t>
            </a:r>
            <a:endParaRPr lang="zh-CN" altLang="en-US" sz="3200" dirty="0"/>
          </a:p>
        </p:txBody>
      </p:sp>
    </p:spTree>
    <p:extLst>
      <p:ext uri="{BB962C8B-B14F-4D97-AF65-F5344CB8AC3E}">
        <p14:creationId xmlns:p14="http://schemas.microsoft.com/office/powerpoint/2010/main" val="3241269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6458"/>
            <a:ext cx="9144000" cy="4410584"/>
          </a:xfrm>
          <a:prstGeom prst="rect">
            <a:avLst/>
          </a:prstGeom>
        </p:spPr>
      </p:pic>
      <p:sp>
        <p:nvSpPr>
          <p:cNvPr id="9" name="矩形 8"/>
          <p:cNvSpPr/>
          <p:nvPr/>
        </p:nvSpPr>
        <p:spPr>
          <a:xfrm>
            <a:off x="161132" y="1481390"/>
            <a:ext cx="2322637" cy="3194447"/>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5788" name="TextBox 11"/>
          <p:cNvSpPr txBox="1">
            <a:spLocks noChangeArrowheads="1"/>
          </p:cNvSpPr>
          <p:nvPr/>
        </p:nvSpPr>
        <p:spPr bwMode="auto">
          <a:xfrm>
            <a:off x="7523164" y="11907"/>
            <a:ext cx="1627369"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b="1" dirty="0">
                <a:solidFill>
                  <a:srgbClr val="C00000"/>
                </a:solidFill>
                <a:latin typeface="微软雅黑" panose="020B0503020204020204" pitchFamily="34" charset="-122"/>
                <a:ea typeface="微软雅黑" panose="020B0503020204020204" pitchFamily="34" charset="-122"/>
              </a:rPr>
              <a:t>超星总站</a:t>
            </a:r>
          </a:p>
        </p:txBody>
      </p:sp>
      <p:sp>
        <p:nvSpPr>
          <p:cNvPr id="2" name="椭圆形标注 1"/>
          <p:cNvSpPr/>
          <p:nvPr/>
        </p:nvSpPr>
        <p:spPr>
          <a:xfrm>
            <a:off x="971600" y="535126"/>
            <a:ext cx="1728192" cy="812487"/>
          </a:xfrm>
          <a:prstGeom prst="wedgeEllipseCallout">
            <a:avLst>
              <a:gd name="adj1" fmla="val -85579"/>
              <a:gd name="adj2" fmla="val 6601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b="1" dirty="0" smtClean="0">
                <a:latin typeface="微软雅黑" pitchFamily="34" charset="-122"/>
                <a:ea typeface="微软雅黑" pitchFamily="34" charset="-122"/>
              </a:rPr>
              <a:t>分类检索</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val="2957494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4" y="0"/>
            <a:ext cx="8935490" cy="593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3" name="TextBox 2"/>
          <p:cNvSpPr txBox="1">
            <a:spLocks noChangeArrowheads="1"/>
          </p:cNvSpPr>
          <p:nvPr/>
        </p:nvSpPr>
        <p:spPr bwMode="auto">
          <a:xfrm>
            <a:off x="6660232" y="483518"/>
            <a:ext cx="2339102" cy="5232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b="1" dirty="0">
                <a:solidFill>
                  <a:schemeClr val="bg1"/>
                </a:solidFill>
                <a:latin typeface="微软雅黑" panose="020B0503020204020204" pitchFamily="34" charset="-122"/>
                <a:ea typeface="微软雅黑" panose="020B0503020204020204" pitchFamily="34" charset="-122"/>
              </a:rPr>
              <a:t>检索结果列表</a:t>
            </a:r>
          </a:p>
        </p:txBody>
      </p:sp>
      <p:sp>
        <p:nvSpPr>
          <p:cNvPr id="4" name="矩形 3"/>
          <p:cNvSpPr/>
          <p:nvPr/>
        </p:nvSpPr>
        <p:spPr>
          <a:xfrm>
            <a:off x="3419872" y="3075806"/>
            <a:ext cx="1872208" cy="360039"/>
          </a:xfrm>
          <a:prstGeom prst="rect">
            <a:avLst/>
          </a:prstGeom>
          <a:noFill/>
          <a:ln w="285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4230422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895"/>
            <a:ext cx="9144000" cy="4227710"/>
          </a:xfrm>
          <a:prstGeom prst="rect">
            <a:avLst/>
          </a:prstGeom>
        </p:spPr>
      </p:pic>
      <p:sp>
        <p:nvSpPr>
          <p:cNvPr id="3" name="矩形 2"/>
          <p:cNvSpPr/>
          <p:nvPr/>
        </p:nvSpPr>
        <p:spPr>
          <a:xfrm>
            <a:off x="1525979" y="3565750"/>
            <a:ext cx="2697192" cy="319088"/>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1296473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23750"/>
            <a:ext cx="8712968" cy="4512538"/>
          </a:xfrm>
          <a:prstGeom prst="rect">
            <a:avLst/>
          </a:prstGeom>
        </p:spPr>
      </p:pic>
      <p:sp>
        <p:nvSpPr>
          <p:cNvPr id="77827" name="TextBox 3"/>
          <p:cNvSpPr txBox="1">
            <a:spLocks noChangeArrowheads="1"/>
          </p:cNvSpPr>
          <p:nvPr/>
        </p:nvSpPr>
        <p:spPr bwMode="auto">
          <a:xfrm>
            <a:off x="7343531" y="86686"/>
            <a:ext cx="1620957" cy="5232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b="1" dirty="0">
                <a:solidFill>
                  <a:schemeClr val="bg1"/>
                </a:solidFill>
                <a:latin typeface="微软雅黑" panose="020B0503020204020204" pitchFamily="34" charset="-122"/>
                <a:ea typeface="微软雅黑" panose="020B0503020204020204" pitchFamily="34" charset="-122"/>
              </a:rPr>
              <a:t>网页阅读</a:t>
            </a:r>
          </a:p>
        </p:txBody>
      </p:sp>
      <p:sp>
        <p:nvSpPr>
          <p:cNvPr id="5" name="矩形 4"/>
          <p:cNvSpPr/>
          <p:nvPr/>
        </p:nvSpPr>
        <p:spPr>
          <a:xfrm>
            <a:off x="3131840" y="609906"/>
            <a:ext cx="648072" cy="216694"/>
          </a:xfrm>
          <a:prstGeom prst="rect">
            <a:avLst/>
          </a:prstGeom>
          <a:noFill/>
          <a:ln w="285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829" name="圆角矩形标注 6"/>
          <p:cNvSpPr>
            <a:spLocks noChangeArrowheads="1"/>
          </p:cNvSpPr>
          <p:nvPr/>
        </p:nvSpPr>
        <p:spPr bwMode="auto">
          <a:xfrm>
            <a:off x="282030" y="1167594"/>
            <a:ext cx="2684918" cy="1260140"/>
          </a:xfrm>
          <a:prstGeom prst="wedgeRoundRectCallout">
            <a:avLst>
              <a:gd name="adj1" fmla="val 48764"/>
              <a:gd name="adj2" fmla="val -68375"/>
              <a:gd name="adj3" fmla="val 16667"/>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None/>
            </a:pPr>
            <a:r>
              <a:rPr lang="zh-CN" altLang="en-US" sz="2800" b="1" dirty="0">
                <a:solidFill>
                  <a:schemeClr val="bg1"/>
                </a:solidFill>
                <a:latin typeface="微软雅黑" pitchFamily="34" charset="-122"/>
                <a:ea typeface="微软雅黑" pitchFamily="34" charset="-122"/>
              </a:rPr>
              <a:t>框选需要摘录的文字或段落，点击</a:t>
            </a:r>
            <a:r>
              <a:rPr lang="zh-CN" altLang="en-US" sz="2800" b="1" dirty="0" smtClean="0">
                <a:solidFill>
                  <a:schemeClr val="bg1"/>
                </a:solidFill>
                <a:latin typeface="微软雅黑" pitchFamily="34" charset="-122"/>
                <a:ea typeface="微软雅黑" pitchFamily="34" charset="-122"/>
              </a:rPr>
              <a:t>确定。</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14356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46351"/>
            <a:ext cx="7920880" cy="4167258"/>
          </a:xfrm>
          <a:prstGeom prst="rect">
            <a:avLst/>
          </a:prstGeom>
        </p:spPr>
      </p:pic>
      <p:sp>
        <p:nvSpPr>
          <p:cNvPr id="78851" name="TextBox 3"/>
          <p:cNvSpPr txBox="1">
            <a:spLocks noChangeArrowheads="1"/>
          </p:cNvSpPr>
          <p:nvPr/>
        </p:nvSpPr>
        <p:spPr bwMode="auto">
          <a:xfrm>
            <a:off x="179511" y="39128"/>
            <a:ext cx="2037737" cy="6463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600" b="1" dirty="0">
                <a:solidFill>
                  <a:schemeClr val="bg1"/>
                </a:solidFill>
                <a:latin typeface="微软雅黑" pitchFamily="34" charset="-122"/>
                <a:ea typeface="微软雅黑" pitchFamily="34" charset="-122"/>
              </a:rPr>
              <a:t>网页阅读</a:t>
            </a:r>
          </a:p>
        </p:txBody>
      </p:sp>
      <p:sp>
        <p:nvSpPr>
          <p:cNvPr id="5" name="矩形 4"/>
          <p:cNvSpPr/>
          <p:nvPr/>
        </p:nvSpPr>
        <p:spPr>
          <a:xfrm>
            <a:off x="3235102" y="746351"/>
            <a:ext cx="616818" cy="161672"/>
          </a:xfrm>
          <a:prstGeom prst="rect">
            <a:avLst/>
          </a:prstGeom>
          <a:noFill/>
          <a:ln w="285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968041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81540"/>
            <a:ext cx="8856984" cy="4212468"/>
          </a:xfrm>
          <a:prstGeom prst="rect">
            <a:avLst/>
          </a:prstGeom>
        </p:spPr>
      </p:pic>
      <p:sp>
        <p:nvSpPr>
          <p:cNvPr id="79875" name="TextBox 3"/>
          <p:cNvSpPr txBox="1">
            <a:spLocks noChangeArrowheads="1"/>
          </p:cNvSpPr>
          <p:nvPr/>
        </p:nvSpPr>
        <p:spPr bwMode="auto">
          <a:xfrm>
            <a:off x="107504" y="73819"/>
            <a:ext cx="1988045" cy="5232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b="1" dirty="0">
                <a:solidFill>
                  <a:schemeClr val="bg1"/>
                </a:solidFill>
                <a:latin typeface="微软雅黑" panose="020B0503020204020204" pitchFamily="34" charset="-122"/>
                <a:ea typeface="微软雅黑" panose="020B0503020204020204" pitchFamily="34" charset="-122"/>
              </a:rPr>
              <a:t>阅读器阅读</a:t>
            </a:r>
          </a:p>
        </p:txBody>
      </p:sp>
      <p:sp>
        <p:nvSpPr>
          <p:cNvPr id="9" name="矩形标注 8"/>
          <p:cNvSpPr>
            <a:spLocks noChangeArrowheads="1"/>
          </p:cNvSpPr>
          <p:nvPr/>
        </p:nvSpPr>
        <p:spPr bwMode="auto">
          <a:xfrm>
            <a:off x="1763689" y="1444731"/>
            <a:ext cx="1763713" cy="2855211"/>
          </a:xfrm>
          <a:prstGeom prst="wedgeRectCallout">
            <a:avLst>
              <a:gd name="adj1" fmla="val 4055"/>
              <a:gd name="adj2" fmla="val -65957"/>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nSpc>
                <a:spcPct val="150000"/>
              </a:lnSpc>
            </a:pPr>
            <a:r>
              <a:rPr lang="zh-CN" altLang="en-US" sz="2400" b="1" dirty="0" smtClean="0">
                <a:solidFill>
                  <a:schemeClr val="bg1"/>
                </a:solidFill>
                <a:latin typeface="微软雅黑" pitchFamily="34" charset="-122"/>
                <a:ea typeface="微软雅黑" pitchFamily="34" charset="-122"/>
              </a:rPr>
              <a:t>文字</a:t>
            </a:r>
            <a:r>
              <a:rPr lang="zh-CN" altLang="en-US" sz="2400" b="1" dirty="0">
                <a:solidFill>
                  <a:schemeClr val="bg1"/>
                </a:solidFill>
                <a:latin typeface="微软雅黑" pitchFamily="34" charset="-122"/>
                <a:ea typeface="微软雅黑" pitchFamily="34" charset="-122"/>
              </a:rPr>
              <a:t>识别</a:t>
            </a:r>
            <a:endParaRPr lang="en-US" altLang="zh-CN" sz="2400" b="1" dirty="0">
              <a:solidFill>
                <a:schemeClr val="bg1"/>
              </a:solidFill>
              <a:latin typeface="微软雅黑" pitchFamily="34" charset="-122"/>
              <a:ea typeface="微软雅黑" pitchFamily="34" charset="-122"/>
            </a:endParaRPr>
          </a:p>
          <a:p>
            <a:pPr>
              <a:lnSpc>
                <a:spcPct val="150000"/>
              </a:lnSpc>
            </a:pPr>
            <a:r>
              <a:rPr lang="zh-CN" altLang="en-US" sz="2400" b="1" dirty="0">
                <a:solidFill>
                  <a:schemeClr val="bg1"/>
                </a:solidFill>
                <a:latin typeface="微软雅黑" pitchFamily="34" charset="-122"/>
                <a:ea typeface="微软雅黑" pitchFamily="34" charset="-122"/>
              </a:rPr>
              <a:t>区域选择</a:t>
            </a:r>
            <a:endParaRPr lang="en-US" altLang="zh-CN" sz="2400" b="1" dirty="0">
              <a:solidFill>
                <a:schemeClr val="bg1"/>
              </a:solidFill>
              <a:latin typeface="微软雅黑" pitchFamily="34" charset="-122"/>
              <a:ea typeface="微软雅黑" pitchFamily="34" charset="-122"/>
            </a:endParaRPr>
          </a:p>
          <a:p>
            <a:pPr>
              <a:lnSpc>
                <a:spcPct val="150000"/>
              </a:lnSpc>
            </a:pPr>
            <a:r>
              <a:rPr lang="zh-CN" altLang="en-US" sz="2400" b="1" dirty="0">
                <a:solidFill>
                  <a:schemeClr val="bg1"/>
                </a:solidFill>
                <a:latin typeface="微软雅黑" pitchFamily="34" charset="-122"/>
                <a:ea typeface="微软雅黑" pitchFamily="34" charset="-122"/>
              </a:rPr>
              <a:t>图书标注</a:t>
            </a:r>
            <a:endParaRPr lang="en-US" altLang="zh-CN" sz="2400" b="1" dirty="0">
              <a:solidFill>
                <a:schemeClr val="bg1"/>
              </a:solidFill>
              <a:latin typeface="微软雅黑" pitchFamily="34" charset="-122"/>
              <a:ea typeface="微软雅黑" pitchFamily="34" charset="-122"/>
            </a:endParaRPr>
          </a:p>
          <a:p>
            <a:pPr>
              <a:lnSpc>
                <a:spcPct val="150000"/>
              </a:lnSpc>
            </a:pPr>
            <a:r>
              <a:rPr lang="zh-CN" altLang="en-US" sz="2400" b="1" dirty="0">
                <a:solidFill>
                  <a:schemeClr val="bg1"/>
                </a:solidFill>
                <a:latin typeface="微软雅黑" pitchFamily="34" charset="-122"/>
                <a:ea typeface="微软雅黑" pitchFamily="34" charset="-122"/>
              </a:rPr>
              <a:t>添加书签</a:t>
            </a:r>
            <a:endParaRPr lang="en-US" altLang="zh-CN" sz="2400" b="1" dirty="0">
              <a:solidFill>
                <a:schemeClr val="bg1"/>
              </a:solidFill>
              <a:latin typeface="微软雅黑" pitchFamily="34" charset="-122"/>
              <a:ea typeface="微软雅黑" pitchFamily="34" charset="-122"/>
            </a:endParaRPr>
          </a:p>
          <a:p>
            <a:pPr>
              <a:lnSpc>
                <a:spcPct val="150000"/>
              </a:lnSpc>
            </a:pPr>
            <a:r>
              <a:rPr lang="zh-CN" altLang="en-US" sz="2400" b="1" dirty="0">
                <a:solidFill>
                  <a:schemeClr val="bg1"/>
                </a:solidFill>
                <a:latin typeface="微软雅黑" pitchFamily="34" charset="-122"/>
                <a:ea typeface="微软雅黑" pitchFamily="34" charset="-122"/>
              </a:rPr>
              <a:t>下载图书</a:t>
            </a:r>
          </a:p>
        </p:txBody>
      </p:sp>
    </p:spTree>
    <p:extLst>
      <p:ext uri="{BB962C8B-B14F-4D97-AF65-F5344CB8AC3E}">
        <p14:creationId xmlns:p14="http://schemas.microsoft.com/office/powerpoint/2010/main" val="886587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 y="678155"/>
            <a:ext cx="9144000" cy="4088736"/>
          </a:xfrm>
          <a:prstGeom prst="rect">
            <a:avLst/>
          </a:prstGeom>
        </p:spPr>
      </p:pic>
      <p:sp>
        <p:nvSpPr>
          <p:cNvPr id="80899" name="TextBox 3"/>
          <p:cNvSpPr txBox="1">
            <a:spLocks noChangeArrowheads="1"/>
          </p:cNvSpPr>
          <p:nvPr/>
        </p:nvSpPr>
        <p:spPr bwMode="auto">
          <a:xfrm>
            <a:off x="6695773" y="41672"/>
            <a:ext cx="1980029" cy="5232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b="1" dirty="0">
                <a:solidFill>
                  <a:schemeClr val="bg1"/>
                </a:solidFill>
                <a:latin typeface="微软雅黑" panose="020B0503020204020204" pitchFamily="34" charset="-122"/>
                <a:ea typeface="微软雅黑" panose="020B0503020204020204" pitchFamily="34" charset="-122"/>
              </a:rPr>
              <a:t>阅读器阅读</a:t>
            </a:r>
          </a:p>
        </p:txBody>
      </p:sp>
      <p:sp>
        <p:nvSpPr>
          <p:cNvPr id="80900" name="圆角矩形标注 6"/>
          <p:cNvSpPr>
            <a:spLocks noChangeArrowheads="1"/>
          </p:cNvSpPr>
          <p:nvPr/>
        </p:nvSpPr>
        <p:spPr bwMode="auto">
          <a:xfrm>
            <a:off x="2662232" y="644392"/>
            <a:ext cx="3816350" cy="923925"/>
          </a:xfrm>
          <a:prstGeom prst="wedgeRoundRectCallout">
            <a:avLst>
              <a:gd name="adj1" fmla="val -77198"/>
              <a:gd name="adj2" fmla="val -25203"/>
              <a:gd name="adj3" fmla="val 16667"/>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None/>
            </a:pPr>
            <a:r>
              <a:rPr lang="zh-CN" altLang="en-US" sz="3000" b="1" dirty="0">
                <a:solidFill>
                  <a:schemeClr val="bg1"/>
                </a:solidFill>
                <a:latin typeface="仿宋" pitchFamily="49" charset="-122"/>
                <a:ea typeface="仿宋" pitchFamily="49" charset="-122"/>
              </a:rPr>
              <a:t>文字识别：框选需要摘录的文字或段落</a:t>
            </a:r>
          </a:p>
        </p:txBody>
      </p:sp>
      <p:sp>
        <p:nvSpPr>
          <p:cNvPr id="80901" name="流程图: 联系 5"/>
          <p:cNvSpPr>
            <a:spLocks noChangeArrowheads="1"/>
          </p:cNvSpPr>
          <p:nvPr/>
        </p:nvSpPr>
        <p:spPr bwMode="auto">
          <a:xfrm>
            <a:off x="1115616" y="620302"/>
            <a:ext cx="392112" cy="323850"/>
          </a:xfrm>
          <a:prstGeom prst="flowChartConnector">
            <a:avLst/>
          </a:prstGeom>
          <a:noFill/>
          <a:ln w="38100" algn="ctr">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None/>
            </a:pPr>
            <a:endParaRPr lang="zh-CN" altLang="en-US">
              <a:latin typeface="Arial" charset="0"/>
            </a:endParaRPr>
          </a:p>
        </p:txBody>
      </p:sp>
    </p:spTree>
    <p:extLst>
      <p:ext uri="{BB962C8B-B14F-4D97-AF65-F5344CB8AC3E}">
        <p14:creationId xmlns:p14="http://schemas.microsoft.com/office/powerpoint/2010/main" val="181522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a:spLocks noGrp="1"/>
          </p:cNvSpPr>
          <p:nvPr>
            <p:ph idx="1"/>
          </p:nvPr>
        </p:nvSpPr>
        <p:spPr bwMode="auto">
          <a:xfrm>
            <a:off x="34541" y="676981"/>
            <a:ext cx="8568952" cy="34810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图书馆主页右下角</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资源培训</a:t>
            </a:r>
            <a:r>
              <a:rPr lang="en-US" altLang="zh-CN" sz="2000" b="1" dirty="0" smtClean="0">
                <a:latin typeface="微软雅黑" panose="020B0503020204020204" pitchFamily="34" charset="-122"/>
                <a:ea typeface="微软雅黑" panose="020B0503020204020204" pitchFamily="34" charset="-122"/>
              </a:rPr>
              <a:t>——2018</a:t>
            </a:r>
            <a:r>
              <a:rPr lang="zh-CN" altLang="en-US" sz="2000" b="1" dirty="0" smtClean="0">
                <a:latin typeface="微软雅黑" panose="020B0503020204020204" pitchFamily="34" charset="-122"/>
                <a:ea typeface="微软雅黑" panose="020B0503020204020204" pitchFamily="34" charset="-122"/>
              </a:rPr>
              <a:t>年春季培训</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找到此专题</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点击后边的下载图标</a:t>
            </a:r>
            <a:endParaRPr lang="en-US" altLang="zh-CN" sz="2000" b="1" dirty="0" smtClean="0">
              <a:latin typeface="微软雅黑" panose="020B0503020204020204" pitchFamily="34" charset="-122"/>
              <a:ea typeface="微软雅黑" panose="020B0503020204020204" pitchFamily="34" charset="-122"/>
            </a:endParaRPr>
          </a:p>
          <a:p>
            <a:endParaRPr lang="zh-CN" altLang="en-US" dirty="0" smtClean="0"/>
          </a:p>
        </p:txBody>
      </p:sp>
      <p:grpSp>
        <p:nvGrpSpPr>
          <p:cNvPr id="11" name="组合 15"/>
          <p:cNvGrpSpPr>
            <a:grpSpLocks/>
          </p:cNvGrpSpPr>
          <p:nvPr/>
        </p:nvGrpSpPr>
        <p:grpSpPr bwMode="auto">
          <a:xfrm>
            <a:off x="107504" y="80505"/>
            <a:ext cx="3151220" cy="657655"/>
            <a:chOff x="896145" y="625043"/>
            <a:chExt cx="5474220" cy="876971"/>
          </a:xfrm>
        </p:grpSpPr>
        <p:sp>
          <p:nvSpPr>
            <p:cNvPr id="12" name="圆角矩形 11"/>
            <p:cNvSpPr/>
            <p:nvPr/>
          </p:nvSpPr>
          <p:spPr>
            <a:xfrm>
              <a:off x="896145" y="758408"/>
              <a:ext cx="4428502" cy="5001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圆角矩形 12"/>
            <p:cNvSpPr/>
            <p:nvPr/>
          </p:nvSpPr>
          <p:spPr>
            <a:xfrm>
              <a:off x="896145" y="625043"/>
              <a:ext cx="4679382" cy="76367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TextBox 4"/>
            <p:cNvSpPr txBox="1">
              <a:spLocks noChangeArrowheads="1"/>
            </p:cNvSpPr>
            <p:nvPr/>
          </p:nvSpPr>
          <p:spPr bwMode="auto">
            <a:xfrm>
              <a:off x="1271416" y="640143"/>
              <a:ext cx="5098949" cy="86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600" b="1" dirty="0" smtClean="0">
                  <a:solidFill>
                    <a:schemeClr val="bg1"/>
                  </a:solidFill>
                  <a:latin typeface="Arial" charset="0"/>
                </a:rPr>
                <a:t>课件下载</a:t>
              </a:r>
              <a:endParaRPr lang="zh-CN" altLang="en-US" sz="3600" b="1" dirty="0">
                <a:solidFill>
                  <a:schemeClr val="bg1"/>
                </a:solidFill>
                <a:latin typeface="Arial"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86" y="1779662"/>
            <a:ext cx="813690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380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Box 3"/>
          <p:cNvSpPr txBox="1">
            <a:spLocks noChangeArrowheads="1"/>
          </p:cNvSpPr>
          <p:nvPr/>
        </p:nvSpPr>
        <p:spPr bwMode="auto">
          <a:xfrm>
            <a:off x="6695773" y="41672"/>
            <a:ext cx="1980029" cy="5232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b="1" dirty="0">
                <a:solidFill>
                  <a:schemeClr val="bg1"/>
                </a:solidFill>
                <a:latin typeface="微软雅黑" panose="020B0503020204020204" pitchFamily="34" charset="-122"/>
                <a:ea typeface="微软雅黑" panose="020B0503020204020204" pitchFamily="34" charset="-122"/>
              </a:rPr>
              <a:t>阅读器阅读</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92646"/>
            <a:ext cx="4536503" cy="406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059582"/>
            <a:ext cx="11049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椭圆 1"/>
          <p:cNvSpPr/>
          <p:nvPr/>
        </p:nvSpPr>
        <p:spPr>
          <a:xfrm>
            <a:off x="683568" y="2355726"/>
            <a:ext cx="4032448"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7164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9101" y="1168004"/>
            <a:ext cx="53451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6000" b="1">
                <a:solidFill>
                  <a:srgbClr val="C00000"/>
                </a:solidFill>
                <a:latin typeface="隶书" pitchFamily="49" charset="-122"/>
                <a:ea typeface="隶书" pitchFamily="49" charset="-122"/>
              </a:rPr>
              <a:t>如何把超星的图书带回家？</a:t>
            </a:r>
          </a:p>
        </p:txBody>
      </p:sp>
      <p:pic>
        <p:nvPicPr>
          <p:cNvPr id="3" name="图片 2" descr="锐普内部商务PPT图片26 (2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653778"/>
            <a:ext cx="4262438" cy="348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840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251520" y="726460"/>
            <a:ext cx="8712968" cy="451604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4" name="矩形 3"/>
          <p:cNvSpPr/>
          <p:nvPr/>
        </p:nvSpPr>
        <p:spPr>
          <a:xfrm>
            <a:off x="1617750" y="924520"/>
            <a:ext cx="648073" cy="161925"/>
          </a:xfrm>
          <a:prstGeom prst="rect">
            <a:avLst/>
          </a:prstGeom>
          <a:noFill/>
          <a:ln w="285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4996" name="TextBox 4"/>
          <p:cNvSpPr txBox="1">
            <a:spLocks noChangeArrowheads="1"/>
          </p:cNvSpPr>
          <p:nvPr/>
        </p:nvSpPr>
        <p:spPr bwMode="auto">
          <a:xfrm>
            <a:off x="331518" y="1635646"/>
            <a:ext cx="3244202" cy="138499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AutoNum type="arabicPeriod"/>
            </a:pPr>
            <a:r>
              <a:rPr lang="zh-CN" altLang="en-US" sz="2800" b="1" dirty="0">
                <a:solidFill>
                  <a:schemeClr val="bg1"/>
                </a:solidFill>
                <a:latin typeface="微软雅黑" panose="020B0503020204020204" pitchFamily="34" charset="-122"/>
                <a:ea typeface="微软雅黑" panose="020B0503020204020204" pitchFamily="34" charset="-122"/>
              </a:rPr>
              <a:t>新用户</a:t>
            </a:r>
            <a:r>
              <a:rPr lang="zh-CN" altLang="en-US" sz="2800" b="1" dirty="0" smtClean="0">
                <a:solidFill>
                  <a:schemeClr val="bg1"/>
                </a:solidFill>
                <a:latin typeface="微软雅黑" panose="020B0503020204020204" pitchFamily="34" charset="-122"/>
                <a:ea typeface="微软雅黑" panose="020B0503020204020204" pitchFamily="34" charset="-122"/>
              </a:rPr>
              <a:t>注册</a:t>
            </a:r>
            <a:endParaRPr lang="en-US" altLang="zh-CN" sz="2800" b="1" dirty="0" smtClean="0">
              <a:solidFill>
                <a:schemeClr val="bg1"/>
              </a:solidFill>
              <a:latin typeface="微软雅黑" panose="020B0503020204020204" pitchFamily="34" charset="-122"/>
              <a:ea typeface="微软雅黑" panose="020B0503020204020204" pitchFamily="34" charset="-122"/>
            </a:endParaRPr>
          </a:p>
          <a:p>
            <a:pPr marL="0" indent="0"/>
            <a:r>
              <a:rPr lang="zh-CN" altLang="en-US" sz="2800" b="1" dirty="0" smtClean="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注册一次可以一直用）</a:t>
            </a:r>
          </a:p>
        </p:txBody>
      </p:sp>
      <p:pic>
        <p:nvPicPr>
          <p:cNvPr id="84997"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1280517"/>
            <a:ext cx="4681537"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矩形 6"/>
          <p:cNvSpPr>
            <a:spLocks noChangeArrowheads="1"/>
          </p:cNvSpPr>
          <p:nvPr/>
        </p:nvSpPr>
        <p:spPr bwMode="auto">
          <a:xfrm>
            <a:off x="120650" y="141685"/>
            <a:ext cx="71881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chemeClr val="accent1">
                    <a:lumMod val="75000"/>
                  </a:schemeClr>
                </a:solidFill>
                <a:latin typeface="微软雅黑" panose="020B0503020204020204" pitchFamily="34" charset="-122"/>
                <a:ea typeface="微软雅黑" panose="020B0503020204020204" pitchFamily="34" charset="-122"/>
              </a:rPr>
              <a:t>第一种情况：用来阅读的电脑可以上网</a:t>
            </a:r>
          </a:p>
        </p:txBody>
      </p:sp>
    </p:spTree>
    <p:extLst>
      <p:ext uri="{BB962C8B-B14F-4D97-AF65-F5344CB8AC3E}">
        <p14:creationId xmlns:p14="http://schemas.microsoft.com/office/powerpoint/2010/main" val="2769493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67544" y="843558"/>
            <a:ext cx="8208912" cy="4104530"/>
          </a:xfrm>
          <a:prstGeom prst="rect">
            <a:avLst/>
          </a:prstGeom>
          <a:noFill/>
          <a:ln>
            <a:noFill/>
          </a:ln>
          <a:effectLst>
            <a:prstShdw prst="shdw18" dist="17961" dir="135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4" name="矩形 3"/>
          <p:cNvSpPr/>
          <p:nvPr/>
        </p:nvSpPr>
        <p:spPr>
          <a:xfrm>
            <a:off x="1331913" y="987574"/>
            <a:ext cx="791815" cy="125661"/>
          </a:xfrm>
          <a:prstGeom prst="rect">
            <a:avLst/>
          </a:prstGeom>
          <a:noFill/>
          <a:ln w="285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6020" name="TextBox 4"/>
          <p:cNvSpPr txBox="1">
            <a:spLocks noChangeArrowheads="1"/>
          </p:cNvSpPr>
          <p:nvPr/>
        </p:nvSpPr>
        <p:spPr bwMode="auto">
          <a:xfrm>
            <a:off x="269528" y="158001"/>
            <a:ext cx="2790304" cy="6463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AutoNum type="arabicPeriod" startAt="2"/>
            </a:pPr>
            <a:r>
              <a:rPr lang="zh-CN" altLang="en-US" sz="3600" b="1" dirty="0">
                <a:solidFill>
                  <a:schemeClr val="bg1"/>
                </a:solidFill>
                <a:latin typeface="Arial" charset="0"/>
              </a:rPr>
              <a:t>用户登陆</a:t>
            </a:r>
          </a:p>
        </p:txBody>
      </p:sp>
      <p:pic>
        <p:nvPicPr>
          <p:cNvPr id="8602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178857"/>
            <a:ext cx="5184502" cy="367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769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08" y="905974"/>
            <a:ext cx="8568952" cy="1782198"/>
          </a:xfrm>
          <a:prstGeom prst="rect">
            <a:avLst/>
          </a:prstGeom>
        </p:spPr>
      </p:pic>
      <p:sp>
        <p:nvSpPr>
          <p:cNvPr id="87042" name="TextBox 4"/>
          <p:cNvSpPr txBox="1">
            <a:spLocks noChangeArrowheads="1"/>
          </p:cNvSpPr>
          <p:nvPr/>
        </p:nvSpPr>
        <p:spPr bwMode="auto">
          <a:xfrm>
            <a:off x="229469" y="48734"/>
            <a:ext cx="4896792" cy="6463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AutoNum type="arabicPeriod" startAt="3"/>
            </a:pPr>
            <a:r>
              <a:rPr lang="zh-CN" altLang="en-US" sz="3600" b="1">
                <a:solidFill>
                  <a:schemeClr val="bg1"/>
                </a:solidFill>
                <a:latin typeface="Arial" charset="0"/>
              </a:rPr>
              <a:t>登陆后下载图书</a:t>
            </a:r>
          </a:p>
        </p:txBody>
      </p:sp>
      <p:sp>
        <p:nvSpPr>
          <p:cNvPr id="87044" name="TextBox 6"/>
          <p:cNvSpPr txBox="1">
            <a:spLocks noChangeArrowheads="1"/>
          </p:cNvSpPr>
          <p:nvPr/>
        </p:nvSpPr>
        <p:spPr bwMode="auto">
          <a:xfrm>
            <a:off x="220008" y="2867447"/>
            <a:ext cx="7849120" cy="64633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AutoNum type="arabicPeriod" startAt="4"/>
            </a:pPr>
            <a:r>
              <a:rPr lang="zh-CN" altLang="en-US" sz="3600" b="1" dirty="0">
                <a:solidFill>
                  <a:schemeClr val="bg1"/>
                </a:solidFill>
                <a:latin typeface="Arial" charset="0"/>
              </a:rPr>
              <a:t>打开所在文件夹，把图书拷贝回家</a:t>
            </a:r>
          </a:p>
        </p:txBody>
      </p:sp>
      <p:sp>
        <p:nvSpPr>
          <p:cNvPr id="87046" name="右箭头 8"/>
          <p:cNvSpPr>
            <a:spLocks noChangeArrowheads="1"/>
          </p:cNvSpPr>
          <p:nvPr/>
        </p:nvSpPr>
        <p:spPr bwMode="auto">
          <a:xfrm>
            <a:off x="2483770" y="3832623"/>
            <a:ext cx="1872207" cy="706040"/>
          </a:xfrm>
          <a:prstGeom prst="rightArrow">
            <a:avLst>
              <a:gd name="adj1" fmla="val 50000"/>
              <a:gd name="adj2" fmla="val 50051"/>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None/>
            </a:pPr>
            <a:endParaRPr lang="zh-CN" altLang="en-US">
              <a:latin typeface="Arial" charset="0"/>
            </a:endParaRPr>
          </a:p>
        </p:txBody>
      </p:sp>
      <p:sp>
        <p:nvSpPr>
          <p:cNvPr id="87048" name="TextBox 10"/>
          <p:cNvSpPr txBox="1">
            <a:spLocks noChangeArrowheads="1"/>
          </p:cNvSpPr>
          <p:nvPr/>
        </p:nvSpPr>
        <p:spPr bwMode="auto">
          <a:xfrm>
            <a:off x="4491139" y="3400813"/>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latin typeface="Arial" charset="0"/>
              </a:rPr>
              <a:t>将书拷回去后，用下载时的用户名登录就可以看</a:t>
            </a:r>
            <a:r>
              <a:rPr lang="zh-CN" altLang="en-US" sz="3200" b="1" dirty="0" smtClean="0">
                <a:latin typeface="Arial" charset="0"/>
              </a:rPr>
              <a:t>了。</a:t>
            </a:r>
            <a:endParaRPr lang="zh-CN" altLang="en-US" sz="3200" b="1" dirty="0">
              <a:latin typeface="Arial"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407" y="1743496"/>
            <a:ext cx="1228725" cy="1121569"/>
          </a:xfrm>
          <a:prstGeom prst="rect">
            <a:avLst/>
          </a:prstGeom>
        </p:spPr>
      </p:pic>
    </p:spTree>
    <p:extLst>
      <p:ext uri="{BB962C8B-B14F-4D97-AF65-F5344CB8AC3E}">
        <p14:creationId xmlns:p14="http://schemas.microsoft.com/office/powerpoint/2010/main" val="1050142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矩形 1"/>
          <p:cNvSpPr>
            <a:spLocks noChangeArrowheads="1"/>
          </p:cNvSpPr>
          <p:nvPr/>
        </p:nvSpPr>
        <p:spPr bwMode="auto">
          <a:xfrm>
            <a:off x="323850" y="195263"/>
            <a:ext cx="71881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chemeClr val="accent1">
                    <a:lumMod val="75000"/>
                  </a:schemeClr>
                </a:solidFill>
                <a:latin typeface="Arial" charset="0"/>
              </a:rPr>
              <a:t>第二种情况：用来阅读的电脑不能上网</a:t>
            </a:r>
            <a:endParaRPr lang="zh-CN" altLang="en-US" sz="3200" dirty="0">
              <a:solidFill>
                <a:schemeClr val="accent1">
                  <a:lumMod val="75000"/>
                </a:schemeClr>
              </a:solidFill>
              <a:latin typeface="Arial" charset="0"/>
            </a:endParaRPr>
          </a:p>
        </p:txBody>
      </p:sp>
      <p:sp>
        <p:nvSpPr>
          <p:cNvPr id="88067" name="矩形 2"/>
          <p:cNvSpPr>
            <a:spLocks noChangeArrowheads="1"/>
          </p:cNvSpPr>
          <p:nvPr/>
        </p:nvSpPr>
        <p:spPr bwMode="auto">
          <a:xfrm>
            <a:off x="395536" y="1491854"/>
            <a:ext cx="813886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AutoNum type="arabicPeriod"/>
            </a:pPr>
            <a:r>
              <a:rPr lang="zh-CN" altLang="en-US" sz="2800" b="1" dirty="0">
                <a:latin typeface="微软雅黑" panose="020B0503020204020204" pitchFamily="34" charset="-122"/>
                <a:ea typeface="微软雅黑" panose="020B0503020204020204" pitchFamily="34" charset="-122"/>
              </a:rPr>
              <a:t>在不能上网的电脑上安装超星阅读器后获取机器码（注册－用户信息） </a:t>
            </a:r>
            <a:r>
              <a:rPr lang="zh-CN" altLang="en-US" sz="2800" b="1" dirty="0">
                <a:solidFill>
                  <a:srgbClr val="C00000"/>
                </a:solidFill>
                <a:latin typeface="微软雅黑" panose="020B0503020204020204" pitchFamily="34" charset="-122"/>
                <a:ea typeface="微软雅黑" panose="020B0503020204020204" pitchFamily="34" charset="-122"/>
              </a:rPr>
              <a:t>注：有的机器码前有“</a:t>
            </a:r>
            <a:r>
              <a:rPr lang="en-US" altLang="zh-CN" sz="2800" b="1" dirty="0">
                <a:solidFill>
                  <a:srgbClr val="C00000"/>
                </a:solidFill>
                <a:latin typeface="微软雅黑" panose="020B0503020204020204" pitchFamily="34" charset="-122"/>
                <a:ea typeface="微软雅黑" panose="020B0503020204020204" pitchFamily="34" charset="-122"/>
              </a:rPr>
              <a:t>-</a:t>
            </a:r>
            <a:r>
              <a:rPr lang="zh-CN" altLang="en-US" sz="2800" b="1" dirty="0">
                <a:solidFill>
                  <a:srgbClr val="C00000"/>
                </a:solidFill>
                <a:latin typeface="微软雅黑" panose="020B0503020204020204" pitchFamily="34" charset="-122"/>
                <a:ea typeface="微软雅黑" panose="020B0503020204020204" pitchFamily="34" charset="-122"/>
              </a:rPr>
              <a:t>”，要带上数字前的符号</a:t>
            </a:r>
          </a:p>
        </p:txBody>
      </p:sp>
      <p:pic>
        <p:nvPicPr>
          <p:cNvPr id="8806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944738"/>
            <a:ext cx="4011612"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Box 4"/>
          <p:cNvSpPr txBox="1">
            <a:spLocks noChangeArrowheads="1"/>
          </p:cNvSpPr>
          <p:nvPr/>
        </p:nvSpPr>
        <p:spPr bwMode="auto">
          <a:xfrm>
            <a:off x="468314" y="808435"/>
            <a:ext cx="5280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600" b="1" dirty="0">
                <a:solidFill>
                  <a:srgbClr val="C00000"/>
                </a:solidFill>
                <a:latin typeface="Arial" charset="0"/>
              </a:rPr>
              <a:t>★先重复第一种情况步骤</a:t>
            </a:r>
          </a:p>
        </p:txBody>
      </p:sp>
    </p:spTree>
    <p:extLst>
      <p:ext uri="{BB962C8B-B14F-4D97-AF65-F5344CB8AC3E}">
        <p14:creationId xmlns:p14="http://schemas.microsoft.com/office/powerpoint/2010/main" val="220826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矩形 1"/>
          <p:cNvSpPr>
            <a:spLocks noChangeArrowheads="1"/>
          </p:cNvSpPr>
          <p:nvPr/>
        </p:nvSpPr>
        <p:spPr bwMode="auto">
          <a:xfrm>
            <a:off x="395536" y="123478"/>
            <a:ext cx="81359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AutoNum type="arabicPeriod" startAt="2"/>
            </a:pPr>
            <a:r>
              <a:rPr lang="zh-CN" altLang="en-US" sz="3200" b="1" dirty="0">
                <a:latin typeface="微软雅黑" pitchFamily="34" charset="-122"/>
                <a:ea typeface="微软雅黑" pitchFamily="34" charset="-122"/>
              </a:rPr>
              <a:t>将此机器码带到可以上网的电脑上，登录</a:t>
            </a:r>
            <a:r>
              <a:rPr lang="en-US" altLang="zh-CN" sz="3200" b="1" u="sng" dirty="0">
                <a:latin typeface="微软雅黑" pitchFamily="34" charset="-122"/>
                <a:ea typeface="微软雅黑" pitchFamily="34" charset="-122"/>
                <a:hlinkClick r:id="rId2"/>
              </a:rPr>
              <a:t>http://passport.ssreader.com/lixian.asp</a:t>
            </a:r>
            <a:r>
              <a:rPr lang="zh-CN" altLang="en-US" sz="3200" b="1" dirty="0">
                <a:latin typeface="微软雅黑" pitchFamily="34" charset="-122"/>
                <a:ea typeface="微软雅黑" pitchFamily="34" charset="-122"/>
              </a:rPr>
              <a:t>输入用户名，密码，机器码</a:t>
            </a:r>
          </a:p>
        </p:txBody>
      </p:sp>
      <p:pic>
        <p:nvPicPr>
          <p:cNvPr id="8909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723623"/>
            <a:ext cx="6264275" cy="292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005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矩形 1"/>
          <p:cNvSpPr>
            <a:spLocks noChangeArrowheads="1"/>
          </p:cNvSpPr>
          <p:nvPr/>
        </p:nvSpPr>
        <p:spPr bwMode="auto">
          <a:xfrm>
            <a:off x="251519" y="244852"/>
            <a:ext cx="849719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AutoNum type="arabicPeriod" startAt="3"/>
            </a:pPr>
            <a:r>
              <a:rPr lang="zh-CN" altLang="en-US" sz="3200" b="1" dirty="0">
                <a:latin typeface="微软雅黑" panose="020B0503020204020204" pitchFamily="34" charset="-122"/>
                <a:ea typeface="微软雅黑" panose="020B0503020204020204" pitchFamily="34" charset="-122"/>
              </a:rPr>
              <a:t>选择“点击此处下载证书” 即可得到一个以用户名为文件名的 </a:t>
            </a:r>
            <a:r>
              <a:rPr lang="en-US" altLang="zh-CN" sz="3200" b="1" dirty="0">
                <a:latin typeface="微软雅黑" panose="020B0503020204020204" pitchFamily="34" charset="-122"/>
                <a:ea typeface="微软雅黑" panose="020B0503020204020204" pitchFamily="34" charset="-122"/>
              </a:rPr>
              <a:t>.</a:t>
            </a:r>
            <a:r>
              <a:rPr lang="en-US" altLang="zh-CN" sz="3200" b="1" dirty="0" err="1">
                <a:latin typeface="微软雅黑" panose="020B0503020204020204" pitchFamily="34" charset="-122"/>
                <a:ea typeface="微软雅黑" panose="020B0503020204020204" pitchFamily="34" charset="-122"/>
              </a:rPr>
              <a:t>sscert</a:t>
            </a:r>
            <a:r>
              <a:rPr lang="zh-CN" altLang="en-US" sz="3200" b="1" dirty="0">
                <a:latin typeface="微软雅黑" panose="020B0503020204020204" pitchFamily="34" charset="-122"/>
                <a:ea typeface="微软雅黑" panose="020B0503020204020204" pitchFamily="34" charset="-122"/>
              </a:rPr>
              <a:t>文件，获取后拷回到不能上网的电脑</a:t>
            </a:r>
            <a:r>
              <a:rPr lang="zh-CN" altLang="en-US" sz="3200" b="1" dirty="0" smtClean="0">
                <a:latin typeface="微软雅黑" panose="020B0503020204020204" pitchFamily="34" charset="-122"/>
                <a:ea typeface="微软雅黑" panose="020B0503020204020204" pitchFamily="34" charset="-122"/>
              </a:rPr>
              <a:t>上。</a:t>
            </a:r>
            <a:endParaRPr lang="zh-CN" altLang="en-US" sz="3200" b="1" dirty="0">
              <a:latin typeface="微软雅黑" panose="020B0503020204020204" pitchFamily="34" charset="-122"/>
              <a:ea typeface="微软雅黑" panose="020B0503020204020204" pitchFamily="34" charset="-122"/>
            </a:endParaRPr>
          </a:p>
        </p:txBody>
      </p:sp>
      <p:pic>
        <p:nvPicPr>
          <p:cNvPr id="9011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1" y="1814512"/>
            <a:ext cx="5903913" cy="302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253854"/>
            <a:ext cx="4681538" cy="182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4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500"/>
                                        <p:tgtEl>
                                          <p:spTgt spid="90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矩形 1"/>
          <p:cNvSpPr>
            <a:spLocks noChangeArrowheads="1"/>
          </p:cNvSpPr>
          <p:nvPr/>
        </p:nvSpPr>
        <p:spPr bwMode="auto">
          <a:xfrm>
            <a:off x="250825" y="303610"/>
            <a:ext cx="82819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AutoNum type="arabicPeriod" startAt="4"/>
            </a:pPr>
            <a:r>
              <a:rPr lang="zh-CN" altLang="en-US" sz="3200" b="1" dirty="0">
                <a:latin typeface="微软雅黑" panose="020B0503020204020204" pitchFamily="34" charset="-122"/>
                <a:ea typeface="微软雅黑" panose="020B0503020204020204" pitchFamily="34" charset="-122"/>
              </a:rPr>
              <a:t>在不能上网的计算机上，先打开超星阅读器，选择工具条</a:t>
            </a: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注册</a:t>
            </a: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离线登录</a:t>
            </a:r>
          </a:p>
        </p:txBody>
      </p:sp>
      <p:pic>
        <p:nvPicPr>
          <p:cNvPr id="9113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714" y="1383506"/>
            <a:ext cx="56911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矩形 3"/>
          <p:cNvSpPr>
            <a:spLocks noChangeArrowheads="1"/>
          </p:cNvSpPr>
          <p:nvPr/>
        </p:nvSpPr>
        <p:spPr bwMode="auto">
          <a:xfrm>
            <a:off x="358776" y="3962400"/>
            <a:ext cx="83896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AutoNum type="arabicPeriod" startAt="5"/>
            </a:pPr>
            <a:r>
              <a:rPr lang="zh-CN" altLang="en-US" sz="3200" b="1" dirty="0">
                <a:latin typeface="微软雅黑" panose="020B0503020204020204" pitchFamily="34" charset="-122"/>
                <a:ea typeface="微软雅黑" panose="020B0503020204020204" pitchFamily="34" charset="-122"/>
              </a:rPr>
              <a:t>输入用户名及拷贝到机器上的离线证书文件，提示“注册成功”，即可以正常阅读。</a:t>
            </a:r>
          </a:p>
        </p:txBody>
      </p:sp>
    </p:spTree>
    <p:extLst>
      <p:ext uri="{BB962C8B-B14F-4D97-AF65-F5344CB8AC3E}">
        <p14:creationId xmlns:p14="http://schemas.microsoft.com/office/powerpoint/2010/main" val="2702596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9582"/>
            <a:ext cx="8352928" cy="3416320"/>
          </a:xfrm>
          <a:prstGeom prst="rect">
            <a:avLst/>
          </a:prstGeom>
        </p:spPr>
        <p:txBody>
          <a:bodyPr wrap="square">
            <a:spAutoFit/>
          </a:bodyPr>
          <a:lstStyle/>
          <a:p>
            <a:pPr>
              <a:lnSpc>
                <a:spcPct val="150000"/>
              </a:lnSpc>
            </a:pPr>
            <a:r>
              <a:rPr lang="zh-CN" altLang="en-US" dirty="0"/>
              <a:t> </a:t>
            </a:r>
            <a:r>
              <a:rPr lang="zh-CN" altLang="en-US" sz="2400" dirty="0">
                <a:latin typeface="微软雅黑" pitchFamily="34" charset="-122"/>
                <a:ea typeface="微软雅黑" pitchFamily="34" charset="-122"/>
              </a:rPr>
              <a:t>汇雅电子图书数据库共有电子图书</a:t>
            </a:r>
            <a:r>
              <a:rPr lang="en-US" altLang="zh-CN" sz="2400" dirty="0">
                <a:latin typeface="微软雅黑" pitchFamily="34" charset="-122"/>
                <a:ea typeface="微软雅黑" pitchFamily="34" charset="-122"/>
              </a:rPr>
              <a:t>100</a:t>
            </a:r>
            <a:r>
              <a:rPr lang="zh-CN" altLang="en-US" sz="2400" dirty="0">
                <a:latin typeface="微软雅黑" pitchFamily="34" charset="-122"/>
                <a:ea typeface="微软雅黑" pitchFamily="34" charset="-122"/>
              </a:rPr>
              <a:t>余万种，涵盖中图分类法</a:t>
            </a:r>
            <a:r>
              <a:rPr lang="en-US" altLang="zh-CN" sz="2400" dirty="0">
                <a:latin typeface="微软雅黑" pitchFamily="34" charset="-122"/>
                <a:ea typeface="微软雅黑" pitchFamily="34" charset="-122"/>
              </a:rPr>
              <a:t>22</a:t>
            </a:r>
            <a:r>
              <a:rPr lang="zh-CN" altLang="en-US" sz="2400" dirty="0">
                <a:latin typeface="微软雅黑" pitchFamily="34" charset="-122"/>
                <a:ea typeface="微软雅黑" pitchFamily="34" charset="-122"/>
              </a:rPr>
              <a:t>个大类，是全球最大的中文电子图书资源库。您可以通过首页左侧的分类目录导航或上方的检索功能找到您需要的图书。阅读电子图书前，请首先下载安装超星阅读器。汇雅电子图书期望能让更多的人读更多的书！</a:t>
            </a:r>
          </a:p>
          <a:p>
            <a:pPr>
              <a:lnSpc>
                <a:spcPct val="150000"/>
              </a:lnSpc>
            </a:pPr>
            <a:r>
              <a:rPr lang="zh-CN" altLang="en-US" sz="2400" dirty="0">
                <a:latin typeface="微软雅黑" pitchFamily="34" charset="-122"/>
                <a:ea typeface="微软雅黑" pitchFamily="34" charset="-122"/>
              </a:rPr>
              <a:t>（本站资源仅限图书馆内部使用、为学习、教学研究服务） </a:t>
            </a:r>
          </a:p>
        </p:txBody>
      </p:sp>
      <p:sp>
        <p:nvSpPr>
          <p:cNvPr id="3" name="TextBox 4"/>
          <p:cNvSpPr txBox="1">
            <a:spLocks noChangeArrowheads="1"/>
          </p:cNvSpPr>
          <p:nvPr/>
        </p:nvSpPr>
        <p:spPr bwMode="auto">
          <a:xfrm>
            <a:off x="467544" y="123478"/>
            <a:ext cx="5099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rgbClr val="C00000"/>
                </a:solidFill>
                <a:latin typeface="微软雅黑" panose="020B0503020204020204" pitchFamily="34" charset="-122"/>
                <a:ea typeface="微软雅黑" panose="020B0503020204020204" pitchFamily="34" charset="-122"/>
              </a:rPr>
              <a:t>超星数字</a:t>
            </a:r>
            <a:r>
              <a:rPr lang="zh-CN" altLang="en-US" sz="3200" b="1" dirty="0" smtClean="0">
                <a:solidFill>
                  <a:srgbClr val="C00000"/>
                </a:solidFill>
                <a:latin typeface="微软雅黑" panose="020B0503020204020204" pitchFamily="34" charset="-122"/>
                <a:ea typeface="微软雅黑" panose="020B0503020204020204" pitchFamily="34" charset="-122"/>
              </a:rPr>
              <a:t>图书馆（镜像）</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3382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56"/>
          <p:cNvGrpSpPr>
            <a:grpSpLocks/>
          </p:cNvGrpSpPr>
          <p:nvPr/>
        </p:nvGrpSpPr>
        <p:grpSpPr bwMode="auto">
          <a:xfrm>
            <a:off x="919956" y="1055612"/>
            <a:ext cx="981075" cy="2069306"/>
            <a:chOff x="1065213" y="833438"/>
            <a:chExt cx="1997075" cy="4698999"/>
          </a:xfrm>
        </p:grpSpPr>
        <p:sp>
          <p:nvSpPr>
            <p:cNvPr id="7213" name="Freeform 5"/>
            <p:cNvSpPr>
              <a:spLocks/>
            </p:cNvSpPr>
            <p:nvPr/>
          </p:nvSpPr>
          <p:spPr bwMode="auto">
            <a:xfrm>
              <a:off x="1065213" y="833438"/>
              <a:ext cx="1997075" cy="4698999"/>
            </a:xfrm>
            <a:custGeom>
              <a:avLst/>
              <a:gdLst>
                <a:gd name="T0" fmla="*/ 2147483647 w 1637"/>
                <a:gd name="T1" fmla="*/ 2147483647 h 3856"/>
                <a:gd name="T2" fmla="*/ 2147483647 w 1637"/>
                <a:gd name="T3" fmla="*/ 2147483647 h 3856"/>
                <a:gd name="T4" fmla="*/ 2147483647 w 1637"/>
                <a:gd name="T5" fmla="*/ 2147483647 h 3856"/>
                <a:gd name="T6" fmla="*/ 2147483647 w 1637"/>
                <a:gd name="T7" fmla="*/ 2147483647 h 3856"/>
                <a:gd name="T8" fmla="*/ 2147483647 w 1637"/>
                <a:gd name="T9" fmla="*/ 2147483647 h 3856"/>
                <a:gd name="T10" fmla="*/ 2147483647 w 1637"/>
                <a:gd name="T11" fmla="*/ 2147483647 h 3856"/>
                <a:gd name="T12" fmla="*/ 2147483647 w 1637"/>
                <a:gd name="T13" fmla="*/ 2147483647 h 3856"/>
                <a:gd name="T14" fmla="*/ 2147483647 w 1637"/>
                <a:gd name="T15" fmla="*/ 2147483647 h 3856"/>
                <a:gd name="T16" fmla="*/ 2147483647 w 1637"/>
                <a:gd name="T17" fmla="*/ 2147483647 h 3856"/>
                <a:gd name="T18" fmla="*/ 2147483647 w 1637"/>
                <a:gd name="T19" fmla="*/ 2147483647 h 3856"/>
                <a:gd name="T20" fmla="*/ 2147483647 w 1637"/>
                <a:gd name="T21" fmla="*/ 2147483647 h 3856"/>
                <a:gd name="T22" fmla="*/ 2147483647 w 1637"/>
                <a:gd name="T23" fmla="*/ 2147483647 h 3856"/>
                <a:gd name="T24" fmla="*/ 2147483647 w 1637"/>
                <a:gd name="T25" fmla="*/ 2147483647 h 3856"/>
                <a:gd name="T26" fmla="*/ 2147483647 w 1637"/>
                <a:gd name="T27" fmla="*/ 2147483647 h 3856"/>
                <a:gd name="T28" fmla="*/ 2147483647 w 1637"/>
                <a:gd name="T29" fmla="*/ 2147483647 h 3856"/>
                <a:gd name="T30" fmla="*/ 2147483647 w 1637"/>
                <a:gd name="T31" fmla="*/ 2147483647 h 3856"/>
                <a:gd name="T32" fmla="*/ 2147483647 w 1637"/>
                <a:gd name="T33" fmla="*/ 2147483647 h 3856"/>
                <a:gd name="T34" fmla="*/ 2147483647 w 1637"/>
                <a:gd name="T35" fmla="*/ 2147483647 h 3856"/>
                <a:gd name="T36" fmla="*/ 2147483647 w 1637"/>
                <a:gd name="T37" fmla="*/ 2147483647 h 3856"/>
                <a:gd name="T38" fmla="*/ 2147483647 w 1637"/>
                <a:gd name="T39" fmla="*/ 2147483647 h 3856"/>
                <a:gd name="T40" fmla="*/ 2147483647 w 1637"/>
                <a:gd name="T41" fmla="*/ 2147483647 h 3856"/>
                <a:gd name="T42" fmla="*/ 2147483647 w 1637"/>
                <a:gd name="T43" fmla="*/ 2147483647 h 3856"/>
                <a:gd name="T44" fmla="*/ 2147483647 w 1637"/>
                <a:gd name="T45" fmla="*/ 2147483647 h 3856"/>
                <a:gd name="T46" fmla="*/ 2147483647 w 1637"/>
                <a:gd name="T47" fmla="*/ 2147483647 h 3856"/>
                <a:gd name="T48" fmla="*/ 2147483647 w 1637"/>
                <a:gd name="T49" fmla="*/ 2147483647 h 3856"/>
                <a:gd name="T50" fmla="*/ 2147483647 w 1637"/>
                <a:gd name="T51" fmla="*/ 2147483647 h 3856"/>
                <a:gd name="T52" fmla="*/ 2147483647 w 1637"/>
                <a:gd name="T53" fmla="*/ 2147483647 h 3856"/>
                <a:gd name="T54" fmla="*/ 2147483647 w 1637"/>
                <a:gd name="T55" fmla="*/ 2147483647 h 3856"/>
                <a:gd name="T56" fmla="*/ 2147483647 w 1637"/>
                <a:gd name="T57" fmla="*/ 2147483647 h 3856"/>
                <a:gd name="T58" fmla="*/ 2147483647 w 1637"/>
                <a:gd name="T59" fmla="*/ 2147483647 h 3856"/>
                <a:gd name="T60" fmla="*/ 2147483647 w 1637"/>
                <a:gd name="T61" fmla="*/ 2147483647 h 3856"/>
                <a:gd name="T62" fmla="*/ 2147483647 w 1637"/>
                <a:gd name="T63" fmla="*/ 2147483647 h 3856"/>
                <a:gd name="T64" fmla="*/ 2147483647 w 1637"/>
                <a:gd name="T65" fmla="*/ 2147483647 h 3856"/>
                <a:gd name="T66" fmla="*/ 2147483647 w 1637"/>
                <a:gd name="T67" fmla="*/ 2147483647 h 3856"/>
                <a:gd name="T68" fmla="*/ 2147483647 w 1637"/>
                <a:gd name="T69" fmla="*/ 2147483647 h 3856"/>
                <a:gd name="T70" fmla="*/ 2147483647 w 1637"/>
                <a:gd name="T71" fmla="*/ 2147483647 h 3856"/>
                <a:gd name="T72" fmla="*/ 2147483647 w 1637"/>
                <a:gd name="T73" fmla="*/ 2147483647 h 3856"/>
                <a:gd name="T74" fmla="*/ 2147483647 w 1637"/>
                <a:gd name="T75" fmla="*/ 2147483647 h 3856"/>
                <a:gd name="T76" fmla="*/ 2147483647 w 1637"/>
                <a:gd name="T77" fmla="*/ 2147483647 h 3856"/>
                <a:gd name="T78" fmla="*/ 2147483647 w 1637"/>
                <a:gd name="T79" fmla="*/ 2147483647 h 3856"/>
                <a:gd name="T80" fmla="*/ 2147483647 w 1637"/>
                <a:gd name="T81" fmla="*/ 2147483647 h 3856"/>
                <a:gd name="T82" fmla="*/ 2147483647 w 1637"/>
                <a:gd name="T83" fmla="*/ 2147483647 h 3856"/>
                <a:gd name="T84" fmla="*/ 2147483647 w 1637"/>
                <a:gd name="T85" fmla="*/ 2147483647 h 3856"/>
                <a:gd name="T86" fmla="*/ 2147483647 w 1637"/>
                <a:gd name="T87" fmla="*/ 2147483647 h 3856"/>
                <a:gd name="T88" fmla="*/ 2147483647 w 1637"/>
                <a:gd name="T89" fmla="*/ 2147483647 h 3856"/>
                <a:gd name="T90" fmla="*/ 2147483647 w 1637"/>
                <a:gd name="T91" fmla="*/ 2147483647 h 3856"/>
                <a:gd name="T92" fmla="*/ 2147483647 w 1637"/>
                <a:gd name="T93" fmla="*/ 2147483647 h 3856"/>
                <a:gd name="T94" fmla="*/ 2147483647 w 1637"/>
                <a:gd name="T95" fmla="*/ 2147483647 h 3856"/>
                <a:gd name="T96" fmla="*/ 2147483647 w 1637"/>
                <a:gd name="T97" fmla="*/ 2147483647 h 3856"/>
                <a:gd name="T98" fmla="*/ 2147483647 w 1637"/>
                <a:gd name="T99" fmla="*/ 2147483647 h 3856"/>
                <a:gd name="T100" fmla="*/ 2147483647 w 1637"/>
                <a:gd name="T101" fmla="*/ 2147483647 h 3856"/>
                <a:gd name="T102" fmla="*/ 2147483647 w 1637"/>
                <a:gd name="T103" fmla="*/ 2147483647 h 3856"/>
                <a:gd name="T104" fmla="*/ 2147483647 w 1637"/>
                <a:gd name="T105" fmla="*/ 2147483647 h 3856"/>
                <a:gd name="T106" fmla="*/ 2147483647 w 1637"/>
                <a:gd name="T107" fmla="*/ 2147483647 h 3856"/>
                <a:gd name="T108" fmla="*/ 2147483647 w 1637"/>
                <a:gd name="T109" fmla="*/ 2147483647 h 3856"/>
                <a:gd name="T110" fmla="*/ 2147483647 w 1637"/>
                <a:gd name="T111" fmla="*/ 2147483647 h 3856"/>
                <a:gd name="T112" fmla="*/ 2147483647 w 1637"/>
                <a:gd name="T113" fmla="*/ 2147483647 h 3856"/>
                <a:gd name="T114" fmla="*/ 2147483647 w 1637"/>
                <a:gd name="T115" fmla="*/ 2147483647 h 38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37" h="3856">
                  <a:moveTo>
                    <a:pt x="1578" y="3437"/>
                  </a:moveTo>
                  <a:cubicBezTo>
                    <a:pt x="1574" y="3312"/>
                    <a:pt x="1570" y="3155"/>
                    <a:pt x="1576" y="3027"/>
                  </a:cubicBezTo>
                  <a:cubicBezTo>
                    <a:pt x="1578" y="2968"/>
                    <a:pt x="1567" y="2899"/>
                    <a:pt x="1573" y="2854"/>
                  </a:cubicBezTo>
                  <a:cubicBezTo>
                    <a:pt x="1567" y="2754"/>
                    <a:pt x="1553" y="2654"/>
                    <a:pt x="1551" y="2558"/>
                  </a:cubicBezTo>
                  <a:cubicBezTo>
                    <a:pt x="1549" y="2402"/>
                    <a:pt x="1574" y="2245"/>
                    <a:pt x="1559" y="2103"/>
                  </a:cubicBezTo>
                  <a:cubicBezTo>
                    <a:pt x="1554" y="2052"/>
                    <a:pt x="1557" y="2001"/>
                    <a:pt x="1557" y="1951"/>
                  </a:cubicBezTo>
                  <a:cubicBezTo>
                    <a:pt x="1556" y="1882"/>
                    <a:pt x="1549" y="1810"/>
                    <a:pt x="1549" y="1739"/>
                  </a:cubicBezTo>
                  <a:cubicBezTo>
                    <a:pt x="1548" y="1662"/>
                    <a:pt x="1552" y="1586"/>
                    <a:pt x="1546" y="1509"/>
                  </a:cubicBezTo>
                  <a:cubicBezTo>
                    <a:pt x="1532" y="1321"/>
                    <a:pt x="1532" y="1156"/>
                    <a:pt x="1524" y="955"/>
                  </a:cubicBezTo>
                  <a:cubicBezTo>
                    <a:pt x="1523" y="915"/>
                    <a:pt x="1529" y="875"/>
                    <a:pt x="1527" y="836"/>
                  </a:cubicBezTo>
                  <a:cubicBezTo>
                    <a:pt x="1526" y="811"/>
                    <a:pt x="1518" y="788"/>
                    <a:pt x="1516" y="765"/>
                  </a:cubicBezTo>
                  <a:cubicBezTo>
                    <a:pt x="1513" y="728"/>
                    <a:pt x="1520" y="691"/>
                    <a:pt x="1516" y="652"/>
                  </a:cubicBezTo>
                  <a:cubicBezTo>
                    <a:pt x="1507" y="563"/>
                    <a:pt x="1507" y="483"/>
                    <a:pt x="1502" y="383"/>
                  </a:cubicBezTo>
                  <a:cubicBezTo>
                    <a:pt x="1522" y="364"/>
                    <a:pt x="1528" y="327"/>
                    <a:pt x="1519" y="291"/>
                  </a:cubicBezTo>
                  <a:cubicBezTo>
                    <a:pt x="1505" y="233"/>
                    <a:pt x="1457" y="170"/>
                    <a:pt x="1429" y="131"/>
                  </a:cubicBezTo>
                  <a:cubicBezTo>
                    <a:pt x="1401" y="106"/>
                    <a:pt x="1366" y="119"/>
                    <a:pt x="1337" y="112"/>
                  </a:cubicBezTo>
                  <a:cubicBezTo>
                    <a:pt x="1320" y="108"/>
                    <a:pt x="1302" y="95"/>
                    <a:pt x="1285" y="87"/>
                  </a:cubicBezTo>
                  <a:cubicBezTo>
                    <a:pt x="1225" y="62"/>
                    <a:pt x="1161" y="52"/>
                    <a:pt x="1087" y="39"/>
                  </a:cubicBezTo>
                  <a:cubicBezTo>
                    <a:pt x="1045" y="31"/>
                    <a:pt x="1003" y="16"/>
                    <a:pt x="960" y="9"/>
                  </a:cubicBezTo>
                  <a:cubicBezTo>
                    <a:pt x="909" y="0"/>
                    <a:pt x="850" y="2"/>
                    <a:pt x="795" y="3"/>
                  </a:cubicBezTo>
                  <a:cubicBezTo>
                    <a:pt x="771" y="4"/>
                    <a:pt x="735" y="15"/>
                    <a:pt x="710" y="17"/>
                  </a:cubicBezTo>
                  <a:cubicBezTo>
                    <a:pt x="588" y="29"/>
                    <a:pt x="492" y="21"/>
                    <a:pt x="388" y="63"/>
                  </a:cubicBezTo>
                  <a:cubicBezTo>
                    <a:pt x="364" y="72"/>
                    <a:pt x="342" y="87"/>
                    <a:pt x="320" y="98"/>
                  </a:cubicBezTo>
                  <a:cubicBezTo>
                    <a:pt x="295" y="111"/>
                    <a:pt x="267" y="117"/>
                    <a:pt x="244" y="128"/>
                  </a:cubicBezTo>
                  <a:cubicBezTo>
                    <a:pt x="221" y="140"/>
                    <a:pt x="199" y="154"/>
                    <a:pt x="176" y="166"/>
                  </a:cubicBezTo>
                  <a:cubicBezTo>
                    <a:pt x="154" y="178"/>
                    <a:pt x="127" y="184"/>
                    <a:pt x="106" y="196"/>
                  </a:cubicBezTo>
                  <a:cubicBezTo>
                    <a:pt x="78" y="212"/>
                    <a:pt x="19" y="255"/>
                    <a:pt x="16" y="277"/>
                  </a:cubicBezTo>
                  <a:cubicBezTo>
                    <a:pt x="13" y="297"/>
                    <a:pt x="33" y="318"/>
                    <a:pt x="35" y="334"/>
                  </a:cubicBezTo>
                  <a:cubicBezTo>
                    <a:pt x="39" y="358"/>
                    <a:pt x="38" y="402"/>
                    <a:pt x="38" y="440"/>
                  </a:cubicBezTo>
                  <a:cubicBezTo>
                    <a:pt x="38" y="457"/>
                    <a:pt x="36" y="478"/>
                    <a:pt x="35" y="497"/>
                  </a:cubicBezTo>
                  <a:cubicBezTo>
                    <a:pt x="34" y="516"/>
                    <a:pt x="37" y="538"/>
                    <a:pt x="35" y="551"/>
                  </a:cubicBezTo>
                  <a:cubicBezTo>
                    <a:pt x="33" y="565"/>
                    <a:pt x="23" y="574"/>
                    <a:pt x="22" y="586"/>
                  </a:cubicBezTo>
                  <a:cubicBezTo>
                    <a:pt x="21" y="600"/>
                    <a:pt x="23" y="613"/>
                    <a:pt x="30" y="630"/>
                  </a:cubicBezTo>
                  <a:cubicBezTo>
                    <a:pt x="20" y="873"/>
                    <a:pt x="44" y="1035"/>
                    <a:pt x="38" y="1267"/>
                  </a:cubicBezTo>
                  <a:cubicBezTo>
                    <a:pt x="36" y="1346"/>
                    <a:pt x="45" y="1426"/>
                    <a:pt x="41" y="1503"/>
                  </a:cubicBezTo>
                  <a:cubicBezTo>
                    <a:pt x="26" y="1770"/>
                    <a:pt x="37" y="1965"/>
                    <a:pt x="49" y="2203"/>
                  </a:cubicBezTo>
                  <a:cubicBezTo>
                    <a:pt x="53" y="2282"/>
                    <a:pt x="52" y="2362"/>
                    <a:pt x="51" y="2442"/>
                  </a:cubicBezTo>
                  <a:cubicBezTo>
                    <a:pt x="51" y="2519"/>
                    <a:pt x="61" y="2596"/>
                    <a:pt x="62" y="2675"/>
                  </a:cubicBezTo>
                  <a:cubicBezTo>
                    <a:pt x="68" y="3015"/>
                    <a:pt x="57" y="3281"/>
                    <a:pt x="54" y="3602"/>
                  </a:cubicBezTo>
                  <a:cubicBezTo>
                    <a:pt x="56" y="3614"/>
                    <a:pt x="35" y="3603"/>
                    <a:pt x="38" y="3616"/>
                  </a:cubicBezTo>
                  <a:cubicBezTo>
                    <a:pt x="37" y="3629"/>
                    <a:pt x="57" y="3624"/>
                    <a:pt x="49" y="3638"/>
                  </a:cubicBezTo>
                  <a:cubicBezTo>
                    <a:pt x="46" y="3647"/>
                    <a:pt x="40" y="3653"/>
                    <a:pt x="35" y="3665"/>
                  </a:cubicBezTo>
                  <a:cubicBezTo>
                    <a:pt x="31" y="3674"/>
                    <a:pt x="31" y="3689"/>
                    <a:pt x="27" y="3697"/>
                  </a:cubicBezTo>
                  <a:cubicBezTo>
                    <a:pt x="21" y="3709"/>
                    <a:pt x="12" y="3710"/>
                    <a:pt x="8" y="3722"/>
                  </a:cubicBezTo>
                  <a:cubicBezTo>
                    <a:pt x="0" y="3749"/>
                    <a:pt x="21" y="3756"/>
                    <a:pt x="30" y="3781"/>
                  </a:cubicBezTo>
                  <a:cubicBezTo>
                    <a:pt x="166" y="3771"/>
                    <a:pt x="298" y="3789"/>
                    <a:pt x="431" y="3795"/>
                  </a:cubicBezTo>
                  <a:cubicBezTo>
                    <a:pt x="494" y="3798"/>
                    <a:pt x="553" y="3816"/>
                    <a:pt x="618" y="3819"/>
                  </a:cubicBezTo>
                  <a:cubicBezTo>
                    <a:pt x="684" y="3823"/>
                    <a:pt x="755" y="3819"/>
                    <a:pt x="824" y="3827"/>
                  </a:cubicBezTo>
                  <a:cubicBezTo>
                    <a:pt x="873" y="3849"/>
                    <a:pt x="929" y="3845"/>
                    <a:pt x="982" y="3846"/>
                  </a:cubicBezTo>
                  <a:cubicBezTo>
                    <a:pt x="1039" y="3848"/>
                    <a:pt x="1097" y="3843"/>
                    <a:pt x="1153" y="3846"/>
                  </a:cubicBezTo>
                  <a:cubicBezTo>
                    <a:pt x="1167" y="3847"/>
                    <a:pt x="1184" y="3854"/>
                    <a:pt x="1199" y="3855"/>
                  </a:cubicBezTo>
                  <a:cubicBezTo>
                    <a:pt x="1248" y="3856"/>
                    <a:pt x="1313" y="3842"/>
                    <a:pt x="1356" y="3811"/>
                  </a:cubicBezTo>
                  <a:cubicBezTo>
                    <a:pt x="1374" y="3798"/>
                    <a:pt x="1388" y="3775"/>
                    <a:pt x="1408" y="3760"/>
                  </a:cubicBezTo>
                  <a:cubicBezTo>
                    <a:pt x="1420" y="3750"/>
                    <a:pt x="1436" y="3745"/>
                    <a:pt x="1448" y="3735"/>
                  </a:cubicBezTo>
                  <a:cubicBezTo>
                    <a:pt x="1481" y="3708"/>
                    <a:pt x="1512" y="3677"/>
                    <a:pt x="1530" y="3640"/>
                  </a:cubicBezTo>
                  <a:cubicBezTo>
                    <a:pt x="1549" y="3630"/>
                    <a:pt x="1561" y="3606"/>
                    <a:pt x="1581" y="3583"/>
                  </a:cubicBezTo>
                  <a:cubicBezTo>
                    <a:pt x="1600" y="3563"/>
                    <a:pt x="1629" y="3548"/>
                    <a:pt x="1633" y="3524"/>
                  </a:cubicBezTo>
                  <a:cubicBezTo>
                    <a:pt x="1637" y="3491"/>
                    <a:pt x="1602" y="3460"/>
                    <a:pt x="1578" y="3437"/>
                  </a:cubicBezTo>
                  <a:close/>
                </a:path>
              </a:pathLst>
            </a:custGeom>
            <a:solidFill>
              <a:srgbClr val="C20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14" name="Freeform 6"/>
            <p:cNvSpPr>
              <a:spLocks/>
            </p:cNvSpPr>
            <p:nvPr/>
          </p:nvSpPr>
          <p:spPr bwMode="auto">
            <a:xfrm>
              <a:off x="2274888" y="1238250"/>
              <a:ext cx="77788" cy="127000"/>
            </a:xfrm>
            <a:custGeom>
              <a:avLst/>
              <a:gdLst>
                <a:gd name="T0" fmla="*/ 2147483647 w 64"/>
                <a:gd name="T1" fmla="*/ 0 h 105"/>
                <a:gd name="T2" fmla="*/ 2147483647 w 64"/>
                <a:gd name="T3" fmla="*/ 2147483647 h 105"/>
                <a:gd name="T4" fmla="*/ 2147483647 w 64"/>
                <a:gd name="T5" fmla="*/ 2147483647 h 105"/>
                <a:gd name="T6" fmla="*/ 2147483647 w 64"/>
                <a:gd name="T7" fmla="*/ 2147483647 h 105"/>
                <a:gd name="T8" fmla="*/ 2147483647 w 64"/>
                <a:gd name="T9" fmla="*/ 2147483647 h 105"/>
                <a:gd name="T10" fmla="*/ 2147483647 w 64"/>
                <a:gd name="T11" fmla="*/ 2147483647 h 105"/>
                <a:gd name="T12" fmla="*/ 2147483647 w 64"/>
                <a:gd name="T13" fmla="*/ 2147483647 h 105"/>
                <a:gd name="T14" fmla="*/ 2147483647 w 64"/>
                <a:gd name="T15" fmla="*/ 2147483647 h 105"/>
                <a:gd name="T16" fmla="*/ 2147483647 w 64"/>
                <a:gd name="T17" fmla="*/ 2147483647 h 105"/>
                <a:gd name="T18" fmla="*/ 2147483647 w 64"/>
                <a:gd name="T19" fmla="*/ 2147483647 h 105"/>
                <a:gd name="T20" fmla="*/ 2147483647 w 64"/>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 h="105">
                  <a:moveTo>
                    <a:pt x="4" y="0"/>
                  </a:moveTo>
                  <a:cubicBezTo>
                    <a:pt x="30" y="5"/>
                    <a:pt x="51" y="3"/>
                    <a:pt x="59" y="24"/>
                  </a:cubicBezTo>
                  <a:cubicBezTo>
                    <a:pt x="48" y="31"/>
                    <a:pt x="38" y="18"/>
                    <a:pt x="23" y="21"/>
                  </a:cubicBezTo>
                  <a:cubicBezTo>
                    <a:pt x="17" y="21"/>
                    <a:pt x="22" y="31"/>
                    <a:pt x="21" y="35"/>
                  </a:cubicBezTo>
                  <a:cubicBezTo>
                    <a:pt x="24" y="44"/>
                    <a:pt x="35" y="43"/>
                    <a:pt x="48" y="43"/>
                  </a:cubicBezTo>
                  <a:cubicBezTo>
                    <a:pt x="56" y="62"/>
                    <a:pt x="30" y="61"/>
                    <a:pt x="18" y="62"/>
                  </a:cubicBezTo>
                  <a:cubicBezTo>
                    <a:pt x="18" y="66"/>
                    <a:pt x="18" y="69"/>
                    <a:pt x="18" y="73"/>
                  </a:cubicBezTo>
                  <a:cubicBezTo>
                    <a:pt x="27" y="78"/>
                    <a:pt x="47" y="86"/>
                    <a:pt x="64" y="84"/>
                  </a:cubicBezTo>
                  <a:cubicBezTo>
                    <a:pt x="62" y="92"/>
                    <a:pt x="61" y="100"/>
                    <a:pt x="56" y="105"/>
                  </a:cubicBezTo>
                  <a:cubicBezTo>
                    <a:pt x="39" y="94"/>
                    <a:pt x="16" y="99"/>
                    <a:pt x="2" y="89"/>
                  </a:cubicBezTo>
                  <a:cubicBezTo>
                    <a:pt x="0" y="64"/>
                    <a:pt x="2" y="23"/>
                    <a:pt x="4" y="0"/>
                  </a:cubicBezTo>
                  <a:close/>
                </a:path>
              </a:pathLst>
            </a:custGeom>
            <a:solidFill>
              <a:srgbClr val="32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15" name="Freeform 7"/>
            <p:cNvSpPr>
              <a:spLocks noEditPoints="1"/>
            </p:cNvSpPr>
            <p:nvPr/>
          </p:nvSpPr>
          <p:spPr bwMode="auto">
            <a:xfrm>
              <a:off x="2012951" y="1238250"/>
              <a:ext cx="130175" cy="141287"/>
            </a:xfrm>
            <a:custGeom>
              <a:avLst/>
              <a:gdLst>
                <a:gd name="T0" fmla="*/ 2147483647 w 106"/>
                <a:gd name="T1" fmla="*/ 2147483647 h 116"/>
                <a:gd name="T2" fmla="*/ 2147483647 w 106"/>
                <a:gd name="T3" fmla="*/ 2147483647 h 116"/>
                <a:gd name="T4" fmla="*/ 2147483647 w 106"/>
                <a:gd name="T5" fmla="*/ 2147483647 h 116"/>
                <a:gd name="T6" fmla="*/ 2147483647 w 106"/>
                <a:gd name="T7" fmla="*/ 2147483647 h 116"/>
                <a:gd name="T8" fmla="*/ 2147483647 w 106"/>
                <a:gd name="T9" fmla="*/ 2147483647 h 116"/>
                <a:gd name="T10" fmla="*/ 2147483647 w 106"/>
                <a:gd name="T11" fmla="*/ 2147483647 h 116"/>
                <a:gd name="T12" fmla="*/ 2147483647 w 106"/>
                <a:gd name="T13" fmla="*/ 2147483647 h 116"/>
                <a:gd name="T14" fmla="*/ 2147483647 w 106"/>
                <a:gd name="T15" fmla="*/ 2147483647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116">
                  <a:moveTo>
                    <a:pt x="1" y="42"/>
                  </a:moveTo>
                  <a:cubicBezTo>
                    <a:pt x="14" y="12"/>
                    <a:pt x="65" y="0"/>
                    <a:pt x="85" y="34"/>
                  </a:cubicBezTo>
                  <a:cubicBezTo>
                    <a:pt x="106" y="67"/>
                    <a:pt x="79" y="116"/>
                    <a:pt x="39" y="112"/>
                  </a:cubicBezTo>
                  <a:cubicBezTo>
                    <a:pt x="8" y="109"/>
                    <a:pt x="0" y="78"/>
                    <a:pt x="1" y="42"/>
                  </a:cubicBezTo>
                  <a:close/>
                  <a:moveTo>
                    <a:pt x="18" y="50"/>
                  </a:moveTo>
                  <a:cubicBezTo>
                    <a:pt x="1" y="114"/>
                    <a:pt x="102" y="98"/>
                    <a:pt x="56" y="47"/>
                  </a:cubicBezTo>
                  <a:cubicBezTo>
                    <a:pt x="50" y="42"/>
                    <a:pt x="55" y="41"/>
                    <a:pt x="56" y="34"/>
                  </a:cubicBezTo>
                  <a:cubicBezTo>
                    <a:pt x="40" y="23"/>
                    <a:pt x="21" y="38"/>
                    <a:pt x="18" y="50"/>
                  </a:cubicBezTo>
                  <a:close/>
                </a:path>
              </a:pathLst>
            </a:custGeom>
            <a:solidFill>
              <a:srgbClr val="32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16" name="Freeform 8"/>
            <p:cNvSpPr>
              <a:spLocks/>
            </p:cNvSpPr>
            <p:nvPr/>
          </p:nvSpPr>
          <p:spPr bwMode="auto">
            <a:xfrm>
              <a:off x="2133601" y="1230313"/>
              <a:ext cx="117475" cy="133350"/>
            </a:xfrm>
            <a:custGeom>
              <a:avLst/>
              <a:gdLst>
                <a:gd name="T0" fmla="*/ 2147483647 w 96"/>
                <a:gd name="T1" fmla="*/ 2147483647 h 109"/>
                <a:gd name="T2" fmla="*/ 2147483647 w 96"/>
                <a:gd name="T3" fmla="*/ 2147483647 h 109"/>
                <a:gd name="T4" fmla="*/ 2147483647 w 96"/>
                <a:gd name="T5" fmla="*/ 2147483647 h 109"/>
                <a:gd name="T6" fmla="*/ 2147483647 w 96"/>
                <a:gd name="T7" fmla="*/ 2147483647 h 109"/>
                <a:gd name="T8" fmla="*/ 2147483647 w 96"/>
                <a:gd name="T9" fmla="*/ 2147483647 h 109"/>
                <a:gd name="T10" fmla="*/ 2147483647 w 96"/>
                <a:gd name="T11" fmla="*/ 2147483647 h 109"/>
                <a:gd name="T12" fmla="*/ 2147483647 w 96"/>
                <a:gd name="T13" fmla="*/ 2147483647 h 1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109">
                  <a:moveTo>
                    <a:pt x="68" y="57"/>
                  </a:moveTo>
                  <a:cubicBezTo>
                    <a:pt x="76" y="48"/>
                    <a:pt x="60" y="32"/>
                    <a:pt x="68" y="22"/>
                  </a:cubicBezTo>
                  <a:cubicBezTo>
                    <a:pt x="96" y="37"/>
                    <a:pt x="85" y="82"/>
                    <a:pt x="81" y="106"/>
                  </a:cubicBezTo>
                  <a:cubicBezTo>
                    <a:pt x="50" y="101"/>
                    <a:pt x="50" y="65"/>
                    <a:pt x="27" y="52"/>
                  </a:cubicBezTo>
                  <a:cubicBezTo>
                    <a:pt x="19" y="63"/>
                    <a:pt x="38" y="106"/>
                    <a:pt x="11" y="109"/>
                  </a:cubicBezTo>
                  <a:cubicBezTo>
                    <a:pt x="0" y="92"/>
                    <a:pt x="13" y="61"/>
                    <a:pt x="11" y="30"/>
                  </a:cubicBezTo>
                  <a:cubicBezTo>
                    <a:pt x="38" y="0"/>
                    <a:pt x="50" y="55"/>
                    <a:pt x="68" y="57"/>
                  </a:cubicBezTo>
                  <a:close/>
                </a:path>
              </a:pathLst>
            </a:custGeom>
            <a:solidFill>
              <a:srgbClr val="32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17" name="Freeform 9"/>
            <p:cNvSpPr>
              <a:spLocks/>
            </p:cNvSpPr>
            <p:nvPr/>
          </p:nvSpPr>
          <p:spPr bwMode="auto">
            <a:xfrm>
              <a:off x="1300163" y="1273175"/>
              <a:ext cx="146050" cy="122237"/>
            </a:xfrm>
            <a:custGeom>
              <a:avLst/>
              <a:gdLst>
                <a:gd name="T0" fmla="*/ 2147483647 w 119"/>
                <a:gd name="T1" fmla="*/ 2147483647 h 100"/>
                <a:gd name="T2" fmla="*/ 2147483647 w 119"/>
                <a:gd name="T3" fmla="*/ 2147483647 h 100"/>
                <a:gd name="T4" fmla="*/ 2147483647 w 119"/>
                <a:gd name="T5" fmla="*/ 2147483647 h 100"/>
                <a:gd name="T6" fmla="*/ 2147483647 w 119"/>
                <a:gd name="T7" fmla="*/ 2147483647 h 100"/>
                <a:gd name="T8" fmla="*/ 2147483647 w 119"/>
                <a:gd name="T9" fmla="*/ 2147483647 h 100"/>
                <a:gd name="T10" fmla="*/ 2147483647 w 119"/>
                <a:gd name="T11" fmla="*/ 2147483647 h 100"/>
                <a:gd name="T12" fmla="*/ 2147483647 w 119"/>
                <a:gd name="T13" fmla="*/ 2147483647 h 100"/>
                <a:gd name="T14" fmla="*/ 2147483647 w 119"/>
                <a:gd name="T15" fmla="*/ 2147483647 h 100"/>
                <a:gd name="T16" fmla="*/ 2147483647 w 119"/>
                <a:gd name="T17" fmla="*/ 214748364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100">
                  <a:moveTo>
                    <a:pt x="86" y="19"/>
                  </a:moveTo>
                  <a:cubicBezTo>
                    <a:pt x="99" y="19"/>
                    <a:pt x="94" y="1"/>
                    <a:pt x="111" y="6"/>
                  </a:cubicBezTo>
                  <a:cubicBezTo>
                    <a:pt x="116" y="24"/>
                    <a:pt x="119" y="35"/>
                    <a:pt x="105" y="46"/>
                  </a:cubicBezTo>
                  <a:cubicBezTo>
                    <a:pt x="95" y="45"/>
                    <a:pt x="94" y="35"/>
                    <a:pt x="78" y="38"/>
                  </a:cubicBezTo>
                  <a:cubicBezTo>
                    <a:pt x="74" y="50"/>
                    <a:pt x="71" y="83"/>
                    <a:pt x="92" y="79"/>
                  </a:cubicBezTo>
                  <a:cubicBezTo>
                    <a:pt x="89" y="100"/>
                    <a:pt x="74" y="96"/>
                    <a:pt x="56" y="98"/>
                  </a:cubicBezTo>
                  <a:cubicBezTo>
                    <a:pt x="47" y="78"/>
                    <a:pt x="79" y="31"/>
                    <a:pt x="40" y="25"/>
                  </a:cubicBezTo>
                  <a:cubicBezTo>
                    <a:pt x="28" y="31"/>
                    <a:pt x="40" y="60"/>
                    <a:pt x="16" y="55"/>
                  </a:cubicBezTo>
                  <a:cubicBezTo>
                    <a:pt x="0" y="0"/>
                    <a:pt x="60" y="2"/>
                    <a:pt x="86" y="19"/>
                  </a:cubicBezTo>
                  <a:close/>
                </a:path>
              </a:pathLst>
            </a:custGeom>
            <a:solidFill>
              <a:srgbClr val="32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18" name="Freeform 10"/>
            <p:cNvSpPr>
              <a:spLocks/>
            </p:cNvSpPr>
            <p:nvPr/>
          </p:nvSpPr>
          <p:spPr bwMode="auto">
            <a:xfrm>
              <a:off x="1450976" y="1282700"/>
              <a:ext cx="92075" cy="109537"/>
            </a:xfrm>
            <a:custGeom>
              <a:avLst/>
              <a:gdLst>
                <a:gd name="T0" fmla="*/ 2147483647 w 75"/>
                <a:gd name="T1" fmla="*/ 0 h 90"/>
                <a:gd name="T2" fmla="*/ 2147483647 w 75"/>
                <a:gd name="T3" fmla="*/ 0 h 90"/>
                <a:gd name="T4" fmla="*/ 2147483647 w 75"/>
                <a:gd name="T5" fmla="*/ 2147483647 h 90"/>
                <a:gd name="T6" fmla="*/ 2147483647 w 75"/>
                <a:gd name="T7" fmla="*/ 2147483647 h 90"/>
                <a:gd name="T8" fmla="*/ 2147483647 w 75"/>
                <a:gd name="T9" fmla="*/ 2147483647 h 90"/>
                <a:gd name="T10" fmla="*/ 2147483647 w 75"/>
                <a:gd name="T11" fmla="*/ 2147483647 h 90"/>
                <a:gd name="T12" fmla="*/ 2147483647 w 75"/>
                <a:gd name="T13" fmla="*/ 2147483647 h 90"/>
                <a:gd name="T14" fmla="*/ 2147483647 w 75"/>
                <a:gd name="T15" fmla="*/ 2147483647 h 90"/>
                <a:gd name="T16" fmla="*/ 2147483647 w 75"/>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90">
                  <a:moveTo>
                    <a:pt x="15" y="0"/>
                  </a:moveTo>
                  <a:cubicBezTo>
                    <a:pt x="25" y="10"/>
                    <a:pt x="41" y="9"/>
                    <a:pt x="53" y="0"/>
                  </a:cubicBezTo>
                  <a:cubicBezTo>
                    <a:pt x="61" y="3"/>
                    <a:pt x="68" y="16"/>
                    <a:pt x="61" y="25"/>
                  </a:cubicBezTo>
                  <a:cubicBezTo>
                    <a:pt x="44" y="19"/>
                    <a:pt x="23" y="24"/>
                    <a:pt x="20" y="41"/>
                  </a:cubicBezTo>
                  <a:cubicBezTo>
                    <a:pt x="32" y="44"/>
                    <a:pt x="53" y="39"/>
                    <a:pt x="61" y="52"/>
                  </a:cubicBezTo>
                  <a:cubicBezTo>
                    <a:pt x="56" y="68"/>
                    <a:pt x="34" y="50"/>
                    <a:pt x="26" y="63"/>
                  </a:cubicBezTo>
                  <a:cubicBezTo>
                    <a:pt x="40" y="70"/>
                    <a:pt x="75" y="62"/>
                    <a:pt x="64" y="90"/>
                  </a:cubicBezTo>
                  <a:cubicBezTo>
                    <a:pt x="46" y="81"/>
                    <a:pt x="37" y="84"/>
                    <a:pt x="15" y="87"/>
                  </a:cubicBezTo>
                  <a:cubicBezTo>
                    <a:pt x="2" y="69"/>
                    <a:pt x="0" y="18"/>
                    <a:pt x="15" y="0"/>
                  </a:cubicBezTo>
                  <a:close/>
                </a:path>
              </a:pathLst>
            </a:custGeom>
            <a:solidFill>
              <a:srgbClr val="32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19" name="Freeform 11"/>
            <p:cNvSpPr>
              <a:spLocks/>
            </p:cNvSpPr>
            <p:nvPr/>
          </p:nvSpPr>
          <p:spPr bwMode="auto">
            <a:xfrm>
              <a:off x="2746376" y="1411288"/>
              <a:ext cx="61913" cy="76200"/>
            </a:xfrm>
            <a:custGeom>
              <a:avLst/>
              <a:gdLst>
                <a:gd name="T0" fmla="*/ 2147483647 w 51"/>
                <a:gd name="T1" fmla="*/ 0 h 62"/>
                <a:gd name="T2" fmla="*/ 2147483647 w 51"/>
                <a:gd name="T3" fmla="*/ 0 h 62"/>
                <a:gd name="T4" fmla="*/ 2147483647 w 51"/>
                <a:gd name="T5" fmla="*/ 2147483647 h 62"/>
                <a:gd name="T6" fmla="*/ 2147483647 w 51"/>
                <a:gd name="T7" fmla="*/ 2147483647 h 62"/>
                <a:gd name="T8" fmla="*/ 2147483647 w 51"/>
                <a:gd name="T9" fmla="*/ 2147483647 h 62"/>
                <a:gd name="T10" fmla="*/ 2147483647 w 51"/>
                <a:gd name="T11" fmla="*/ 2147483647 h 62"/>
                <a:gd name="T12" fmla="*/ 0 w 51"/>
                <a:gd name="T13" fmla="*/ 2147483647 h 62"/>
                <a:gd name="T14" fmla="*/ 2147483647 w 51"/>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2">
                  <a:moveTo>
                    <a:pt x="8" y="0"/>
                  </a:moveTo>
                  <a:cubicBezTo>
                    <a:pt x="10" y="0"/>
                    <a:pt x="13" y="0"/>
                    <a:pt x="16" y="0"/>
                  </a:cubicBezTo>
                  <a:cubicBezTo>
                    <a:pt x="23" y="13"/>
                    <a:pt x="10" y="29"/>
                    <a:pt x="27" y="33"/>
                  </a:cubicBezTo>
                  <a:cubicBezTo>
                    <a:pt x="40" y="28"/>
                    <a:pt x="18" y="13"/>
                    <a:pt x="32" y="6"/>
                  </a:cubicBezTo>
                  <a:cubicBezTo>
                    <a:pt x="41" y="9"/>
                    <a:pt x="51" y="11"/>
                    <a:pt x="48" y="25"/>
                  </a:cubicBezTo>
                  <a:cubicBezTo>
                    <a:pt x="39" y="33"/>
                    <a:pt x="42" y="35"/>
                    <a:pt x="43" y="52"/>
                  </a:cubicBezTo>
                  <a:cubicBezTo>
                    <a:pt x="22" y="62"/>
                    <a:pt x="12" y="40"/>
                    <a:pt x="0" y="33"/>
                  </a:cubicBezTo>
                  <a:cubicBezTo>
                    <a:pt x="0" y="20"/>
                    <a:pt x="4" y="10"/>
                    <a:pt x="8" y="0"/>
                  </a:cubicBezTo>
                  <a:close/>
                </a:path>
              </a:pathLst>
            </a:custGeom>
            <a:solidFill>
              <a:srgbClr val="32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20" name="Freeform 12"/>
            <p:cNvSpPr>
              <a:spLocks/>
            </p:cNvSpPr>
            <p:nvPr/>
          </p:nvSpPr>
          <p:spPr bwMode="auto">
            <a:xfrm>
              <a:off x="2643188" y="1747838"/>
              <a:ext cx="304800" cy="3040062"/>
            </a:xfrm>
            <a:custGeom>
              <a:avLst/>
              <a:gdLst>
                <a:gd name="T0" fmla="*/ 2147483647 w 250"/>
                <a:gd name="T1" fmla="*/ 2147483647 h 2495"/>
                <a:gd name="T2" fmla="*/ 2147483647 w 250"/>
                <a:gd name="T3" fmla="*/ 2147483647 h 2495"/>
                <a:gd name="T4" fmla="*/ 2147483647 w 250"/>
                <a:gd name="T5" fmla="*/ 2147483647 h 2495"/>
                <a:gd name="T6" fmla="*/ 2147483647 w 250"/>
                <a:gd name="T7" fmla="*/ 2147483647 h 2495"/>
                <a:gd name="T8" fmla="*/ 2147483647 w 250"/>
                <a:gd name="T9" fmla="*/ 2147483647 h 2495"/>
                <a:gd name="T10" fmla="*/ 2147483647 w 250"/>
                <a:gd name="T11" fmla="*/ 2147483647 h 2495"/>
                <a:gd name="T12" fmla="*/ 2147483647 w 250"/>
                <a:gd name="T13" fmla="*/ 2147483647 h 2495"/>
                <a:gd name="T14" fmla="*/ 2147483647 w 250"/>
                <a:gd name="T15" fmla="*/ 2147483647 h 2495"/>
                <a:gd name="T16" fmla="*/ 2147483647 w 250"/>
                <a:gd name="T17" fmla="*/ 2147483647 h 2495"/>
                <a:gd name="T18" fmla="*/ 2147483647 w 250"/>
                <a:gd name="T19" fmla="*/ 2147483647 h 2495"/>
                <a:gd name="T20" fmla="*/ 2147483647 w 250"/>
                <a:gd name="T21" fmla="*/ 2147483647 h 2495"/>
                <a:gd name="T22" fmla="*/ 2147483647 w 250"/>
                <a:gd name="T23" fmla="*/ 2147483647 h 2495"/>
                <a:gd name="T24" fmla="*/ 2147483647 w 250"/>
                <a:gd name="T25" fmla="*/ 2147483647 h 2495"/>
                <a:gd name="T26" fmla="*/ 2147483647 w 250"/>
                <a:gd name="T27" fmla="*/ 2147483647 h 2495"/>
                <a:gd name="T28" fmla="*/ 2147483647 w 250"/>
                <a:gd name="T29" fmla="*/ 2147483647 h 2495"/>
                <a:gd name="T30" fmla="*/ 2147483647 w 250"/>
                <a:gd name="T31" fmla="*/ 2147483647 h 2495"/>
                <a:gd name="T32" fmla="*/ 2147483647 w 250"/>
                <a:gd name="T33" fmla="*/ 2147483647 h 2495"/>
                <a:gd name="T34" fmla="*/ 2147483647 w 250"/>
                <a:gd name="T35" fmla="*/ 2147483647 h 2495"/>
                <a:gd name="T36" fmla="*/ 2147483647 w 250"/>
                <a:gd name="T37" fmla="*/ 2147483647 h 2495"/>
                <a:gd name="T38" fmla="*/ 2147483647 w 250"/>
                <a:gd name="T39" fmla="*/ 2147483647 h 2495"/>
                <a:gd name="T40" fmla="*/ 2147483647 w 250"/>
                <a:gd name="T41" fmla="*/ 2147483647 h 2495"/>
                <a:gd name="T42" fmla="*/ 2147483647 w 250"/>
                <a:gd name="T43" fmla="*/ 2147483647 h 2495"/>
                <a:gd name="T44" fmla="*/ 2147483647 w 250"/>
                <a:gd name="T45" fmla="*/ 2147483647 h 2495"/>
                <a:gd name="T46" fmla="*/ 2147483647 w 250"/>
                <a:gd name="T47" fmla="*/ 2147483647 h 2495"/>
                <a:gd name="T48" fmla="*/ 2147483647 w 250"/>
                <a:gd name="T49" fmla="*/ 2147483647 h 2495"/>
                <a:gd name="T50" fmla="*/ 2147483647 w 250"/>
                <a:gd name="T51" fmla="*/ 2147483647 h 2495"/>
                <a:gd name="T52" fmla="*/ 2147483647 w 250"/>
                <a:gd name="T53" fmla="*/ 2147483647 h 2495"/>
                <a:gd name="T54" fmla="*/ 2147483647 w 250"/>
                <a:gd name="T55" fmla="*/ 2147483647 h 24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0" h="2495">
                  <a:moveTo>
                    <a:pt x="66" y="17"/>
                  </a:moveTo>
                  <a:cubicBezTo>
                    <a:pt x="63" y="36"/>
                    <a:pt x="46" y="13"/>
                    <a:pt x="33" y="23"/>
                  </a:cubicBezTo>
                  <a:cubicBezTo>
                    <a:pt x="13" y="120"/>
                    <a:pt x="37" y="214"/>
                    <a:pt x="41" y="307"/>
                  </a:cubicBezTo>
                  <a:cubicBezTo>
                    <a:pt x="47" y="448"/>
                    <a:pt x="35" y="589"/>
                    <a:pt x="47" y="741"/>
                  </a:cubicBezTo>
                  <a:cubicBezTo>
                    <a:pt x="55" y="846"/>
                    <a:pt x="53" y="938"/>
                    <a:pt x="52" y="1064"/>
                  </a:cubicBezTo>
                  <a:cubicBezTo>
                    <a:pt x="52" y="1101"/>
                    <a:pt x="59" y="1137"/>
                    <a:pt x="60" y="1170"/>
                  </a:cubicBezTo>
                  <a:cubicBezTo>
                    <a:pt x="63" y="1257"/>
                    <a:pt x="64" y="1332"/>
                    <a:pt x="60" y="1414"/>
                  </a:cubicBezTo>
                  <a:cubicBezTo>
                    <a:pt x="59" y="1431"/>
                    <a:pt x="53" y="1449"/>
                    <a:pt x="52" y="1468"/>
                  </a:cubicBezTo>
                  <a:cubicBezTo>
                    <a:pt x="51" y="1510"/>
                    <a:pt x="60" y="1554"/>
                    <a:pt x="60" y="1596"/>
                  </a:cubicBezTo>
                  <a:cubicBezTo>
                    <a:pt x="62" y="1690"/>
                    <a:pt x="61" y="1794"/>
                    <a:pt x="74" y="1905"/>
                  </a:cubicBezTo>
                  <a:cubicBezTo>
                    <a:pt x="76" y="1923"/>
                    <a:pt x="72" y="1941"/>
                    <a:pt x="74" y="1959"/>
                  </a:cubicBezTo>
                  <a:cubicBezTo>
                    <a:pt x="76" y="1982"/>
                    <a:pt x="82" y="2004"/>
                    <a:pt x="82" y="2027"/>
                  </a:cubicBezTo>
                  <a:cubicBezTo>
                    <a:pt x="83" y="2168"/>
                    <a:pt x="56" y="2306"/>
                    <a:pt x="82" y="2469"/>
                  </a:cubicBezTo>
                  <a:cubicBezTo>
                    <a:pt x="122" y="2462"/>
                    <a:pt x="155" y="2446"/>
                    <a:pt x="185" y="2428"/>
                  </a:cubicBezTo>
                  <a:cubicBezTo>
                    <a:pt x="205" y="2416"/>
                    <a:pt x="222" y="2390"/>
                    <a:pt x="250" y="2396"/>
                  </a:cubicBezTo>
                  <a:cubicBezTo>
                    <a:pt x="243" y="2407"/>
                    <a:pt x="231" y="2412"/>
                    <a:pt x="220" y="2420"/>
                  </a:cubicBezTo>
                  <a:cubicBezTo>
                    <a:pt x="195" y="2440"/>
                    <a:pt x="170" y="2459"/>
                    <a:pt x="133" y="2474"/>
                  </a:cubicBezTo>
                  <a:cubicBezTo>
                    <a:pt x="117" y="2482"/>
                    <a:pt x="85" y="2495"/>
                    <a:pt x="68" y="2483"/>
                  </a:cubicBezTo>
                  <a:cubicBezTo>
                    <a:pt x="57" y="2474"/>
                    <a:pt x="51" y="2363"/>
                    <a:pt x="52" y="2312"/>
                  </a:cubicBezTo>
                  <a:cubicBezTo>
                    <a:pt x="53" y="2220"/>
                    <a:pt x="64" y="2110"/>
                    <a:pt x="66" y="2032"/>
                  </a:cubicBezTo>
                  <a:cubicBezTo>
                    <a:pt x="68" y="1938"/>
                    <a:pt x="46" y="1836"/>
                    <a:pt x="44" y="1747"/>
                  </a:cubicBezTo>
                  <a:cubicBezTo>
                    <a:pt x="43" y="1695"/>
                    <a:pt x="42" y="1663"/>
                    <a:pt x="41" y="1609"/>
                  </a:cubicBezTo>
                  <a:cubicBezTo>
                    <a:pt x="40" y="1471"/>
                    <a:pt x="48" y="1354"/>
                    <a:pt x="41" y="1235"/>
                  </a:cubicBezTo>
                  <a:cubicBezTo>
                    <a:pt x="36" y="1140"/>
                    <a:pt x="39" y="1037"/>
                    <a:pt x="39" y="939"/>
                  </a:cubicBezTo>
                  <a:cubicBezTo>
                    <a:pt x="38" y="785"/>
                    <a:pt x="19" y="611"/>
                    <a:pt x="22" y="446"/>
                  </a:cubicBezTo>
                  <a:cubicBezTo>
                    <a:pt x="24" y="360"/>
                    <a:pt x="19" y="270"/>
                    <a:pt x="14" y="183"/>
                  </a:cubicBezTo>
                  <a:cubicBezTo>
                    <a:pt x="10" y="115"/>
                    <a:pt x="0" y="52"/>
                    <a:pt x="28" y="6"/>
                  </a:cubicBezTo>
                  <a:cubicBezTo>
                    <a:pt x="42" y="3"/>
                    <a:pt x="65" y="0"/>
                    <a:pt x="66" y="17"/>
                  </a:cubicBezTo>
                  <a:close/>
                </a:path>
              </a:pathLst>
            </a:custGeom>
            <a:solidFill>
              <a:srgbClr val="32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21" name="Freeform 13"/>
            <p:cNvSpPr>
              <a:spLocks noEditPoints="1"/>
            </p:cNvSpPr>
            <p:nvPr/>
          </p:nvSpPr>
          <p:spPr bwMode="auto">
            <a:xfrm>
              <a:off x="1065213" y="833438"/>
              <a:ext cx="1997075" cy="4698999"/>
            </a:xfrm>
            <a:custGeom>
              <a:avLst/>
              <a:gdLst>
                <a:gd name="T0" fmla="*/ 2147483647 w 1637"/>
                <a:gd name="T1" fmla="*/ 2147483647 h 3856"/>
                <a:gd name="T2" fmla="*/ 2147483647 w 1637"/>
                <a:gd name="T3" fmla="*/ 2147483647 h 3856"/>
                <a:gd name="T4" fmla="*/ 2147483647 w 1637"/>
                <a:gd name="T5" fmla="*/ 2147483647 h 3856"/>
                <a:gd name="T6" fmla="*/ 2147483647 w 1637"/>
                <a:gd name="T7" fmla="*/ 2147483647 h 3856"/>
                <a:gd name="T8" fmla="*/ 2147483647 w 1637"/>
                <a:gd name="T9" fmla="*/ 2147483647 h 3856"/>
                <a:gd name="T10" fmla="*/ 2147483647 w 1637"/>
                <a:gd name="T11" fmla="*/ 2147483647 h 3856"/>
                <a:gd name="T12" fmla="*/ 2147483647 w 1637"/>
                <a:gd name="T13" fmla="*/ 2147483647 h 3856"/>
                <a:gd name="T14" fmla="*/ 2147483647 w 1637"/>
                <a:gd name="T15" fmla="*/ 2147483647 h 3856"/>
                <a:gd name="T16" fmla="*/ 2147483647 w 1637"/>
                <a:gd name="T17" fmla="*/ 2147483647 h 3856"/>
                <a:gd name="T18" fmla="*/ 2147483647 w 1637"/>
                <a:gd name="T19" fmla="*/ 2147483647 h 3856"/>
                <a:gd name="T20" fmla="*/ 2147483647 w 1637"/>
                <a:gd name="T21" fmla="*/ 2147483647 h 3856"/>
                <a:gd name="T22" fmla="*/ 2147483647 w 1637"/>
                <a:gd name="T23" fmla="*/ 2147483647 h 3856"/>
                <a:gd name="T24" fmla="*/ 2147483647 w 1637"/>
                <a:gd name="T25" fmla="*/ 2147483647 h 3856"/>
                <a:gd name="T26" fmla="*/ 2147483647 w 1637"/>
                <a:gd name="T27" fmla="*/ 2147483647 h 3856"/>
                <a:gd name="T28" fmla="*/ 2147483647 w 1637"/>
                <a:gd name="T29" fmla="*/ 2147483647 h 3856"/>
                <a:gd name="T30" fmla="*/ 2147483647 w 1637"/>
                <a:gd name="T31" fmla="*/ 2147483647 h 3856"/>
                <a:gd name="T32" fmla="*/ 2147483647 w 1637"/>
                <a:gd name="T33" fmla="*/ 2147483647 h 3856"/>
                <a:gd name="T34" fmla="*/ 2147483647 w 1637"/>
                <a:gd name="T35" fmla="*/ 2147483647 h 3856"/>
                <a:gd name="T36" fmla="*/ 2147483647 w 1637"/>
                <a:gd name="T37" fmla="*/ 2147483647 h 3856"/>
                <a:gd name="T38" fmla="*/ 2147483647 w 1637"/>
                <a:gd name="T39" fmla="*/ 2147483647 h 3856"/>
                <a:gd name="T40" fmla="*/ 2147483647 w 1637"/>
                <a:gd name="T41" fmla="*/ 2147483647 h 3856"/>
                <a:gd name="T42" fmla="*/ 2147483647 w 1637"/>
                <a:gd name="T43" fmla="*/ 2147483647 h 3856"/>
                <a:gd name="T44" fmla="*/ 2147483647 w 1637"/>
                <a:gd name="T45" fmla="*/ 2147483647 h 3856"/>
                <a:gd name="T46" fmla="*/ 2147483647 w 1637"/>
                <a:gd name="T47" fmla="*/ 2147483647 h 3856"/>
                <a:gd name="T48" fmla="*/ 2147483647 w 1637"/>
                <a:gd name="T49" fmla="*/ 2147483647 h 3856"/>
                <a:gd name="T50" fmla="*/ 2147483647 w 1637"/>
                <a:gd name="T51" fmla="*/ 2147483647 h 3856"/>
                <a:gd name="T52" fmla="*/ 2147483647 w 1637"/>
                <a:gd name="T53" fmla="*/ 2147483647 h 3856"/>
                <a:gd name="T54" fmla="*/ 2147483647 w 1637"/>
                <a:gd name="T55" fmla="*/ 2147483647 h 3856"/>
                <a:gd name="T56" fmla="*/ 2147483647 w 1637"/>
                <a:gd name="T57" fmla="*/ 2147483647 h 3856"/>
                <a:gd name="T58" fmla="*/ 2147483647 w 1637"/>
                <a:gd name="T59" fmla="*/ 2147483647 h 3856"/>
                <a:gd name="T60" fmla="*/ 2147483647 w 1637"/>
                <a:gd name="T61" fmla="*/ 2147483647 h 3856"/>
                <a:gd name="T62" fmla="*/ 2147483647 w 1637"/>
                <a:gd name="T63" fmla="*/ 2147483647 h 3856"/>
                <a:gd name="T64" fmla="*/ 2147483647 w 1637"/>
                <a:gd name="T65" fmla="*/ 2147483647 h 3856"/>
                <a:gd name="T66" fmla="*/ 2147483647 w 1637"/>
                <a:gd name="T67" fmla="*/ 2147483647 h 3856"/>
                <a:gd name="T68" fmla="*/ 2147483647 w 1637"/>
                <a:gd name="T69" fmla="*/ 2147483647 h 3856"/>
                <a:gd name="T70" fmla="*/ 2147483647 w 1637"/>
                <a:gd name="T71" fmla="*/ 2147483647 h 3856"/>
                <a:gd name="T72" fmla="*/ 2147483647 w 1637"/>
                <a:gd name="T73" fmla="*/ 2147483647 h 3856"/>
                <a:gd name="T74" fmla="*/ 2147483647 w 1637"/>
                <a:gd name="T75" fmla="*/ 2147483647 h 3856"/>
                <a:gd name="T76" fmla="*/ 2147483647 w 1637"/>
                <a:gd name="T77" fmla="*/ 2147483647 h 3856"/>
                <a:gd name="T78" fmla="*/ 2147483647 w 1637"/>
                <a:gd name="T79" fmla="*/ 2147483647 h 3856"/>
                <a:gd name="T80" fmla="*/ 2147483647 w 1637"/>
                <a:gd name="T81" fmla="*/ 2147483647 h 3856"/>
                <a:gd name="T82" fmla="*/ 2147483647 w 1637"/>
                <a:gd name="T83" fmla="*/ 2147483647 h 3856"/>
                <a:gd name="T84" fmla="*/ 2147483647 w 1637"/>
                <a:gd name="T85" fmla="*/ 2147483647 h 3856"/>
                <a:gd name="T86" fmla="*/ 2147483647 w 1637"/>
                <a:gd name="T87" fmla="*/ 2147483647 h 3856"/>
                <a:gd name="T88" fmla="*/ 2147483647 w 1637"/>
                <a:gd name="T89" fmla="*/ 2147483647 h 3856"/>
                <a:gd name="T90" fmla="*/ 2147483647 w 1637"/>
                <a:gd name="T91" fmla="*/ 2147483647 h 3856"/>
                <a:gd name="T92" fmla="*/ 2147483647 w 1637"/>
                <a:gd name="T93" fmla="*/ 2147483647 h 3856"/>
                <a:gd name="T94" fmla="*/ 2147483647 w 1637"/>
                <a:gd name="T95" fmla="*/ 2147483647 h 3856"/>
                <a:gd name="T96" fmla="*/ 2147483647 w 1637"/>
                <a:gd name="T97" fmla="*/ 2147483647 h 3856"/>
                <a:gd name="T98" fmla="*/ 2147483647 w 1637"/>
                <a:gd name="T99" fmla="*/ 2147483647 h 3856"/>
                <a:gd name="T100" fmla="*/ 2147483647 w 1637"/>
                <a:gd name="T101" fmla="*/ 2147483647 h 3856"/>
                <a:gd name="T102" fmla="*/ 2147483647 w 1637"/>
                <a:gd name="T103" fmla="*/ 2147483647 h 3856"/>
                <a:gd name="T104" fmla="*/ 2147483647 w 1637"/>
                <a:gd name="T105" fmla="*/ 2147483647 h 3856"/>
                <a:gd name="T106" fmla="*/ 2147483647 w 1637"/>
                <a:gd name="T107" fmla="*/ 2147483647 h 3856"/>
                <a:gd name="T108" fmla="*/ 2147483647 w 1637"/>
                <a:gd name="T109" fmla="*/ 2147483647 h 3856"/>
                <a:gd name="T110" fmla="*/ 2147483647 w 1637"/>
                <a:gd name="T111" fmla="*/ 2147483647 h 3856"/>
                <a:gd name="T112" fmla="*/ 2147483647 w 1637"/>
                <a:gd name="T113" fmla="*/ 2147483647 h 3856"/>
                <a:gd name="T114" fmla="*/ 2147483647 w 1637"/>
                <a:gd name="T115" fmla="*/ 2147483647 h 38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37" h="3856">
                  <a:moveTo>
                    <a:pt x="1578" y="3437"/>
                  </a:moveTo>
                  <a:cubicBezTo>
                    <a:pt x="1602" y="3460"/>
                    <a:pt x="1637" y="3491"/>
                    <a:pt x="1633" y="3524"/>
                  </a:cubicBezTo>
                  <a:cubicBezTo>
                    <a:pt x="1629" y="3548"/>
                    <a:pt x="1600" y="3563"/>
                    <a:pt x="1581" y="3583"/>
                  </a:cubicBezTo>
                  <a:cubicBezTo>
                    <a:pt x="1561" y="3606"/>
                    <a:pt x="1549" y="3630"/>
                    <a:pt x="1530" y="3640"/>
                  </a:cubicBezTo>
                  <a:cubicBezTo>
                    <a:pt x="1512" y="3677"/>
                    <a:pt x="1481" y="3708"/>
                    <a:pt x="1448" y="3735"/>
                  </a:cubicBezTo>
                  <a:cubicBezTo>
                    <a:pt x="1436" y="3745"/>
                    <a:pt x="1420" y="3750"/>
                    <a:pt x="1408" y="3760"/>
                  </a:cubicBezTo>
                  <a:cubicBezTo>
                    <a:pt x="1388" y="3775"/>
                    <a:pt x="1374" y="3798"/>
                    <a:pt x="1356" y="3811"/>
                  </a:cubicBezTo>
                  <a:cubicBezTo>
                    <a:pt x="1313" y="3842"/>
                    <a:pt x="1248" y="3856"/>
                    <a:pt x="1199" y="3855"/>
                  </a:cubicBezTo>
                  <a:cubicBezTo>
                    <a:pt x="1184" y="3854"/>
                    <a:pt x="1167" y="3847"/>
                    <a:pt x="1153" y="3846"/>
                  </a:cubicBezTo>
                  <a:cubicBezTo>
                    <a:pt x="1097" y="3843"/>
                    <a:pt x="1039" y="3848"/>
                    <a:pt x="982" y="3846"/>
                  </a:cubicBezTo>
                  <a:cubicBezTo>
                    <a:pt x="929" y="3845"/>
                    <a:pt x="873" y="3849"/>
                    <a:pt x="824" y="3827"/>
                  </a:cubicBezTo>
                  <a:cubicBezTo>
                    <a:pt x="755" y="3819"/>
                    <a:pt x="684" y="3823"/>
                    <a:pt x="618" y="3819"/>
                  </a:cubicBezTo>
                  <a:cubicBezTo>
                    <a:pt x="553" y="3816"/>
                    <a:pt x="494" y="3798"/>
                    <a:pt x="431" y="3795"/>
                  </a:cubicBezTo>
                  <a:cubicBezTo>
                    <a:pt x="298" y="3789"/>
                    <a:pt x="166" y="3771"/>
                    <a:pt x="30" y="3781"/>
                  </a:cubicBezTo>
                  <a:cubicBezTo>
                    <a:pt x="21" y="3756"/>
                    <a:pt x="0" y="3749"/>
                    <a:pt x="8" y="3722"/>
                  </a:cubicBezTo>
                  <a:cubicBezTo>
                    <a:pt x="12" y="3710"/>
                    <a:pt x="21" y="3709"/>
                    <a:pt x="27" y="3697"/>
                  </a:cubicBezTo>
                  <a:cubicBezTo>
                    <a:pt x="31" y="3689"/>
                    <a:pt x="31" y="3674"/>
                    <a:pt x="35" y="3665"/>
                  </a:cubicBezTo>
                  <a:cubicBezTo>
                    <a:pt x="40" y="3653"/>
                    <a:pt x="46" y="3647"/>
                    <a:pt x="49" y="3638"/>
                  </a:cubicBezTo>
                  <a:cubicBezTo>
                    <a:pt x="57" y="3624"/>
                    <a:pt x="37" y="3629"/>
                    <a:pt x="38" y="3616"/>
                  </a:cubicBezTo>
                  <a:cubicBezTo>
                    <a:pt x="35" y="3603"/>
                    <a:pt x="56" y="3614"/>
                    <a:pt x="54" y="3602"/>
                  </a:cubicBezTo>
                  <a:cubicBezTo>
                    <a:pt x="57" y="3281"/>
                    <a:pt x="68" y="3015"/>
                    <a:pt x="62" y="2675"/>
                  </a:cubicBezTo>
                  <a:cubicBezTo>
                    <a:pt x="61" y="2596"/>
                    <a:pt x="51" y="2519"/>
                    <a:pt x="51" y="2442"/>
                  </a:cubicBezTo>
                  <a:cubicBezTo>
                    <a:pt x="52" y="2362"/>
                    <a:pt x="53" y="2282"/>
                    <a:pt x="49" y="2203"/>
                  </a:cubicBezTo>
                  <a:cubicBezTo>
                    <a:pt x="37" y="1965"/>
                    <a:pt x="26" y="1770"/>
                    <a:pt x="41" y="1503"/>
                  </a:cubicBezTo>
                  <a:cubicBezTo>
                    <a:pt x="45" y="1426"/>
                    <a:pt x="36" y="1346"/>
                    <a:pt x="38" y="1267"/>
                  </a:cubicBezTo>
                  <a:cubicBezTo>
                    <a:pt x="44" y="1035"/>
                    <a:pt x="20" y="873"/>
                    <a:pt x="30" y="630"/>
                  </a:cubicBezTo>
                  <a:cubicBezTo>
                    <a:pt x="23" y="613"/>
                    <a:pt x="21" y="600"/>
                    <a:pt x="22" y="586"/>
                  </a:cubicBezTo>
                  <a:cubicBezTo>
                    <a:pt x="23" y="574"/>
                    <a:pt x="33" y="565"/>
                    <a:pt x="35" y="551"/>
                  </a:cubicBezTo>
                  <a:cubicBezTo>
                    <a:pt x="37" y="538"/>
                    <a:pt x="34" y="516"/>
                    <a:pt x="35" y="497"/>
                  </a:cubicBezTo>
                  <a:cubicBezTo>
                    <a:pt x="36" y="478"/>
                    <a:pt x="38" y="457"/>
                    <a:pt x="38" y="440"/>
                  </a:cubicBezTo>
                  <a:cubicBezTo>
                    <a:pt x="38" y="402"/>
                    <a:pt x="39" y="358"/>
                    <a:pt x="35" y="334"/>
                  </a:cubicBezTo>
                  <a:cubicBezTo>
                    <a:pt x="33" y="318"/>
                    <a:pt x="13" y="297"/>
                    <a:pt x="16" y="277"/>
                  </a:cubicBezTo>
                  <a:cubicBezTo>
                    <a:pt x="19" y="255"/>
                    <a:pt x="78" y="212"/>
                    <a:pt x="106" y="196"/>
                  </a:cubicBezTo>
                  <a:cubicBezTo>
                    <a:pt x="127" y="184"/>
                    <a:pt x="154" y="178"/>
                    <a:pt x="176" y="166"/>
                  </a:cubicBezTo>
                  <a:cubicBezTo>
                    <a:pt x="199" y="154"/>
                    <a:pt x="221" y="140"/>
                    <a:pt x="244" y="128"/>
                  </a:cubicBezTo>
                  <a:cubicBezTo>
                    <a:pt x="267" y="117"/>
                    <a:pt x="295" y="111"/>
                    <a:pt x="320" y="98"/>
                  </a:cubicBezTo>
                  <a:cubicBezTo>
                    <a:pt x="342" y="87"/>
                    <a:pt x="364" y="72"/>
                    <a:pt x="388" y="63"/>
                  </a:cubicBezTo>
                  <a:cubicBezTo>
                    <a:pt x="492" y="21"/>
                    <a:pt x="588" y="29"/>
                    <a:pt x="710" y="17"/>
                  </a:cubicBezTo>
                  <a:cubicBezTo>
                    <a:pt x="735" y="15"/>
                    <a:pt x="771" y="4"/>
                    <a:pt x="795" y="3"/>
                  </a:cubicBezTo>
                  <a:cubicBezTo>
                    <a:pt x="850" y="2"/>
                    <a:pt x="909" y="0"/>
                    <a:pt x="960" y="9"/>
                  </a:cubicBezTo>
                  <a:cubicBezTo>
                    <a:pt x="1003" y="16"/>
                    <a:pt x="1045" y="31"/>
                    <a:pt x="1087" y="39"/>
                  </a:cubicBezTo>
                  <a:cubicBezTo>
                    <a:pt x="1161" y="52"/>
                    <a:pt x="1225" y="62"/>
                    <a:pt x="1285" y="87"/>
                  </a:cubicBezTo>
                  <a:cubicBezTo>
                    <a:pt x="1302" y="95"/>
                    <a:pt x="1320" y="108"/>
                    <a:pt x="1337" y="112"/>
                  </a:cubicBezTo>
                  <a:cubicBezTo>
                    <a:pt x="1366" y="119"/>
                    <a:pt x="1401" y="106"/>
                    <a:pt x="1429" y="131"/>
                  </a:cubicBezTo>
                  <a:cubicBezTo>
                    <a:pt x="1457" y="170"/>
                    <a:pt x="1505" y="233"/>
                    <a:pt x="1519" y="291"/>
                  </a:cubicBezTo>
                  <a:cubicBezTo>
                    <a:pt x="1528" y="327"/>
                    <a:pt x="1522" y="364"/>
                    <a:pt x="1502" y="383"/>
                  </a:cubicBezTo>
                  <a:cubicBezTo>
                    <a:pt x="1507" y="483"/>
                    <a:pt x="1507" y="563"/>
                    <a:pt x="1516" y="652"/>
                  </a:cubicBezTo>
                  <a:cubicBezTo>
                    <a:pt x="1520" y="691"/>
                    <a:pt x="1513" y="728"/>
                    <a:pt x="1516" y="765"/>
                  </a:cubicBezTo>
                  <a:cubicBezTo>
                    <a:pt x="1518" y="788"/>
                    <a:pt x="1526" y="811"/>
                    <a:pt x="1527" y="836"/>
                  </a:cubicBezTo>
                  <a:cubicBezTo>
                    <a:pt x="1529" y="875"/>
                    <a:pt x="1523" y="915"/>
                    <a:pt x="1524" y="955"/>
                  </a:cubicBezTo>
                  <a:cubicBezTo>
                    <a:pt x="1532" y="1156"/>
                    <a:pt x="1532" y="1321"/>
                    <a:pt x="1546" y="1509"/>
                  </a:cubicBezTo>
                  <a:cubicBezTo>
                    <a:pt x="1552" y="1586"/>
                    <a:pt x="1548" y="1662"/>
                    <a:pt x="1549" y="1739"/>
                  </a:cubicBezTo>
                  <a:cubicBezTo>
                    <a:pt x="1549" y="1810"/>
                    <a:pt x="1556" y="1882"/>
                    <a:pt x="1557" y="1951"/>
                  </a:cubicBezTo>
                  <a:cubicBezTo>
                    <a:pt x="1557" y="2001"/>
                    <a:pt x="1554" y="2052"/>
                    <a:pt x="1559" y="2103"/>
                  </a:cubicBezTo>
                  <a:cubicBezTo>
                    <a:pt x="1574" y="2245"/>
                    <a:pt x="1549" y="2402"/>
                    <a:pt x="1551" y="2558"/>
                  </a:cubicBezTo>
                  <a:cubicBezTo>
                    <a:pt x="1553" y="2654"/>
                    <a:pt x="1567" y="2754"/>
                    <a:pt x="1573" y="2854"/>
                  </a:cubicBezTo>
                  <a:cubicBezTo>
                    <a:pt x="1567" y="2899"/>
                    <a:pt x="1578" y="2968"/>
                    <a:pt x="1576" y="3027"/>
                  </a:cubicBezTo>
                  <a:cubicBezTo>
                    <a:pt x="1570" y="3155"/>
                    <a:pt x="1574" y="3312"/>
                    <a:pt x="1578" y="3437"/>
                  </a:cubicBezTo>
                  <a:close/>
                  <a:moveTo>
                    <a:pt x="914" y="25"/>
                  </a:moveTo>
                  <a:cubicBezTo>
                    <a:pt x="912" y="25"/>
                    <a:pt x="911" y="25"/>
                    <a:pt x="911" y="28"/>
                  </a:cubicBezTo>
                  <a:cubicBezTo>
                    <a:pt x="1038" y="58"/>
                    <a:pt x="1153" y="98"/>
                    <a:pt x="1250" y="163"/>
                  </a:cubicBezTo>
                  <a:cubicBezTo>
                    <a:pt x="1267" y="145"/>
                    <a:pt x="1288" y="131"/>
                    <a:pt x="1313" y="120"/>
                  </a:cubicBezTo>
                  <a:cubicBezTo>
                    <a:pt x="1192" y="68"/>
                    <a:pt x="1043" y="46"/>
                    <a:pt x="914" y="25"/>
                  </a:cubicBezTo>
                  <a:close/>
                  <a:moveTo>
                    <a:pt x="957" y="55"/>
                  </a:moveTo>
                  <a:cubicBezTo>
                    <a:pt x="885" y="43"/>
                    <a:pt x="792" y="29"/>
                    <a:pt x="716" y="33"/>
                  </a:cubicBezTo>
                  <a:cubicBezTo>
                    <a:pt x="582" y="41"/>
                    <a:pt x="429" y="49"/>
                    <a:pt x="328" y="117"/>
                  </a:cubicBezTo>
                  <a:cubicBezTo>
                    <a:pt x="216" y="165"/>
                    <a:pt x="106" y="199"/>
                    <a:pt x="35" y="288"/>
                  </a:cubicBezTo>
                  <a:cubicBezTo>
                    <a:pt x="46" y="287"/>
                    <a:pt x="54" y="289"/>
                    <a:pt x="54" y="299"/>
                  </a:cubicBezTo>
                  <a:cubicBezTo>
                    <a:pt x="80" y="283"/>
                    <a:pt x="106" y="267"/>
                    <a:pt x="130" y="250"/>
                  </a:cubicBezTo>
                  <a:cubicBezTo>
                    <a:pt x="238" y="218"/>
                    <a:pt x="317" y="157"/>
                    <a:pt x="428" y="128"/>
                  </a:cubicBezTo>
                  <a:cubicBezTo>
                    <a:pt x="512" y="65"/>
                    <a:pt x="665" y="66"/>
                    <a:pt x="797" y="82"/>
                  </a:cubicBezTo>
                  <a:cubicBezTo>
                    <a:pt x="836" y="87"/>
                    <a:pt x="876" y="81"/>
                    <a:pt x="911" y="87"/>
                  </a:cubicBezTo>
                  <a:cubicBezTo>
                    <a:pt x="973" y="98"/>
                    <a:pt x="1028" y="124"/>
                    <a:pt x="1077" y="134"/>
                  </a:cubicBezTo>
                  <a:cubicBezTo>
                    <a:pt x="1122" y="170"/>
                    <a:pt x="1183" y="190"/>
                    <a:pt x="1226" y="228"/>
                  </a:cubicBezTo>
                  <a:cubicBezTo>
                    <a:pt x="1225" y="208"/>
                    <a:pt x="1239" y="202"/>
                    <a:pt x="1239" y="182"/>
                  </a:cubicBezTo>
                  <a:cubicBezTo>
                    <a:pt x="1165" y="120"/>
                    <a:pt x="1055" y="94"/>
                    <a:pt x="957" y="55"/>
                  </a:cubicBezTo>
                  <a:close/>
                  <a:moveTo>
                    <a:pt x="591" y="459"/>
                  </a:moveTo>
                  <a:cubicBezTo>
                    <a:pt x="604" y="458"/>
                    <a:pt x="587" y="456"/>
                    <a:pt x="588" y="451"/>
                  </a:cubicBezTo>
                  <a:cubicBezTo>
                    <a:pt x="591" y="411"/>
                    <a:pt x="581" y="388"/>
                    <a:pt x="591" y="364"/>
                  </a:cubicBezTo>
                  <a:cubicBezTo>
                    <a:pt x="608" y="366"/>
                    <a:pt x="630" y="365"/>
                    <a:pt x="643" y="378"/>
                  </a:cubicBezTo>
                  <a:cubicBezTo>
                    <a:pt x="648" y="383"/>
                    <a:pt x="644" y="397"/>
                    <a:pt x="645" y="407"/>
                  </a:cubicBezTo>
                  <a:cubicBezTo>
                    <a:pt x="635" y="414"/>
                    <a:pt x="625" y="421"/>
                    <a:pt x="605" y="418"/>
                  </a:cubicBezTo>
                  <a:cubicBezTo>
                    <a:pt x="605" y="437"/>
                    <a:pt x="608" y="447"/>
                    <a:pt x="599" y="459"/>
                  </a:cubicBezTo>
                  <a:cubicBezTo>
                    <a:pt x="771" y="467"/>
                    <a:pt x="908" y="456"/>
                    <a:pt x="1071" y="454"/>
                  </a:cubicBezTo>
                  <a:cubicBezTo>
                    <a:pt x="1078" y="416"/>
                    <a:pt x="1069" y="359"/>
                    <a:pt x="1063" y="318"/>
                  </a:cubicBezTo>
                  <a:cubicBezTo>
                    <a:pt x="1049" y="309"/>
                    <a:pt x="1036" y="321"/>
                    <a:pt x="1022" y="323"/>
                  </a:cubicBezTo>
                  <a:cubicBezTo>
                    <a:pt x="1006" y="326"/>
                    <a:pt x="989" y="323"/>
                    <a:pt x="971" y="323"/>
                  </a:cubicBezTo>
                  <a:cubicBezTo>
                    <a:pt x="870" y="324"/>
                    <a:pt x="777" y="334"/>
                    <a:pt x="686" y="348"/>
                  </a:cubicBezTo>
                  <a:cubicBezTo>
                    <a:pt x="690" y="353"/>
                    <a:pt x="685" y="374"/>
                    <a:pt x="691" y="388"/>
                  </a:cubicBezTo>
                  <a:cubicBezTo>
                    <a:pt x="706" y="390"/>
                    <a:pt x="715" y="394"/>
                    <a:pt x="727" y="386"/>
                  </a:cubicBezTo>
                  <a:cubicBezTo>
                    <a:pt x="731" y="371"/>
                    <a:pt x="715" y="353"/>
                    <a:pt x="738" y="348"/>
                  </a:cubicBezTo>
                  <a:cubicBezTo>
                    <a:pt x="752" y="358"/>
                    <a:pt x="758" y="435"/>
                    <a:pt x="735" y="437"/>
                  </a:cubicBezTo>
                  <a:cubicBezTo>
                    <a:pt x="726" y="432"/>
                    <a:pt x="733" y="420"/>
                    <a:pt x="732" y="405"/>
                  </a:cubicBezTo>
                  <a:cubicBezTo>
                    <a:pt x="718" y="408"/>
                    <a:pt x="709" y="406"/>
                    <a:pt x="694" y="407"/>
                  </a:cubicBezTo>
                  <a:cubicBezTo>
                    <a:pt x="690" y="430"/>
                    <a:pt x="707" y="446"/>
                    <a:pt x="683" y="448"/>
                  </a:cubicBezTo>
                  <a:cubicBezTo>
                    <a:pt x="677" y="422"/>
                    <a:pt x="677" y="395"/>
                    <a:pt x="675" y="345"/>
                  </a:cubicBezTo>
                  <a:cubicBezTo>
                    <a:pt x="632" y="339"/>
                    <a:pt x="584" y="354"/>
                    <a:pt x="531" y="359"/>
                  </a:cubicBezTo>
                  <a:cubicBezTo>
                    <a:pt x="414" y="370"/>
                    <a:pt x="279" y="342"/>
                    <a:pt x="182" y="375"/>
                  </a:cubicBezTo>
                  <a:cubicBezTo>
                    <a:pt x="177" y="406"/>
                    <a:pt x="180" y="448"/>
                    <a:pt x="195" y="467"/>
                  </a:cubicBezTo>
                  <a:cubicBezTo>
                    <a:pt x="190" y="473"/>
                    <a:pt x="187" y="482"/>
                    <a:pt x="173" y="481"/>
                  </a:cubicBezTo>
                  <a:cubicBezTo>
                    <a:pt x="169" y="446"/>
                    <a:pt x="146" y="382"/>
                    <a:pt x="176" y="353"/>
                  </a:cubicBezTo>
                  <a:cubicBezTo>
                    <a:pt x="310" y="322"/>
                    <a:pt x="459" y="363"/>
                    <a:pt x="588" y="326"/>
                  </a:cubicBezTo>
                  <a:cubicBezTo>
                    <a:pt x="695" y="339"/>
                    <a:pt x="789" y="306"/>
                    <a:pt x="887" y="304"/>
                  </a:cubicBezTo>
                  <a:cubicBezTo>
                    <a:pt x="915" y="304"/>
                    <a:pt x="945" y="305"/>
                    <a:pt x="974" y="304"/>
                  </a:cubicBezTo>
                  <a:cubicBezTo>
                    <a:pt x="1012" y="304"/>
                    <a:pt x="1058" y="285"/>
                    <a:pt x="1079" y="307"/>
                  </a:cubicBezTo>
                  <a:cubicBezTo>
                    <a:pt x="1088" y="361"/>
                    <a:pt x="1088" y="427"/>
                    <a:pt x="1096" y="456"/>
                  </a:cubicBezTo>
                  <a:cubicBezTo>
                    <a:pt x="1101" y="454"/>
                    <a:pt x="1107" y="456"/>
                    <a:pt x="1115" y="451"/>
                  </a:cubicBezTo>
                  <a:cubicBezTo>
                    <a:pt x="1106" y="410"/>
                    <a:pt x="1122" y="341"/>
                    <a:pt x="1101" y="302"/>
                  </a:cubicBezTo>
                  <a:cubicBezTo>
                    <a:pt x="1092" y="285"/>
                    <a:pt x="1063" y="264"/>
                    <a:pt x="1041" y="264"/>
                  </a:cubicBezTo>
                  <a:cubicBezTo>
                    <a:pt x="1029" y="264"/>
                    <a:pt x="1018" y="270"/>
                    <a:pt x="1006" y="272"/>
                  </a:cubicBezTo>
                  <a:cubicBezTo>
                    <a:pt x="988" y="275"/>
                    <a:pt x="966" y="275"/>
                    <a:pt x="949" y="275"/>
                  </a:cubicBezTo>
                  <a:cubicBezTo>
                    <a:pt x="895" y="274"/>
                    <a:pt x="846" y="287"/>
                    <a:pt x="784" y="288"/>
                  </a:cubicBezTo>
                  <a:cubicBezTo>
                    <a:pt x="661" y="291"/>
                    <a:pt x="517" y="312"/>
                    <a:pt x="374" y="310"/>
                  </a:cubicBezTo>
                  <a:cubicBezTo>
                    <a:pt x="298" y="309"/>
                    <a:pt x="223" y="307"/>
                    <a:pt x="154" y="334"/>
                  </a:cubicBezTo>
                  <a:cubicBezTo>
                    <a:pt x="135" y="382"/>
                    <a:pt x="158" y="452"/>
                    <a:pt x="138" y="483"/>
                  </a:cubicBezTo>
                  <a:cubicBezTo>
                    <a:pt x="126" y="468"/>
                    <a:pt x="127" y="443"/>
                    <a:pt x="127" y="418"/>
                  </a:cubicBezTo>
                  <a:cubicBezTo>
                    <a:pt x="127" y="375"/>
                    <a:pt x="127" y="318"/>
                    <a:pt x="163" y="310"/>
                  </a:cubicBezTo>
                  <a:cubicBezTo>
                    <a:pt x="243" y="291"/>
                    <a:pt x="349" y="290"/>
                    <a:pt x="428" y="291"/>
                  </a:cubicBezTo>
                  <a:cubicBezTo>
                    <a:pt x="528" y="292"/>
                    <a:pt x="643" y="275"/>
                    <a:pt x="748" y="269"/>
                  </a:cubicBezTo>
                  <a:cubicBezTo>
                    <a:pt x="782" y="267"/>
                    <a:pt x="811" y="269"/>
                    <a:pt x="841" y="266"/>
                  </a:cubicBezTo>
                  <a:cubicBezTo>
                    <a:pt x="866" y="265"/>
                    <a:pt x="891" y="256"/>
                    <a:pt x="917" y="253"/>
                  </a:cubicBezTo>
                  <a:cubicBezTo>
                    <a:pt x="953" y="249"/>
                    <a:pt x="995" y="266"/>
                    <a:pt x="1030" y="239"/>
                  </a:cubicBezTo>
                  <a:cubicBezTo>
                    <a:pt x="1065" y="252"/>
                    <a:pt x="1108" y="263"/>
                    <a:pt x="1120" y="302"/>
                  </a:cubicBezTo>
                  <a:cubicBezTo>
                    <a:pt x="1135" y="352"/>
                    <a:pt x="1125" y="412"/>
                    <a:pt x="1131" y="459"/>
                  </a:cubicBezTo>
                  <a:cubicBezTo>
                    <a:pt x="1167" y="462"/>
                    <a:pt x="1196" y="466"/>
                    <a:pt x="1226" y="462"/>
                  </a:cubicBezTo>
                  <a:cubicBezTo>
                    <a:pt x="1228" y="399"/>
                    <a:pt x="1215" y="318"/>
                    <a:pt x="1218" y="250"/>
                  </a:cubicBezTo>
                  <a:cubicBezTo>
                    <a:pt x="1088" y="129"/>
                    <a:pt x="878" y="84"/>
                    <a:pt x="648" y="96"/>
                  </a:cubicBezTo>
                  <a:cubicBezTo>
                    <a:pt x="670" y="97"/>
                    <a:pt x="668" y="130"/>
                    <a:pt x="659" y="136"/>
                  </a:cubicBezTo>
                  <a:cubicBezTo>
                    <a:pt x="668" y="139"/>
                    <a:pt x="676" y="133"/>
                    <a:pt x="689" y="139"/>
                  </a:cubicBezTo>
                  <a:cubicBezTo>
                    <a:pt x="700" y="144"/>
                    <a:pt x="725" y="175"/>
                    <a:pt x="724" y="185"/>
                  </a:cubicBezTo>
                  <a:cubicBezTo>
                    <a:pt x="723" y="208"/>
                    <a:pt x="714" y="247"/>
                    <a:pt x="702" y="261"/>
                  </a:cubicBezTo>
                  <a:cubicBezTo>
                    <a:pt x="669" y="253"/>
                    <a:pt x="620" y="251"/>
                    <a:pt x="572" y="264"/>
                  </a:cubicBezTo>
                  <a:cubicBezTo>
                    <a:pt x="530" y="222"/>
                    <a:pt x="527" y="133"/>
                    <a:pt x="607" y="136"/>
                  </a:cubicBezTo>
                  <a:cubicBezTo>
                    <a:pt x="607" y="124"/>
                    <a:pt x="597" y="121"/>
                    <a:pt x="599" y="106"/>
                  </a:cubicBezTo>
                  <a:cubicBezTo>
                    <a:pt x="602" y="99"/>
                    <a:pt x="612" y="99"/>
                    <a:pt x="616" y="93"/>
                  </a:cubicBezTo>
                  <a:cubicBezTo>
                    <a:pt x="486" y="96"/>
                    <a:pt x="380" y="175"/>
                    <a:pt x="263" y="212"/>
                  </a:cubicBezTo>
                  <a:cubicBezTo>
                    <a:pt x="200" y="258"/>
                    <a:pt x="106" y="272"/>
                    <a:pt x="51" y="326"/>
                  </a:cubicBezTo>
                  <a:cubicBezTo>
                    <a:pt x="51" y="384"/>
                    <a:pt x="58" y="463"/>
                    <a:pt x="49" y="524"/>
                  </a:cubicBezTo>
                  <a:cubicBezTo>
                    <a:pt x="158" y="466"/>
                    <a:pt x="308" y="476"/>
                    <a:pt x="453" y="456"/>
                  </a:cubicBezTo>
                  <a:cubicBezTo>
                    <a:pt x="434" y="449"/>
                    <a:pt x="424" y="456"/>
                    <a:pt x="407" y="454"/>
                  </a:cubicBezTo>
                  <a:cubicBezTo>
                    <a:pt x="419" y="432"/>
                    <a:pt x="393" y="371"/>
                    <a:pt x="423" y="367"/>
                  </a:cubicBezTo>
                  <a:cubicBezTo>
                    <a:pt x="432" y="387"/>
                    <a:pt x="418" y="419"/>
                    <a:pt x="426" y="435"/>
                  </a:cubicBezTo>
                  <a:cubicBezTo>
                    <a:pt x="435" y="432"/>
                    <a:pt x="436" y="439"/>
                    <a:pt x="445" y="437"/>
                  </a:cubicBezTo>
                  <a:cubicBezTo>
                    <a:pt x="454" y="436"/>
                    <a:pt x="448" y="419"/>
                    <a:pt x="461" y="421"/>
                  </a:cubicBezTo>
                  <a:cubicBezTo>
                    <a:pt x="476" y="429"/>
                    <a:pt x="468" y="444"/>
                    <a:pt x="466" y="459"/>
                  </a:cubicBezTo>
                  <a:cubicBezTo>
                    <a:pt x="513" y="463"/>
                    <a:pt x="561" y="453"/>
                    <a:pt x="591" y="459"/>
                  </a:cubicBezTo>
                  <a:close/>
                  <a:moveTo>
                    <a:pt x="618" y="112"/>
                  </a:moveTo>
                  <a:cubicBezTo>
                    <a:pt x="626" y="123"/>
                    <a:pt x="632" y="142"/>
                    <a:pt x="618" y="153"/>
                  </a:cubicBezTo>
                  <a:cubicBezTo>
                    <a:pt x="607" y="158"/>
                    <a:pt x="586" y="153"/>
                    <a:pt x="580" y="163"/>
                  </a:cubicBezTo>
                  <a:cubicBezTo>
                    <a:pt x="601" y="159"/>
                    <a:pt x="615" y="163"/>
                    <a:pt x="626" y="174"/>
                  </a:cubicBezTo>
                  <a:cubicBezTo>
                    <a:pt x="628" y="205"/>
                    <a:pt x="609" y="226"/>
                    <a:pt x="572" y="226"/>
                  </a:cubicBezTo>
                  <a:cubicBezTo>
                    <a:pt x="570" y="236"/>
                    <a:pt x="574" y="240"/>
                    <a:pt x="578" y="245"/>
                  </a:cubicBezTo>
                  <a:cubicBezTo>
                    <a:pt x="624" y="233"/>
                    <a:pt x="646" y="235"/>
                    <a:pt x="697" y="239"/>
                  </a:cubicBezTo>
                  <a:cubicBezTo>
                    <a:pt x="701" y="207"/>
                    <a:pt x="712" y="174"/>
                    <a:pt x="681" y="155"/>
                  </a:cubicBezTo>
                  <a:cubicBezTo>
                    <a:pt x="664" y="154"/>
                    <a:pt x="656" y="160"/>
                    <a:pt x="643" y="155"/>
                  </a:cubicBezTo>
                  <a:cubicBezTo>
                    <a:pt x="635" y="138"/>
                    <a:pt x="647" y="128"/>
                    <a:pt x="651" y="115"/>
                  </a:cubicBezTo>
                  <a:cubicBezTo>
                    <a:pt x="642" y="106"/>
                    <a:pt x="629" y="106"/>
                    <a:pt x="618" y="112"/>
                  </a:cubicBezTo>
                  <a:close/>
                  <a:moveTo>
                    <a:pt x="1502" y="302"/>
                  </a:moveTo>
                  <a:cubicBezTo>
                    <a:pt x="1500" y="286"/>
                    <a:pt x="1487" y="251"/>
                    <a:pt x="1475" y="228"/>
                  </a:cubicBezTo>
                  <a:cubicBezTo>
                    <a:pt x="1460" y="198"/>
                    <a:pt x="1423" y="142"/>
                    <a:pt x="1391" y="134"/>
                  </a:cubicBezTo>
                  <a:cubicBezTo>
                    <a:pt x="1384" y="132"/>
                    <a:pt x="1357" y="131"/>
                    <a:pt x="1359" y="131"/>
                  </a:cubicBezTo>
                  <a:cubicBezTo>
                    <a:pt x="1328" y="132"/>
                    <a:pt x="1293" y="148"/>
                    <a:pt x="1269" y="171"/>
                  </a:cubicBezTo>
                  <a:cubicBezTo>
                    <a:pt x="1293" y="161"/>
                    <a:pt x="1318" y="152"/>
                    <a:pt x="1348" y="147"/>
                  </a:cubicBezTo>
                  <a:cubicBezTo>
                    <a:pt x="1433" y="181"/>
                    <a:pt x="1456" y="277"/>
                    <a:pt x="1500" y="353"/>
                  </a:cubicBezTo>
                  <a:cubicBezTo>
                    <a:pt x="1502" y="341"/>
                    <a:pt x="1505" y="316"/>
                    <a:pt x="1502" y="302"/>
                  </a:cubicBezTo>
                  <a:close/>
                  <a:moveTo>
                    <a:pt x="567" y="212"/>
                  </a:moveTo>
                  <a:cubicBezTo>
                    <a:pt x="560" y="199"/>
                    <a:pt x="568" y="175"/>
                    <a:pt x="567" y="169"/>
                  </a:cubicBezTo>
                  <a:cubicBezTo>
                    <a:pt x="556" y="182"/>
                    <a:pt x="556" y="203"/>
                    <a:pt x="567" y="212"/>
                  </a:cubicBezTo>
                  <a:close/>
                  <a:moveTo>
                    <a:pt x="1492" y="481"/>
                  </a:moveTo>
                  <a:cubicBezTo>
                    <a:pt x="1490" y="440"/>
                    <a:pt x="1491" y="387"/>
                    <a:pt x="1478" y="353"/>
                  </a:cubicBezTo>
                  <a:cubicBezTo>
                    <a:pt x="1457" y="301"/>
                    <a:pt x="1439" y="255"/>
                    <a:pt x="1408" y="218"/>
                  </a:cubicBezTo>
                  <a:cubicBezTo>
                    <a:pt x="1381" y="186"/>
                    <a:pt x="1355" y="157"/>
                    <a:pt x="1304" y="174"/>
                  </a:cubicBezTo>
                  <a:cubicBezTo>
                    <a:pt x="1270" y="186"/>
                    <a:pt x="1250" y="228"/>
                    <a:pt x="1234" y="256"/>
                  </a:cubicBezTo>
                  <a:cubicBezTo>
                    <a:pt x="1237" y="268"/>
                    <a:pt x="1235" y="286"/>
                    <a:pt x="1231" y="299"/>
                  </a:cubicBezTo>
                  <a:cubicBezTo>
                    <a:pt x="1235" y="326"/>
                    <a:pt x="1245" y="362"/>
                    <a:pt x="1245" y="391"/>
                  </a:cubicBezTo>
                  <a:cubicBezTo>
                    <a:pt x="1245" y="414"/>
                    <a:pt x="1228" y="459"/>
                    <a:pt x="1256" y="475"/>
                  </a:cubicBezTo>
                  <a:cubicBezTo>
                    <a:pt x="1259" y="445"/>
                    <a:pt x="1244" y="408"/>
                    <a:pt x="1253" y="359"/>
                  </a:cubicBezTo>
                  <a:cubicBezTo>
                    <a:pt x="1279" y="339"/>
                    <a:pt x="1306" y="363"/>
                    <a:pt x="1332" y="372"/>
                  </a:cubicBezTo>
                  <a:cubicBezTo>
                    <a:pt x="1344" y="377"/>
                    <a:pt x="1358" y="376"/>
                    <a:pt x="1367" y="380"/>
                  </a:cubicBezTo>
                  <a:cubicBezTo>
                    <a:pt x="1373" y="383"/>
                    <a:pt x="1377" y="392"/>
                    <a:pt x="1383" y="394"/>
                  </a:cubicBezTo>
                  <a:cubicBezTo>
                    <a:pt x="1387" y="396"/>
                    <a:pt x="1395" y="392"/>
                    <a:pt x="1399" y="394"/>
                  </a:cubicBezTo>
                  <a:cubicBezTo>
                    <a:pt x="1403" y="396"/>
                    <a:pt x="1407" y="404"/>
                    <a:pt x="1413" y="407"/>
                  </a:cubicBezTo>
                  <a:cubicBezTo>
                    <a:pt x="1421" y="412"/>
                    <a:pt x="1432" y="410"/>
                    <a:pt x="1437" y="413"/>
                  </a:cubicBezTo>
                  <a:cubicBezTo>
                    <a:pt x="1449" y="420"/>
                    <a:pt x="1472" y="445"/>
                    <a:pt x="1475" y="456"/>
                  </a:cubicBezTo>
                  <a:cubicBezTo>
                    <a:pt x="1480" y="472"/>
                    <a:pt x="1472" y="490"/>
                    <a:pt x="1473" y="505"/>
                  </a:cubicBezTo>
                  <a:cubicBezTo>
                    <a:pt x="1474" y="528"/>
                    <a:pt x="1481" y="548"/>
                    <a:pt x="1486" y="573"/>
                  </a:cubicBezTo>
                  <a:cubicBezTo>
                    <a:pt x="1484" y="585"/>
                    <a:pt x="1465" y="579"/>
                    <a:pt x="1473" y="595"/>
                  </a:cubicBezTo>
                  <a:cubicBezTo>
                    <a:pt x="1477" y="599"/>
                    <a:pt x="1485" y="594"/>
                    <a:pt x="1492" y="600"/>
                  </a:cubicBezTo>
                  <a:cubicBezTo>
                    <a:pt x="1492" y="568"/>
                    <a:pt x="1493" y="526"/>
                    <a:pt x="1492" y="481"/>
                  </a:cubicBezTo>
                  <a:close/>
                  <a:moveTo>
                    <a:pt x="583" y="180"/>
                  </a:moveTo>
                  <a:cubicBezTo>
                    <a:pt x="584" y="188"/>
                    <a:pt x="578" y="191"/>
                    <a:pt x="580" y="201"/>
                  </a:cubicBezTo>
                  <a:cubicBezTo>
                    <a:pt x="587" y="207"/>
                    <a:pt x="594" y="195"/>
                    <a:pt x="607" y="199"/>
                  </a:cubicBezTo>
                  <a:cubicBezTo>
                    <a:pt x="610" y="189"/>
                    <a:pt x="603" y="188"/>
                    <a:pt x="605" y="180"/>
                  </a:cubicBezTo>
                  <a:cubicBezTo>
                    <a:pt x="594" y="177"/>
                    <a:pt x="595" y="179"/>
                    <a:pt x="583" y="180"/>
                  </a:cubicBezTo>
                  <a:close/>
                  <a:moveTo>
                    <a:pt x="1296" y="388"/>
                  </a:moveTo>
                  <a:cubicBezTo>
                    <a:pt x="1303" y="386"/>
                    <a:pt x="1376" y="411"/>
                    <a:pt x="1386" y="424"/>
                  </a:cubicBezTo>
                  <a:cubicBezTo>
                    <a:pt x="1388" y="427"/>
                    <a:pt x="1381" y="427"/>
                    <a:pt x="1386" y="429"/>
                  </a:cubicBezTo>
                  <a:cubicBezTo>
                    <a:pt x="1396" y="435"/>
                    <a:pt x="1422" y="439"/>
                    <a:pt x="1432" y="443"/>
                  </a:cubicBezTo>
                  <a:cubicBezTo>
                    <a:pt x="1450" y="468"/>
                    <a:pt x="1459" y="533"/>
                    <a:pt x="1443" y="565"/>
                  </a:cubicBezTo>
                  <a:cubicBezTo>
                    <a:pt x="1452" y="566"/>
                    <a:pt x="1455" y="573"/>
                    <a:pt x="1462" y="576"/>
                  </a:cubicBezTo>
                  <a:cubicBezTo>
                    <a:pt x="1467" y="541"/>
                    <a:pt x="1449" y="494"/>
                    <a:pt x="1459" y="462"/>
                  </a:cubicBezTo>
                  <a:cubicBezTo>
                    <a:pt x="1416" y="411"/>
                    <a:pt x="1342" y="393"/>
                    <a:pt x="1272" y="369"/>
                  </a:cubicBezTo>
                  <a:cubicBezTo>
                    <a:pt x="1264" y="399"/>
                    <a:pt x="1269" y="446"/>
                    <a:pt x="1280" y="481"/>
                  </a:cubicBezTo>
                  <a:cubicBezTo>
                    <a:pt x="1290" y="446"/>
                    <a:pt x="1262" y="399"/>
                    <a:pt x="1296" y="388"/>
                  </a:cubicBezTo>
                  <a:close/>
                  <a:moveTo>
                    <a:pt x="602" y="405"/>
                  </a:moveTo>
                  <a:cubicBezTo>
                    <a:pt x="612" y="404"/>
                    <a:pt x="620" y="401"/>
                    <a:pt x="629" y="399"/>
                  </a:cubicBezTo>
                  <a:cubicBezTo>
                    <a:pt x="629" y="396"/>
                    <a:pt x="629" y="392"/>
                    <a:pt x="629" y="388"/>
                  </a:cubicBezTo>
                  <a:cubicBezTo>
                    <a:pt x="616" y="385"/>
                    <a:pt x="615" y="381"/>
                    <a:pt x="605" y="380"/>
                  </a:cubicBezTo>
                  <a:cubicBezTo>
                    <a:pt x="601" y="389"/>
                    <a:pt x="605" y="392"/>
                    <a:pt x="602" y="405"/>
                  </a:cubicBezTo>
                  <a:close/>
                  <a:moveTo>
                    <a:pt x="1299" y="467"/>
                  </a:moveTo>
                  <a:cubicBezTo>
                    <a:pt x="1319" y="518"/>
                    <a:pt x="1385" y="524"/>
                    <a:pt x="1426" y="554"/>
                  </a:cubicBezTo>
                  <a:cubicBezTo>
                    <a:pt x="1442" y="531"/>
                    <a:pt x="1429" y="498"/>
                    <a:pt x="1429" y="467"/>
                  </a:cubicBezTo>
                  <a:cubicBezTo>
                    <a:pt x="1385" y="445"/>
                    <a:pt x="1354" y="417"/>
                    <a:pt x="1299" y="410"/>
                  </a:cubicBezTo>
                  <a:cubicBezTo>
                    <a:pt x="1299" y="417"/>
                    <a:pt x="1294" y="418"/>
                    <a:pt x="1296" y="426"/>
                  </a:cubicBezTo>
                  <a:cubicBezTo>
                    <a:pt x="1303" y="426"/>
                    <a:pt x="1306" y="422"/>
                    <a:pt x="1315" y="424"/>
                  </a:cubicBezTo>
                  <a:cubicBezTo>
                    <a:pt x="1312" y="434"/>
                    <a:pt x="1325" y="428"/>
                    <a:pt x="1323" y="437"/>
                  </a:cubicBezTo>
                  <a:cubicBezTo>
                    <a:pt x="1332" y="439"/>
                    <a:pt x="1333" y="435"/>
                    <a:pt x="1340" y="435"/>
                  </a:cubicBezTo>
                  <a:cubicBezTo>
                    <a:pt x="1341" y="440"/>
                    <a:pt x="1347" y="439"/>
                    <a:pt x="1345" y="448"/>
                  </a:cubicBezTo>
                  <a:cubicBezTo>
                    <a:pt x="1364" y="440"/>
                    <a:pt x="1375" y="458"/>
                    <a:pt x="1378" y="475"/>
                  </a:cubicBezTo>
                  <a:cubicBezTo>
                    <a:pt x="1378" y="480"/>
                    <a:pt x="1370" y="477"/>
                    <a:pt x="1370" y="481"/>
                  </a:cubicBezTo>
                  <a:cubicBezTo>
                    <a:pt x="1368" y="522"/>
                    <a:pt x="1318" y="495"/>
                    <a:pt x="1332" y="454"/>
                  </a:cubicBezTo>
                  <a:cubicBezTo>
                    <a:pt x="1325" y="459"/>
                    <a:pt x="1319" y="451"/>
                    <a:pt x="1315" y="456"/>
                  </a:cubicBezTo>
                  <a:cubicBezTo>
                    <a:pt x="1322" y="460"/>
                    <a:pt x="1327" y="479"/>
                    <a:pt x="1321" y="486"/>
                  </a:cubicBezTo>
                  <a:cubicBezTo>
                    <a:pt x="1300" y="493"/>
                    <a:pt x="1314" y="466"/>
                    <a:pt x="1299" y="467"/>
                  </a:cubicBezTo>
                  <a:close/>
                  <a:moveTo>
                    <a:pt x="1356" y="486"/>
                  </a:moveTo>
                  <a:cubicBezTo>
                    <a:pt x="1352" y="476"/>
                    <a:pt x="1365" y="484"/>
                    <a:pt x="1364" y="478"/>
                  </a:cubicBezTo>
                  <a:cubicBezTo>
                    <a:pt x="1356" y="474"/>
                    <a:pt x="1359" y="458"/>
                    <a:pt x="1348" y="456"/>
                  </a:cubicBezTo>
                  <a:cubicBezTo>
                    <a:pt x="1347" y="470"/>
                    <a:pt x="1350" y="480"/>
                    <a:pt x="1356" y="486"/>
                  </a:cubicBezTo>
                  <a:close/>
                  <a:moveTo>
                    <a:pt x="1242" y="527"/>
                  </a:moveTo>
                  <a:cubicBezTo>
                    <a:pt x="1221" y="506"/>
                    <a:pt x="1189" y="495"/>
                    <a:pt x="1161" y="481"/>
                  </a:cubicBezTo>
                  <a:cubicBezTo>
                    <a:pt x="1151" y="479"/>
                    <a:pt x="1145" y="482"/>
                    <a:pt x="1139" y="483"/>
                  </a:cubicBezTo>
                  <a:cubicBezTo>
                    <a:pt x="1084" y="458"/>
                    <a:pt x="1015" y="476"/>
                    <a:pt x="946" y="478"/>
                  </a:cubicBezTo>
                  <a:cubicBezTo>
                    <a:pt x="934" y="478"/>
                    <a:pt x="921" y="475"/>
                    <a:pt x="908" y="475"/>
                  </a:cubicBezTo>
                  <a:cubicBezTo>
                    <a:pt x="653" y="488"/>
                    <a:pt x="374" y="465"/>
                    <a:pt x="141" y="505"/>
                  </a:cubicBezTo>
                  <a:cubicBezTo>
                    <a:pt x="76" y="516"/>
                    <a:pt x="32" y="547"/>
                    <a:pt x="35" y="616"/>
                  </a:cubicBezTo>
                  <a:cubicBezTo>
                    <a:pt x="86" y="601"/>
                    <a:pt x="145" y="600"/>
                    <a:pt x="206" y="589"/>
                  </a:cubicBezTo>
                  <a:cubicBezTo>
                    <a:pt x="223" y="586"/>
                    <a:pt x="239" y="577"/>
                    <a:pt x="255" y="576"/>
                  </a:cubicBezTo>
                  <a:cubicBezTo>
                    <a:pt x="310" y="571"/>
                    <a:pt x="365" y="578"/>
                    <a:pt x="423" y="573"/>
                  </a:cubicBezTo>
                  <a:cubicBezTo>
                    <a:pt x="479" y="568"/>
                    <a:pt x="537" y="569"/>
                    <a:pt x="594" y="565"/>
                  </a:cubicBezTo>
                  <a:cubicBezTo>
                    <a:pt x="628" y="562"/>
                    <a:pt x="661" y="557"/>
                    <a:pt x="694" y="557"/>
                  </a:cubicBezTo>
                  <a:cubicBezTo>
                    <a:pt x="724" y="556"/>
                    <a:pt x="755" y="565"/>
                    <a:pt x="786" y="565"/>
                  </a:cubicBezTo>
                  <a:cubicBezTo>
                    <a:pt x="841" y="565"/>
                    <a:pt x="893" y="558"/>
                    <a:pt x="944" y="557"/>
                  </a:cubicBezTo>
                  <a:cubicBezTo>
                    <a:pt x="1024" y="555"/>
                    <a:pt x="1115" y="573"/>
                    <a:pt x="1196" y="584"/>
                  </a:cubicBezTo>
                  <a:cubicBezTo>
                    <a:pt x="1210" y="586"/>
                    <a:pt x="1195" y="573"/>
                    <a:pt x="1212" y="576"/>
                  </a:cubicBezTo>
                  <a:cubicBezTo>
                    <a:pt x="1225" y="578"/>
                    <a:pt x="1235" y="584"/>
                    <a:pt x="1247" y="586"/>
                  </a:cubicBezTo>
                  <a:cubicBezTo>
                    <a:pt x="1246" y="571"/>
                    <a:pt x="1250" y="543"/>
                    <a:pt x="1242" y="527"/>
                  </a:cubicBezTo>
                  <a:close/>
                  <a:moveTo>
                    <a:pt x="1272" y="592"/>
                  </a:moveTo>
                  <a:cubicBezTo>
                    <a:pt x="1336" y="621"/>
                    <a:pt x="1399" y="652"/>
                    <a:pt x="1470" y="681"/>
                  </a:cubicBezTo>
                  <a:cubicBezTo>
                    <a:pt x="1477" y="689"/>
                    <a:pt x="1498" y="711"/>
                    <a:pt x="1502" y="703"/>
                  </a:cubicBezTo>
                  <a:cubicBezTo>
                    <a:pt x="1507" y="670"/>
                    <a:pt x="1503" y="638"/>
                    <a:pt x="1486" y="619"/>
                  </a:cubicBezTo>
                  <a:cubicBezTo>
                    <a:pt x="1399" y="594"/>
                    <a:pt x="1338" y="543"/>
                    <a:pt x="1261" y="508"/>
                  </a:cubicBezTo>
                  <a:cubicBezTo>
                    <a:pt x="1266" y="539"/>
                    <a:pt x="1272" y="564"/>
                    <a:pt x="1272" y="592"/>
                  </a:cubicBezTo>
                  <a:close/>
                  <a:moveTo>
                    <a:pt x="125" y="3526"/>
                  </a:moveTo>
                  <a:cubicBezTo>
                    <a:pt x="129" y="3176"/>
                    <a:pt x="128" y="2829"/>
                    <a:pt x="117" y="2480"/>
                  </a:cubicBezTo>
                  <a:cubicBezTo>
                    <a:pt x="113" y="2358"/>
                    <a:pt x="119" y="2235"/>
                    <a:pt x="114" y="2113"/>
                  </a:cubicBezTo>
                  <a:cubicBezTo>
                    <a:pt x="108" y="1977"/>
                    <a:pt x="114" y="1864"/>
                    <a:pt x="111" y="1755"/>
                  </a:cubicBezTo>
                  <a:cubicBezTo>
                    <a:pt x="104" y="1436"/>
                    <a:pt x="119" y="1074"/>
                    <a:pt x="106" y="695"/>
                  </a:cubicBezTo>
                  <a:cubicBezTo>
                    <a:pt x="119" y="685"/>
                    <a:pt x="118" y="660"/>
                    <a:pt x="130" y="649"/>
                  </a:cubicBezTo>
                  <a:cubicBezTo>
                    <a:pt x="219" y="622"/>
                    <a:pt x="414" y="631"/>
                    <a:pt x="483" y="630"/>
                  </a:cubicBezTo>
                  <a:cubicBezTo>
                    <a:pt x="677" y="627"/>
                    <a:pt x="908" y="628"/>
                    <a:pt x="1098" y="624"/>
                  </a:cubicBezTo>
                  <a:cubicBezTo>
                    <a:pt x="1127" y="624"/>
                    <a:pt x="1164" y="620"/>
                    <a:pt x="1180" y="630"/>
                  </a:cubicBezTo>
                  <a:cubicBezTo>
                    <a:pt x="1194" y="638"/>
                    <a:pt x="1215" y="688"/>
                    <a:pt x="1215" y="717"/>
                  </a:cubicBezTo>
                  <a:cubicBezTo>
                    <a:pt x="1215" y="734"/>
                    <a:pt x="1203" y="746"/>
                    <a:pt x="1201" y="765"/>
                  </a:cubicBezTo>
                  <a:cubicBezTo>
                    <a:pt x="1197" y="814"/>
                    <a:pt x="1201" y="871"/>
                    <a:pt x="1201" y="925"/>
                  </a:cubicBezTo>
                  <a:cubicBezTo>
                    <a:pt x="1208" y="1365"/>
                    <a:pt x="1200" y="1819"/>
                    <a:pt x="1212" y="2222"/>
                  </a:cubicBezTo>
                  <a:cubicBezTo>
                    <a:pt x="1216" y="2339"/>
                    <a:pt x="1211" y="2467"/>
                    <a:pt x="1215" y="2588"/>
                  </a:cubicBezTo>
                  <a:cubicBezTo>
                    <a:pt x="1221" y="2774"/>
                    <a:pt x="1222" y="2961"/>
                    <a:pt x="1215" y="3152"/>
                  </a:cubicBezTo>
                  <a:cubicBezTo>
                    <a:pt x="1209" y="3325"/>
                    <a:pt x="1224" y="3506"/>
                    <a:pt x="1215" y="3673"/>
                  </a:cubicBezTo>
                  <a:cubicBezTo>
                    <a:pt x="1246" y="3671"/>
                    <a:pt x="1276" y="3684"/>
                    <a:pt x="1296" y="3673"/>
                  </a:cubicBezTo>
                  <a:cubicBezTo>
                    <a:pt x="1301" y="3570"/>
                    <a:pt x="1297" y="3464"/>
                    <a:pt x="1291" y="3358"/>
                  </a:cubicBezTo>
                  <a:cubicBezTo>
                    <a:pt x="1280" y="3181"/>
                    <a:pt x="1295" y="2989"/>
                    <a:pt x="1283" y="2783"/>
                  </a:cubicBezTo>
                  <a:cubicBezTo>
                    <a:pt x="1278" y="2701"/>
                    <a:pt x="1278" y="2617"/>
                    <a:pt x="1272" y="2537"/>
                  </a:cubicBezTo>
                  <a:cubicBezTo>
                    <a:pt x="1259" y="2378"/>
                    <a:pt x="1242" y="2223"/>
                    <a:pt x="1239" y="2065"/>
                  </a:cubicBezTo>
                  <a:cubicBezTo>
                    <a:pt x="1238" y="2007"/>
                    <a:pt x="1256" y="1948"/>
                    <a:pt x="1256" y="1891"/>
                  </a:cubicBezTo>
                  <a:cubicBezTo>
                    <a:pt x="1256" y="1776"/>
                    <a:pt x="1237" y="1667"/>
                    <a:pt x="1242" y="1555"/>
                  </a:cubicBezTo>
                  <a:cubicBezTo>
                    <a:pt x="1244" y="1511"/>
                    <a:pt x="1248" y="1465"/>
                    <a:pt x="1245" y="1419"/>
                  </a:cubicBezTo>
                  <a:cubicBezTo>
                    <a:pt x="1233" y="1271"/>
                    <a:pt x="1249" y="1122"/>
                    <a:pt x="1245" y="969"/>
                  </a:cubicBezTo>
                  <a:cubicBezTo>
                    <a:pt x="1241" y="845"/>
                    <a:pt x="1249" y="723"/>
                    <a:pt x="1250" y="605"/>
                  </a:cubicBezTo>
                  <a:cubicBezTo>
                    <a:pt x="1129" y="592"/>
                    <a:pt x="1032" y="577"/>
                    <a:pt x="917" y="576"/>
                  </a:cubicBezTo>
                  <a:cubicBezTo>
                    <a:pt x="880" y="575"/>
                    <a:pt x="842" y="576"/>
                    <a:pt x="805" y="578"/>
                  </a:cubicBezTo>
                  <a:cubicBezTo>
                    <a:pt x="768" y="580"/>
                    <a:pt x="733" y="573"/>
                    <a:pt x="697" y="573"/>
                  </a:cubicBezTo>
                  <a:cubicBezTo>
                    <a:pt x="663" y="573"/>
                    <a:pt x="627" y="579"/>
                    <a:pt x="591" y="581"/>
                  </a:cubicBezTo>
                  <a:cubicBezTo>
                    <a:pt x="457" y="587"/>
                    <a:pt x="322" y="585"/>
                    <a:pt x="203" y="605"/>
                  </a:cubicBezTo>
                  <a:cubicBezTo>
                    <a:pt x="148" y="615"/>
                    <a:pt x="97" y="619"/>
                    <a:pt x="49" y="633"/>
                  </a:cubicBezTo>
                  <a:cubicBezTo>
                    <a:pt x="34" y="734"/>
                    <a:pt x="50" y="834"/>
                    <a:pt x="51" y="931"/>
                  </a:cubicBezTo>
                  <a:cubicBezTo>
                    <a:pt x="53" y="1022"/>
                    <a:pt x="58" y="1114"/>
                    <a:pt x="60" y="1213"/>
                  </a:cubicBezTo>
                  <a:cubicBezTo>
                    <a:pt x="60" y="1266"/>
                    <a:pt x="54" y="1320"/>
                    <a:pt x="54" y="1376"/>
                  </a:cubicBezTo>
                  <a:cubicBezTo>
                    <a:pt x="54" y="1406"/>
                    <a:pt x="60" y="1438"/>
                    <a:pt x="60" y="1468"/>
                  </a:cubicBezTo>
                  <a:cubicBezTo>
                    <a:pt x="59" y="1499"/>
                    <a:pt x="55" y="1529"/>
                    <a:pt x="54" y="1560"/>
                  </a:cubicBezTo>
                  <a:cubicBezTo>
                    <a:pt x="51" y="1745"/>
                    <a:pt x="55" y="1931"/>
                    <a:pt x="60" y="2081"/>
                  </a:cubicBezTo>
                  <a:cubicBezTo>
                    <a:pt x="61" y="2139"/>
                    <a:pt x="67" y="2204"/>
                    <a:pt x="70" y="2271"/>
                  </a:cubicBezTo>
                  <a:cubicBezTo>
                    <a:pt x="74" y="2335"/>
                    <a:pt x="66" y="2403"/>
                    <a:pt x="68" y="2469"/>
                  </a:cubicBezTo>
                  <a:cubicBezTo>
                    <a:pt x="70" y="2568"/>
                    <a:pt x="83" y="2657"/>
                    <a:pt x="89" y="2751"/>
                  </a:cubicBezTo>
                  <a:cubicBezTo>
                    <a:pt x="78" y="2829"/>
                    <a:pt x="79" y="2907"/>
                    <a:pt x="81" y="2987"/>
                  </a:cubicBezTo>
                  <a:cubicBezTo>
                    <a:pt x="84" y="3097"/>
                    <a:pt x="77" y="3210"/>
                    <a:pt x="73" y="3309"/>
                  </a:cubicBezTo>
                  <a:cubicBezTo>
                    <a:pt x="71" y="3364"/>
                    <a:pt x="77" y="3419"/>
                    <a:pt x="79" y="3472"/>
                  </a:cubicBezTo>
                  <a:cubicBezTo>
                    <a:pt x="79" y="3493"/>
                    <a:pt x="76" y="3523"/>
                    <a:pt x="79" y="3551"/>
                  </a:cubicBezTo>
                  <a:cubicBezTo>
                    <a:pt x="81" y="3574"/>
                    <a:pt x="75" y="3619"/>
                    <a:pt x="119" y="3613"/>
                  </a:cubicBezTo>
                  <a:cubicBezTo>
                    <a:pt x="129" y="3586"/>
                    <a:pt x="124" y="3554"/>
                    <a:pt x="125" y="3526"/>
                  </a:cubicBezTo>
                  <a:close/>
                  <a:moveTo>
                    <a:pt x="1272" y="673"/>
                  </a:moveTo>
                  <a:cubicBezTo>
                    <a:pt x="1269" y="794"/>
                    <a:pt x="1268" y="912"/>
                    <a:pt x="1269" y="1034"/>
                  </a:cubicBezTo>
                  <a:cubicBezTo>
                    <a:pt x="1270" y="1090"/>
                    <a:pt x="1266" y="1146"/>
                    <a:pt x="1264" y="1202"/>
                  </a:cubicBezTo>
                  <a:cubicBezTo>
                    <a:pt x="1261" y="1284"/>
                    <a:pt x="1269" y="1368"/>
                    <a:pt x="1269" y="1449"/>
                  </a:cubicBezTo>
                  <a:cubicBezTo>
                    <a:pt x="1269" y="1486"/>
                    <a:pt x="1261" y="1525"/>
                    <a:pt x="1264" y="1560"/>
                  </a:cubicBezTo>
                  <a:cubicBezTo>
                    <a:pt x="1266" y="1592"/>
                    <a:pt x="1279" y="1625"/>
                    <a:pt x="1264" y="1658"/>
                  </a:cubicBezTo>
                  <a:cubicBezTo>
                    <a:pt x="1273" y="1710"/>
                    <a:pt x="1272" y="1764"/>
                    <a:pt x="1272" y="1818"/>
                  </a:cubicBezTo>
                  <a:cubicBezTo>
                    <a:pt x="1272" y="1875"/>
                    <a:pt x="1283" y="1932"/>
                    <a:pt x="1280" y="1989"/>
                  </a:cubicBezTo>
                  <a:cubicBezTo>
                    <a:pt x="1278" y="2032"/>
                    <a:pt x="1273" y="2075"/>
                    <a:pt x="1272" y="2119"/>
                  </a:cubicBezTo>
                  <a:cubicBezTo>
                    <a:pt x="1269" y="2233"/>
                    <a:pt x="1270" y="2347"/>
                    <a:pt x="1285" y="2461"/>
                  </a:cubicBezTo>
                  <a:cubicBezTo>
                    <a:pt x="1293" y="2516"/>
                    <a:pt x="1296" y="2572"/>
                    <a:pt x="1296" y="2629"/>
                  </a:cubicBezTo>
                  <a:cubicBezTo>
                    <a:pt x="1297" y="2689"/>
                    <a:pt x="1304" y="2748"/>
                    <a:pt x="1307" y="2808"/>
                  </a:cubicBezTo>
                  <a:cubicBezTo>
                    <a:pt x="1312" y="2902"/>
                    <a:pt x="1306" y="3042"/>
                    <a:pt x="1307" y="3152"/>
                  </a:cubicBezTo>
                  <a:cubicBezTo>
                    <a:pt x="1309" y="3294"/>
                    <a:pt x="1314" y="3521"/>
                    <a:pt x="1329" y="3670"/>
                  </a:cubicBezTo>
                  <a:cubicBezTo>
                    <a:pt x="1399" y="3603"/>
                    <a:pt x="1470" y="3538"/>
                    <a:pt x="1530" y="3461"/>
                  </a:cubicBezTo>
                  <a:cubicBezTo>
                    <a:pt x="1545" y="3457"/>
                    <a:pt x="1544" y="3465"/>
                    <a:pt x="1554" y="3461"/>
                  </a:cubicBezTo>
                  <a:cubicBezTo>
                    <a:pt x="1574" y="3397"/>
                    <a:pt x="1559" y="3329"/>
                    <a:pt x="1559" y="3263"/>
                  </a:cubicBezTo>
                  <a:cubicBezTo>
                    <a:pt x="1559" y="3178"/>
                    <a:pt x="1559" y="3085"/>
                    <a:pt x="1559" y="3008"/>
                  </a:cubicBezTo>
                  <a:cubicBezTo>
                    <a:pt x="1561" y="2854"/>
                    <a:pt x="1533" y="2698"/>
                    <a:pt x="1535" y="2542"/>
                  </a:cubicBezTo>
                  <a:cubicBezTo>
                    <a:pt x="1536" y="2463"/>
                    <a:pt x="1536" y="2384"/>
                    <a:pt x="1543" y="2306"/>
                  </a:cubicBezTo>
                  <a:cubicBezTo>
                    <a:pt x="1556" y="2161"/>
                    <a:pt x="1531" y="2002"/>
                    <a:pt x="1532" y="1877"/>
                  </a:cubicBezTo>
                  <a:cubicBezTo>
                    <a:pt x="1533" y="1786"/>
                    <a:pt x="1530" y="1695"/>
                    <a:pt x="1530" y="1604"/>
                  </a:cubicBezTo>
                  <a:cubicBezTo>
                    <a:pt x="1529" y="1475"/>
                    <a:pt x="1508" y="1308"/>
                    <a:pt x="1511" y="1175"/>
                  </a:cubicBezTo>
                  <a:cubicBezTo>
                    <a:pt x="1512" y="1085"/>
                    <a:pt x="1505" y="1019"/>
                    <a:pt x="1502" y="942"/>
                  </a:cubicBezTo>
                  <a:cubicBezTo>
                    <a:pt x="1501" y="875"/>
                    <a:pt x="1515" y="791"/>
                    <a:pt x="1492" y="717"/>
                  </a:cubicBezTo>
                  <a:cubicBezTo>
                    <a:pt x="1427" y="675"/>
                    <a:pt x="1344" y="650"/>
                    <a:pt x="1275" y="614"/>
                  </a:cubicBezTo>
                  <a:cubicBezTo>
                    <a:pt x="1278" y="633"/>
                    <a:pt x="1272" y="653"/>
                    <a:pt x="1272" y="673"/>
                  </a:cubicBezTo>
                  <a:close/>
                  <a:moveTo>
                    <a:pt x="165" y="3223"/>
                  </a:moveTo>
                  <a:cubicBezTo>
                    <a:pt x="165" y="3191"/>
                    <a:pt x="165" y="3157"/>
                    <a:pt x="165" y="3125"/>
                  </a:cubicBezTo>
                  <a:cubicBezTo>
                    <a:pt x="170" y="2865"/>
                    <a:pt x="153" y="2601"/>
                    <a:pt x="154" y="2347"/>
                  </a:cubicBezTo>
                  <a:cubicBezTo>
                    <a:pt x="161" y="2352"/>
                    <a:pt x="161" y="2345"/>
                    <a:pt x="154" y="2344"/>
                  </a:cubicBezTo>
                  <a:cubicBezTo>
                    <a:pt x="154" y="2099"/>
                    <a:pt x="144" y="1814"/>
                    <a:pt x="149" y="1525"/>
                  </a:cubicBezTo>
                  <a:cubicBezTo>
                    <a:pt x="151" y="1397"/>
                    <a:pt x="141" y="1265"/>
                    <a:pt x="146" y="1115"/>
                  </a:cubicBezTo>
                  <a:cubicBezTo>
                    <a:pt x="149" y="1043"/>
                    <a:pt x="146" y="968"/>
                    <a:pt x="144" y="893"/>
                  </a:cubicBezTo>
                  <a:cubicBezTo>
                    <a:pt x="141" y="832"/>
                    <a:pt x="138" y="760"/>
                    <a:pt x="152" y="703"/>
                  </a:cubicBezTo>
                  <a:cubicBezTo>
                    <a:pt x="183" y="682"/>
                    <a:pt x="222" y="689"/>
                    <a:pt x="258" y="687"/>
                  </a:cubicBezTo>
                  <a:cubicBezTo>
                    <a:pt x="383" y="681"/>
                    <a:pt x="482" y="683"/>
                    <a:pt x="575" y="681"/>
                  </a:cubicBezTo>
                  <a:cubicBezTo>
                    <a:pt x="671" y="680"/>
                    <a:pt x="810" y="678"/>
                    <a:pt x="982" y="684"/>
                  </a:cubicBezTo>
                  <a:cubicBezTo>
                    <a:pt x="1018" y="685"/>
                    <a:pt x="1053" y="694"/>
                    <a:pt x="1071" y="673"/>
                  </a:cubicBezTo>
                  <a:cubicBezTo>
                    <a:pt x="1105" y="685"/>
                    <a:pt x="1130" y="671"/>
                    <a:pt x="1150" y="695"/>
                  </a:cubicBezTo>
                  <a:cubicBezTo>
                    <a:pt x="1170" y="719"/>
                    <a:pt x="1161" y="836"/>
                    <a:pt x="1161" y="893"/>
                  </a:cubicBezTo>
                  <a:cubicBezTo>
                    <a:pt x="1160" y="1121"/>
                    <a:pt x="1159" y="1273"/>
                    <a:pt x="1161" y="1471"/>
                  </a:cubicBezTo>
                  <a:cubicBezTo>
                    <a:pt x="1163" y="1723"/>
                    <a:pt x="1165" y="1962"/>
                    <a:pt x="1166" y="2227"/>
                  </a:cubicBezTo>
                  <a:cubicBezTo>
                    <a:pt x="1167" y="2544"/>
                    <a:pt x="1176" y="2765"/>
                    <a:pt x="1172" y="2965"/>
                  </a:cubicBezTo>
                  <a:cubicBezTo>
                    <a:pt x="1169" y="3075"/>
                    <a:pt x="1168" y="3182"/>
                    <a:pt x="1169" y="3301"/>
                  </a:cubicBezTo>
                  <a:cubicBezTo>
                    <a:pt x="1170" y="3400"/>
                    <a:pt x="1164" y="3524"/>
                    <a:pt x="1172" y="3643"/>
                  </a:cubicBezTo>
                  <a:cubicBezTo>
                    <a:pt x="1172" y="3658"/>
                    <a:pt x="1166" y="3683"/>
                    <a:pt x="1196" y="3676"/>
                  </a:cubicBezTo>
                  <a:cubicBezTo>
                    <a:pt x="1210" y="3667"/>
                    <a:pt x="1202" y="3647"/>
                    <a:pt x="1201" y="3635"/>
                  </a:cubicBezTo>
                  <a:cubicBezTo>
                    <a:pt x="1201" y="3617"/>
                    <a:pt x="1202" y="3598"/>
                    <a:pt x="1201" y="3581"/>
                  </a:cubicBezTo>
                  <a:cubicBezTo>
                    <a:pt x="1199" y="3365"/>
                    <a:pt x="1200" y="3094"/>
                    <a:pt x="1204" y="2913"/>
                  </a:cubicBezTo>
                  <a:cubicBezTo>
                    <a:pt x="1212" y="2587"/>
                    <a:pt x="1191" y="2183"/>
                    <a:pt x="1191" y="1823"/>
                  </a:cubicBezTo>
                  <a:cubicBezTo>
                    <a:pt x="1190" y="1488"/>
                    <a:pt x="1189" y="1208"/>
                    <a:pt x="1188" y="904"/>
                  </a:cubicBezTo>
                  <a:cubicBezTo>
                    <a:pt x="1188" y="839"/>
                    <a:pt x="1186" y="776"/>
                    <a:pt x="1196" y="706"/>
                  </a:cubicBezTo>
                  <a:cubicBezTo>
                    <a:pt x="1185" y="687"/>
                    <a:pt x="1181" y="658"/>
                    <a:pt x="1172" y="646"/>
                  </a:cubicBezTo>
                  <a:cubicBezTo>
                    <a:pt x="1013" y="633"/>
                    <a:pt x="860" y="650"/>
                    <a:pt x="705" y="643"/>
                  </a:cubicBezTo>
                  <a:cubicBezTo>
                    <a:pt x="553" y="637"/>
                    <a:pt x="423" y="645"/>
                    <a:pt x="266" y="646"/>
                  </a:cubicBezTo>
                  <a:cubicBezTo>
                    <a:pt x="205" y="646"/>
                    <a:pt x="175" y="650"/>
                    <a:pt x="138" y="665"/>
                  </a:cubicBezTo>
                  <a:cubicBezTo>
                    <a:pt x="133" y="679"/>
                    <a:pt x="133" y="697"/>
                    <a:pt x="122" y="706"/>
                  </a:cubicBezTo>
                  <a:cubicBezTo>
                    <a:pt x="123" y="816"/>
                    <a:pt x="124" y="939"/>
                    <a:pt x="125" y="1058"/>
                  </a:cubicBezTo>
                  <a:cubicBezTo>
                    <a:pt x="125" y="1186"/>
                    <a:pt x="122" y="1268"/>
                    <a:pt x="125" y="1381"/>
                  </a:cubicBezTo>
                  <a:cubicBezTo>
                    <a:pt x="134" y="1813"/>
                    <a:pt x="130" y="2133"/>
                    <a:pt x="133" y="2496"/>
                  </a:cubicBezTo>
                  <a:cubicBezTo>
                    <a:pt x="134" y="2617"/>
                    <a:pt x="142" y="2746"/>
                    <a:pt x="141" y="2878"/>
                  </a:cubicBezTo>
                  <a:cubicBezTo>
                    <a:pt x="140" y="2997"/>
                    <a:pt x="144" y="3127"/>
                    <a:pt x="144" y="3258"/>
                  </a:cubicBezTo>
                  <a:cubicBezTo>
                    <a:pt x="144" y="3355"/>
                    <a:pt x="141" y="3450"/>
                    <a:pt x="141" y="3543"/>
                  </a:cubicBezTo>
                  <a:cubicBezTo>
                    <a:pt x="141" y="3566"/>
                    <a:pt x="127" y="3607"/>
                    <a:pt x="157" y="3619"/>
                  </a:cubicBezTo>
                  <a:cubicBezTo>
                    <a:pt x="165" y="3511"/>
                    <a:pt x="167" y="3323"/>
                    <a:pt x="165" y="3223"/>
                  </a:cubicBezTo>
                  <a:close/>
                  <a:moveTo>
                    <a:pt x="1153" y="3166"/>
                  </a:moveTo>
                  <a:cubicBezTo>
                    <a:pt x="1160" y="3160"/>
                    <a:pt x="1148" y="3169"/>
                    <a:pt x="1150" y="3163"/>
                  </a:cubicBezTo>
                  <a:cubicBezTo>
                    <a:pt x="1158" y="2952"/>
                    <a:pt x="1159" y="2785"/>
                    <a:pt x="1155" y="2585"/>
                  </a:cubicBezTo>
                  <a:cubicBezTo>
                    <a:pt x="1151" y="2382"/>
                    <a:pt x="1151" y="2183"/>
                    <a:pt x="1150" y="1989"/>
                  </a:cubicBezTo>
                  <a:cubicBezTo>
                    <a:pt x="1148" y="1790"/>
                    <a:pt x="1138" y="1586"/>
                    <a:pt x="1144" y="1414"/>
                  </a:cubicBezTo>
                  <a:cubicBezTo>
                    <a:pt x="1152" y="1220"/>
                    <a:pt x="1144" y="996"/>
                    <a:pt x="1147" y="760"/>
                  </a:cubicBezTo>
                  <a:cubicBezTo>
                    <a:pt x="1137" y="746"/>
                    <a:pt x="1141" y="720"/>
                    <a:pt x="1131" y="700"/>
                  </a:cubicBezTo>
                  <a:cubicBezTo>
                    <a:pt x="1106" y="699"/>
                    <a:pt x="1084" y="706"/>
                    <a:pt x="1066" y="708"/>
                  </a:cubicBezTo>
                  <a:cubicBezTo>
                    <a:pt x="991" y="689"/>
                    <a:pt x="906" y="701"/>
                    <a:pt x="822" y="700"/>
                  </a:cubicBezTo>
                  <a:cubicBezTo>
                    <a:pt x="628" y="699"/>
                    <a:pt x="427" y="693"/>
                    <a:pt x="271" y="698"/>
                  </a:cubicBezTo>
                  <a:cubicBezTo>
                    <a:pt x="237" y="699"/>
                    <a:pt x="198" y="697"/>
                    <a:pt x="165" y="719"/>
                  </a:cubicBezTo>
                  <a:cubicBezTo>
                    <a:pt x="155" y="777"/>
                    <a:pt x="160" y="835"/>
                    <a:pt x="160" y="893"/>
                  </a:cubicBezTo>
                  <a:cubicBezTo>
                    <a:pt x="160" y="952"/>
                    <a:pt x="160" y="1012"/>
                    <a:pt x="163" y="1072"/>
                  </a:cubicBezTo>
                  <a:cubicBezTo>
                    <a:pt x="168" y="1185"/>
                    <a:pt x="158" y="1315"/>
                    <a:pt x="163" y="1443"/>
                  </a:cubicBezTo>
                  <a:cubicBezTo>
                    <a:pt x="166" y="1543"/>
                    <a:pt x="163" y="1667"/>
                    <a:pt x="163" y="1783"/>
                  </a:cubicBezTo>
                  <a:cubicBezTo>
                    <a:pt x="160" y="2143"/>
                    <a:pt x="176" y="2505"/>
                    <a:pt x="179" y="2881"/>
                  </a:cubicBezTo>
                  <a:cubicBezTo>
                    <a:pt x="181" y="3136"/>
                    <a:pt x="181" y="3399"/>
                    <a:pt x="182" y="3624"/>
                  </a:cubicBezTo>
                  <a:cubicBezTo>
                    <a:pt x="515" y="3677"/>
                    <a:pt x="849" y="3673"/>
                    <a:pt x="1153" y="3678"/>
                  </a:cubicBezTo>
                  <a:cubicBezTo>
                    <a:pt x="1160" y="3523"/>
                    <a:pt x="1150" y="3314"/>
                    <a:pt x="1153" y="3166"/>
                  </a:cubicBezTo>
                  <a:close/>
                  <a:moveTo>
                    <a:pt x="57" y="3673"/>
                  </a:moveTo>
                  <a:cubicBezTo>
                    <a:pt x="57" y="3671"/>
                    <a:pt x="57" y="3670"/>
                    <a:pt x="60" y="3670"/>
                  </a:cubicBezTo>
                  <a:cubicBezTo>
                    <a:pt x="196" y="3672"/>
                    <a:pt x="335" y="3693"/>
                    <a:pt x="480" y="3697"/>
                  </a:cubicBezTo>
                  <a:cubicBezTo>
                    <a:pt x="517" y="3698"/>
                    <a:pt x="554" y="3691"/>
                    <a:pt x="591" y="3692"/>
                  </a:cubicBezTo>
                  <a:cubicBezTo>
                    <a:pt x="668" y="3693"/>
                    <a:pt x="739" y="3703"/>
                    <a:pt x="814" y="3708"/>
                  </a:cubicBezTo>
                  <a:cubicBezTo>
                    <a:pt x="881" y="3713"/>
                    <a:pt x="918" y="3716"/>
                    <a:pt x="965" y="3716"/>
                  </a:cubicBezTo>
                  <a:cubicBezTo>
                    <a:pt x="1032" y="3717"/>
                    <a:pt x="1096" y="3709"/>
                    <a:pt x="1163" y="3705"/>
                  </a:cubicBezTo>
                  <a:cubicBezTo>
                    <a:pt x="1175" y="3705"/>
                    <a:pt x="1205" y="3716"/>
                    <a:pt x="1204" y="3700"/>
                  </a:cubicBezTo>
                  <a:cubicBezTo>
                    <a:pt x="1202" y="3688"/>
                    <a:pt x="1171" y="3695"/>
                    <a:pt x="1161" y="3703"/>
                  </a:cubicBezTo>
                  <a:cubicBezTo>
                    <a:pt x="1150" y="3693"/>
                    <a:pt x="1119" y="3696"/>
                    <a:pt x="1098" y="3703"/>
                  </a:cubicBezTo>
                  <a:cubicBezTo>
                    <a:pt x="1064" y="3702"/>
                    <a:pt x="1028" y="3693"/>
                    <a:pt x="990" y="3692"/>
                  </a:cubicBezTo>
                  <a:cubicBezTo>
                    <a:pt x="972" y="3691"/>
                    <a:pt x="954" y="3698"/>
                    <a:pt x="936" y="3697"/>
                  </a:cubicBezTo>
                  <a:cubicBezTo>
                    <a:pt x="909" y="3697"/>
                    <a:pt x="882" y="3689"/>
                    <a:pt x="854" y="3689"/>
                  </a:cubicBezTo>
                  <a:cubicBezTo>
                    <a:pt x="821" y="3689"/>
                    <a:pt x="790" y="3693"/>
                    <a:pt x="757" y="3692"/>
                  </a:cubicBezTo>
                  <a:cubicBezTo>
                    <a:pt x="678" y="3689"/>
                    <a:pt x="599" y="3679"/>
                    <a:pt x="526" y="3676"/>
                  </a:cubicBezTo>
                  <a:cubicBezTo>
                    <a:pt x="412" y="3671"/>
                    <a:pt x="293" y="3667"/>
                    <a:pt x="187" y="3640"/>
                  </a:cubicBezTo>
                  <a:cubicBezTo>
                    <a:pt x="175" y="3640"/>
                    <a:pt x="180" y="3657"/>
                    <a:pt x="165" y="3654"/>
                  </a:cubicBezTo>
                  <a:cubicBezTo>
                    <a:pt x="162" y="3646"/>
                    <a:pt x="160" y="3637"/>
                    <a:pt x="154" y="3638"/>
                  </a:cubicBezTo>
                  <a:cubicBezTo>
                    <a:pt x="130" y="3641"/>
                    <a:pt x="117" y="3625"/>
                    <a:pt x="79" y="3629"/>
                  </a:cubicBezTo>
                  <a:cubicBezTo>
                    <a:pt x="69" y="3640"/>
                    <a:pt x="55" y="3660"/>
                    <a:pt x="57" y="3673"/>
                  </a:cubicBezTo>
                  <a:close/>
                  <a:moveTo>
                    <a:pt x="1218" y="3695"/>
                  </a:moveTo>
                  <a:cubicBezTo>
                    <a:pt x="1212" y="3694"/>
                    <a:pt x="1216" y="3704"/>
                    <a:pt x="1215" y="3708"/>
                  </a:cubicBezTo>
                  <a:cubicBezTo>
                    <a:pt x="1250" y="3703"/>
                    <a:pt x="1287" y="3716"/>
                    <a:pt x="1313" y="3708"/>
                  </a:cubicBezTo>
                  <a:cubicBezTo>
                    <a:pt x="1296" y="3689"/>
                    <a:pt x="1233" y="3698"/>
                    <a:pt x="1218" y="3695"/>
                  </a:cubicBezTo>
                  <a:close/>
                </a:path>
              </a:pathLst>
            </a:custGeom>
            <a:solidFill>
              <a:srgbClr val="32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22" name="Freeform 14"/>
            <p:cNvSpPr>
              <a:spLocks/>
            </p:cNvSpPr>
            <p:nvPr/>
          </p:nvSpPr>
          <p:spPr bwMode="auto">
            <a:xfrm>
              <a:off x="1662113" y="1258888"/>
              <a:ext cx="92075" cy="130175"/>
            </a:xfrm>
            <a:custGeom>
              <a:avLst/>
              <a:gdLst>
                <a:gd name="T0" fmla="*/ 2147483647 w 76"/>
                <a:gd name="T1" fmla="*/ 2147483647 h 107"/>
                <a:gd name="T2" fmla="*/ 2147483647 w 76"/>
                <a:gd name="T3" fmla="*/ 2147483647 h 107"/>
                <a:gd name="T4" fmla="*/ 2147483647 w 76"/>
                <a:gd name="T5" fmla="*/ 2147483647 h 107"/>
                <a:gd name="T6" fmla="*/ 2147483647 w 76"/>
                <a:gd name="T7" fmla="*/ 2147483647 h 107"/>
                <a:gd name="T8" fmla="*/ 2147483647 w 76"/>
                <a:gd name="T9" fmla="*/ 2147483647 h 107"/>
                <a:gd name="T10" fmla="*/ 2147483647 w 76"/>
                <a:gd name="T11" fmla="*/ 2147483647 h 107"/>
                <a:gd name="T12" fmla="*/ 2147483647 w 76"/>
                <a:gd name="T13" fmla="*/ 2147483647 h 107"/>
                <a:gd name="T14" fmla="*/ 2147483647 w 76"/>
                <a:gd name="T15" fmla="*/ 2147483647 h 107"/>
                <a:gd name="T16" fmla="*/ 2147483647 w 76"/>
                <a:gd name="T17" fmla="*/ 2147483647 h 107"/>
                <a:gd name="T18" fmla="*/ 2147483647 w 76"/>
                <a:gd name="T19" fmla="*/ 2147483647 h 107"/>
                <a:gd name="T20" fmla="*/ 2147483647 w 76"/>
                <a:gd name="T21" fmla="*/ 2147483647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107">
                  <a:moveTo>
                    <a:pt x="56" y="18"/>
                  </a:moveTo>
                  <a:cubicBezTo>
                    <a:pt x="54" y="25"/>
                    <a:pt x="60" y="25"/>
                    <a:pt x="59" y="31"/>
                  </a:cubicBezTo>
                  <a:cubicBezTo>
                    <a:pt x="48" y="33"/>
                    <a:pt x="40" y="39"/>
                    <a:pt x="34" y="31"/>
                  </a:cubicBezTo>
                  <a:cubicBezTo>
                    <a:pt x="28" y="40"/>
                    <a:pt x="32" y="42"/>
                    <a:pt x="29" y="53"/>
                  </a:cubicBezTo>
                  <a:cubicBezTo>
                    <a:pt x="45" y="57"/>
                    <a:pt x="46" y="45"/>
                    <a:pt x="61" y="48"/>
                  </a:cubicBezTo>
                  <a:cubicBezTo>
                    <a:pt x="69" y="64"/>
                    <a:pt x="48" y="71"/>
                    <a:pt x="29" y="69"/>
                  </a:cubicBezTo>
                  <a:cubicBezTo>
                    <a:pt x="29" y="76"/>
                    <a:pt x="34" y="78"/>
                    <a:pt x="29" y="83"/>
                  </a:cubicBezTo>
                  <a:cubicBezTo>
                    <a:pt x="44" y="84"/>
                    <a:pt x="60" y="75"/>
                    <a:pt x="72" y="83"/>
                  </a:cubicBezTo>
                  <a:cubicBezTo>
                    <a:pt x="76" y="91"/>
                    <a:pt x="74" y="95"/>
                    <a:pt x="70" y="102"/>
                  </a:cubicBezTo>
                  <a:cubicBezTo>
                    <a:pt x="52" y="92"/>
                    <a:pt x="32" y="107"/>
                    <a:pt x="15" y="99"/>
                  </a:cubicBezTo>
                  <a:cubicBezTo>
                    <a:pt x="10" y="61"/>
                    <a:pt x="0" y="0"/>
                    <a:pt x="56" y="18"/>
                  </a:cubicBezTo>
                  <a:close/>
                </a:path>
              </a:pathLst>
            </a:custGeom>
            <a:solidFill>
              <a:srgbClr val="32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23" name="Freeform 15"/>
            <p:cNvSpPr>
              <a:spLocks/>
            </p:cNvSpPr>
            <p:nvPr/>
          </p:nvSpPr>
          <p:spPr bwMode="auto">
            <a:xfrm>
              <a:off x="2236788" y="1785938"/>
              <a:ext cx="112713" cy="368300"/>
            </a:xfrm>
            <a:custGeom>
              <a:avLst/>
              <a:gdLst>
                <a:gd name="T0" fmla="*/ 2147483647 w 93"/>
                <a:gd name="T1" fmla="*/ 2147483647 h 302"/>
                <a:gd name="T2" fmla="*/ 2147483647 w 93"/>
                <a:gd name="T3" fmla="*/ 2147483647 h 302"/>
                <a:gd name="T4" fmla="*/ 2147483647 w 93"/>
                <a:gd name="T5" fmla="*/ 2147483647 h 302"/>
                <a:gd name="T6" fmla="*/ 2147483647 w 93"/>
                <a:gd name="T7" fmla="*/ 2147483647 h 302"/>
                <a:gd name="T8" fmla="*/ 2147483647 w 93"/>
                <a:gd name="T9" fmla="*/ 2147483647 h 302"/>
                <a:gd name="T10" fmla="*/ 2147483647 w 93"/>
                <a:gd name="T11" fmla="*/ 2147483647 h 302"/>
                <a:gd name="T12" fmla="*/ 2147483647 w 93"/>
                <a:gd name="T13" fmla="*/ 2147483647 h 302"/>
                <a:gd name="T14" fmla="*/ 2147483647 w 93"/>
                <a:gd name="T15" fmla="*/ 2147483647 h 3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 h="302">
                  <a:moveTo>
                    <a:pt x="68" y="5"/>
                  </a:moveTo>
                  <a:cubicBezTo>
                    <a:pt x="93" y="30"/>
                    <a:pt x="85" y="81"/>
                    <a:pt x="84" y="116"/>
                  </a:cubicBezTo>
                  <a:cubicBezTo>
                    <a:pt x="83" y="154"/>
                    <a:pt x="92" y="193"/>
                    <a:pt x="92" y="230"/>
                  </a:cubicBezTo>
                  <a:cubicBezTo>
                    <a:pt x="92" y="252"/>
                    <a:pt x="86" y="292"/>
                    <a:pt x="65" y="295"/>
                  </a:cubicBezTo>
                  <a:cubicBezTo>
                    <a:pt x="58" y="297"/>
                    <a:pt x="48" y="290"/>
                    <a:pt x="38" y="290"/>
                  </a:cubicBezTo>
                  <a:cubicBezTo>
                    <a:pt x="25" y="290"/>
                    <a:pt x="14" y="302"/>
                    <a:pt x="5" y="293"/>
                  </a:cubicBezTo>
                  <a:cubicBezTo>
                    <a:pt x="5" y="202"/>
                    <a:pt x="0" y="121"/>
                    <a:pt x="3" y="19"/>
                  </a:cubicBezTo>
                  <a:cubicBezTo>
                    <a:pt x="18" y="4"/>
                    <a:pt x="43" y="0"/>
                    <a:pt x="68" y="5"/>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24" name="Freeform 16"/>
            <p:cNvSpPr>
              <a:spLocks/>
            </p:cNvSpPr>
            <p:nvPr/>
          </p:nvSpPr>
          <p:spPr bwMode="auto">
            <a:xfrm>
              <a:off x="1344613" y="1838325"/>
              <a:ext cx="165100" cy="334962"/>
            </a:xfrm>
            <a:custGeom>
              <a:avLst/>
              <a:gdLst>
                <a:gd name="T0" fmla="*/ 2147483647 w 135"/>
                <a:gd name="T1" fmla="*/ 0 h 275"/>
                <a:gd name="T2" fmla="*/ 2147483647 w 135"/>
                <a:gd name="T3" fmla="*/ 2147483647 h 275"/>
                <a:gd name="T4" fmla="*/ 2147483647 w 135"/>
                <a:gd name="T5" fmla="*/ 2147483647 h 275"/>
                <a:gd name="T6" fmla="*/ 2147483647 w 135"/>
                <a:gd name="T7" fmla="*/ 2147483647 h 275"/>
                <a:gd name="T8" fmla="*/ 2147483647 w 135"/>
                <a:gd name="T9" fmla="*/ 0 h 275"/>
                <a:gd name="T10" fmla="*/ 2147483647 w 135"/>
                <a:gd name="T11" fmla="*/ 0 h 2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 h="275">
                  <a:moveTo>
                    <a:pt x="110" y="0"/>
                  </a:moveTo>
                  <a:cubicBezTo>
                    <a:pt x="107" y="93"/>
                    <a:pt x="135" y="180"/>
                    <a:pt x="121" y="258"/>
                  </a:cubicBezTo>
                  <a:cubicBezTo>
                    <a:pt x="102" y="275"/>
                    <a:pt x="58" y="266"/>
                    <a:pt x="34" y="269"/>
                  </a:cubicBezTo>
                  <a:cubicBezTo>
                    <a:pt x="21" y="246"/>
                    <a:pt x="27" y="217"/>
                    <a:pt x="26" y="190"/>
                  </a:cubicBezTo>
                  <a:cubicBezTo>
                    <a:pt x="22" y="130"/>
                    <a:pt x="0" y="42"/>
                    <a:pt x="45" y="0"/>
                  </a:cubicBezTo>
                  <a:cubicBezTo>
                    <a:pt x="79" y="6"/>
                    <a:pt x="79" y="0"/>
                    <a:pt x="110" y="0"/>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25" name="Freeform 17"/>
            <p:cNvSpPr>
              <a:spLocks/>
            </p:cNvSpPr>
            <p:nvPr/>
          </p:nvSpPr>
          <p:spPr bwMode="auto">
            <a:xfrm>
              <a:off x="2719388" y="2178050"/>
              <a:ext cx="168275" cy="338137"/>
            </a:xfrm>
            <a:custGeom>
              <a:avLst/>
              <a:gdLst>
                <a:gd name="T0" fmla="*/ 2147483647 w 137"/>
                <a:gd name="T1" fmla="*/ 2147483647 h 277"/>
                <a:gd name="T2" fmla="*/ 2147483647 w 137"/>
                <a:gd name="T3" fmla="*/ 2147483647 h 277"/>
                <a:gd name="T4" fmla="*/ 2147483647 w 137"/>
                <a:gd name="T5" fmla="*/ 2147483647 h 277"/>
                <a:gd name="T6" fmla="*/ 0 w 137"/>
                <a:gd name="T7" fmla="*/ 2147483647 h 277"/>
                <a:gd name="T8" fmla="*/ 2147483647 w 137"/>
                <a:gd name="T9" fmla="*/ 2147483647 h 277"/>
                <a:gd name="T10" fmla="*/ 2147483647 w 137"/>
                <a:gd name="T11" fmla="*/ 0 h 277"/>
                <a:gd name="T12" fmla="*/ 2147483647 w 137"/>
                <a:gd name="T13" fmla="*/ 2147483647 h 277"/>
                <a:gd name="T14" fmla="*/ 2147483647 w 137"/>
                <a:gd name="T15" fmla="*/ 2147483647 h 277"/>
                <a:gd name="T16" fmla="*/ 2147483647 w 137"/>
                <a:gd name="T17" fmla="*/ 2147483647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277">
                  <a:moveTo>
                    <a:pt x="117" y="277"/>
                  </a:moveTo>
                  <a:cubicBezTo>
                    <a:pt x="76" y="266"/>
                    <a:pt x="38" y="263"/>
                    <a:pt x="5" y="247"/>
                  </a:cubicBezTo>
                  <a:cubicBezTo>
                    <a:pt x="6" y="239"/>
                    <a:pt x="15" y="238"/>
                    <a:pt x="19" y="234"/>
                  </a:cubicBezTo>
                  <a:cubicBezTo>
                    <a:pt x="9" y="175"/>
                    <a:pt x="9" y="121"/>
                    <a:pt x="0" y="49"/>
                  </a:cubicBezTo>
                  <a:cubicBezTo>
                    <a:pt x="14" y="40"/>
                    <a:pt x="9" y="13"/>
                    <a:pt x="16" y="3"/>
                  </a:cubicBezTo>
                  <a:cubicBezTo>
                    <a:pt x="18" y="3"/>
                    <a:pt x="19" y="0"/>
                    <a:pt x="22" y="0"/>
                  </a:cubicBezTo>
                  <a:cubicBezTo>
                    <a:pt x="63" y="13"/>
                    <a:pt x="120" y="23"/>
                    <a:pt x="127" y="74"/>
                  </a:cubicBezTo>
                  <a:cubicBezTo>
                    <a:pt x="130" y="89"/>
                    <a:pt x="125" y="108"/>
                    <a:pt x="125" y="128"/>
                  </a:cubicBezTo>
                  <a:cubicBezTo>
                    <a:pt x="123" y="176"/>
                    <a:pt x="137" y="238"/>
                    <a:pt x="117" y="277"/>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26" name="Freeform 18"/>
            <p:cNvSpPr>
              <a:spLocks/>
            </p:cNvSpPr>
            <p:nvPr/>
          </p:nvSpPr>
          <p:spPr bwMode="auto">
            <a:xfrm>
              <a:off x="1355726" y="2214563"/>
              <a:ext cx="150813" cy="360362"/>
            </a:xfrm>
            <a:custGeom>
              <a:avLst/>
              <a:gdLst>
                <a:gd name="T0" fmla="*/ 2147483647 w 123"/>
                <a:gd name="T1" fmla="*/ 2147483647 h 296"/>
                <a:gd name="T2" fmla="*/ 2147483647 w 123"/>
                <a:gd name="T3" fmla="*/ 2147483647 h 296"/>
                <a:gd name="T4" fmla="*/ 2147483647 w 123"/>
                <a:gd name="T5" fmla="*/ 2147483647 h 296"/>
                <a:gd name="T6" fmla="*/ 2147483647 w 123"/>
                <a:gd name="T7" fmla="*/ 2147483647 h 296"/>
                <a:gd name="T8" fmla="*/ 2147483647 w 123"/>
                <a:gd name="T9" fmla="*/ 2147483647 h 296"/>
                <a:gd name="T10" fmla="*/ 2147483647 w 123"/>
                <a:gd name="T11" fmla="*/ 2147483647 h 296"/>
                <a:gd name="T12" fmla="*/ 2147483647 w 123"/>
                <a:gd name="T13" fmla="*/ 2147483647 h 296"/>
                <a:gd name="T14" fmla="*/ 2147483647 w 123"/>
                <a:gd name="T15" fmla="*/ 2147483647 h 296"/>
                <a:gd name="T16" fmla="*/ 2147483647 w 123"/>
                <a:gd name="T17" fmla="*/ 2147483647 h 296"/>
                <a:gd name="T18" fmla="*/ 2147483647 w 123"/>
                <a:gd name="T19" fmla="*/ 2147483647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296">
                  <a:moveTo>
                    <a:pt x="101" y="14"/>
                  </a:moveTo>
                  <a:cubicBezTo>
                    <a:pt x="104" y="60"/>
                    <a:pt x="99" y="123"/>
                    <a:pt x="104" y="182"/>
                  </a:cubicBezTo>
                  <a:cubicBezTo>
                    <a:pt x="107" y="227"/>
                    <a:pt x="123" y="282"/>
                    <a:pt x="74" y="296"/>
                  </a:cubicBezTo>
                  <a:cubicBezTo>
                    <a:pt x="56" y="289"/>
                    <a:pt x="25" y="281"/>
                    <a:pt x="17" y="261"/>
                  </a:cubicBezTo>
                  <a:cubicBezTo>
                    <a:pt x="11" y="244"/>
                    <a:pt x="19" y="209"/>
                    <a:pt x="14" y="179"/>
                  </a:cubicBezTo>
                  <a:cubicBezTo>
                    <a:pt x="12" y="169"/>
                    <a:pt x="5" y="161"/>
                    <a:pt x="3" y="152"/>
                  </a:cubicBezTo>
                  <a:cubicBezTo>
                    <a:pt x="1" y="134"/>
                    <a:pt x="0" y="98"/>
                    <a:pt x="3" y="76"/>
                  </a:cubicBezTo>
                  <a:cubicBezTo>
                    <a:pt x="4" y="70"/>
                    <a:pt x="10" y="64"/>
                    <a:pt x="11" y="57"/>
                  </a:cubicBezTo>
                  <a:cubicBezTo>
                    <a:pt x="16" y="33"/>
                    <a:pt x="12" y="21"/>
                    <a:pt x="30" y="11"/>
                  </a:cubicBezTo>
                  <a:cubicBezTo>
                    <a:pt x="52" y="0"/>
                    <a:pt x="73" y="11"/>
                    <a:pt x="101" y="14"/>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27" name="Freeform 19"/>
            <p:cNvSpPr>
              <a:spLocks/>
            </p:cNvSpPr>
            <p:nvPr/>
          </p:nvSpPr>
          <p:spPr bwMode="auto">
            <a:xfrm>
              <a:off x="2239963" y="2222500"/>
              <a:ext cx="125413" cy="352425"/>
            </a:xfrm>
            <a:custGeom>
              <a:avLst/>
              <a:gdLst>
                <a:gd name="T0" fmla="*/ 2147483647 w 102"/>
                <a:gd name="T1" fmla="*/ 2147483647 h 290"/>
                <a:gd name="T2" fmla="*/ 2147483647 w 102"/>
                <a:gd name="T3" fmla="*/ 2147483647 h 290"/>
                <a:gd name="T4" fmla="*/ 2147483647 w 102"/>
                <a:gd name="T5" fmla="*/ 2147483647 h 290"/>
                <a:gd name="T6" fmla="*/ 0 w 102"/>
                <a:gd name="T7" fmla="*/ 2147483647 h 290"/>
                <a:gd name="T8" fmla="*/ 2147483647 w 102"/>
                <a:gd name="T9" fmla="*/ 2147483647 h 290"/>
                <a:gd name="T10" fmla="*/ 2147483647 w 102"/>
                <a:gd name="T11" fmla="*/ 2147483647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290">
                  <a:moveTo>
                    <a:pt x="78" y="2"/>
                  </a:moveTo>
                  <a:cubicBezTo>
                    <a:pt x="102" y="93"/>
                    <a:pt x="91" y="170"/>
                    <a:pt x="89" y="268"/>
                  </a:cubicBezTo>
                  <a:cubicBezTo>
                    <a:pt x="74" y="290"/>
                    <a:pt x="26" y="279"/>
                    <a:pt x="13" y="276"/>
                  </a:cubicBezTo>
                  <a:cubicBezTo>
                    <a:pt x="5" y="203"/>
                    <a:pt x="11" y="116"/>
                    <a:pt x="0" y="24"/>
                  </a:cubicBezTo>
                  <a:cubicBezTo>
                    <a:pt x="5" y="20"/>
                    <a:pt x="9" y="13"/>
                    <a:pt x="11" y="5"/>
                  </a:cubicBezTo>
                  <a:cubicBezTo>
                    <a:pt x="26" y="1"/>
                    <a:pt x="60" y="0"/>
                    <a:pt x="78" y="2"/>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28" name="Freeform 20"/>
            <p:cNvSpPr>
              <a:spLocks/>
            </p:cNvSpPr>
            <p:nvPr/>
          </p:nvSpPr>
          <p:spPr bwMode="auto">
            <a:xfrm>
              <a:off x="2735263" y="2574925"/>
              <a:ext cx="171450" cy="338137"/>
            </a:xfrm>
            <a:custGeom>
              <a:avLst/>
              <a:gdLst>
                <a:gd name="T0" fmla="*/ 2147483647 w 140"/>
                <a:gd name="T1" fmla="*/ 2147483647 h 278"/>
                <a:gd name="T2" fmla="*/ 2147483647 w 140"/>
                <a:gd name="T3" fmla="*/ 2147483647 h 278"/>
                <a:gd name="T4" fmla="*/ 2147483647 w 140"/>
                <a:gd name="T5" fmla="*/ 2147483647 h 278"/>
                <a:gd name="T6" fmla="*/ 2147483647 w 140"/>
                <a:gd name="T7" fmla="*/ 2147483647 h 278"/>
                <a:gd name="T8" fmla="*/ 2147483647 w 140"/>
                <a:gd name="T9" fmla="*/ 2147483647 h 278"/>
                <a:gd name="T10" fmla="*/ 2147483647 w 140"/>
                <a:gd name="T11" fmla="*/ 2147483647 h 278"/>
                <a:gd name="T12" fmla="*/ 2147483647 w 140"/>
                <a:gd name="T13" fmla="*/ 2147483647 h 278"/>
                <a:gd name="T14" fmla="*/ 2147483647 w 140"/>
                <a:gd name="T15" fmla="*/ 2147483647 h 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 h="278">
                  <a:moveTo>
                    <a:pt x="117" y="25"/>
                  </a:moveTo>
                  <a:cubicBezTo>
                    <a:pt x="140" y="92"/>
                    <a:pt x="126" y="186"/>
                    <a:pt x="117" y="248"/>
                  </a:cubicBezTo>
                  <a:cubicBezTo>
                    <a:pt x="100" y="269"/>
                    <a:pt x="52" y="257"/>
                    <a:pt x="36" y="278"/>
                  </a:cubicBezTo>
                  <a:cubicBezTo>
                    <a:pt x="33" y="275"/>
                    <a:pt x="31" y="270"/>
                    <a:pt x="22" y="272"/>
                  </a:cubicBezTo>
                  <a:cubicBezTo>
                    <a:pt x="3" y="216"/>
                    <a:pt x="17" y="139"/>
                    <a:pt x="14" y="90"/>
                  </a:cubicBezTo>
                  <a:cubicBezTo>
                    <a:pt x="0" y="78"/>
                    <a:pt x="4" y="31"/>
                    <a:pt x="25" y="23"/>
                  </a:cubicBezTo>
                  <a:cubicBezTo>
                    <a:pt x="22" y="19"/>
                    <a:pt x="17" y="18"/>
                    <a:pt x="19" y="9"/>
                  </a:cubicBezTo>
                  <a:cubicBezTo>
                    <a:pt x="50" y="0"/>
                    <a:pt x="87" y="14"/>
                    <a:pt x="117" y="25"/>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29" name="Freeform 21"/>
            <p:cNvSpPr>
              <a:spLocks/>
            </p:cNvSpPr>
            <p:nvPr/>
          </p:nvSpPr>
          <p:spPr bwMode="auto">
            <a:xfrm>
              <a:off x="1360488" y="2611438"/>
              <a:ext cx="138113" cy="336550"/>
            </a:xfrm>
            <a:custGeom>
              <a:avLst/>
              <a:gdLst>
                <a:gd name="T0" fmla="*/ 2147483647 w 113"/>
                <a:gd name="T1" fmla="*/ 0 h 275"/>
                <a:gd name="T2" fmla="*/ 2147483647 w 113"/>
                <a:gd name="T3" fmla="*/ 2147483647 h 275"/>
                <a:gd name="T4" fmla="*/ 2147483647 w 113"/>
                <a:gd name="T5" fmla="*/ 2147483647 h 275"/>
                <a:gd name="T6" fmla="*/ 2147483647 w 113"/>
                <a:gd name="T7" fmla="*/ 2147483647 h 275"/>
                <a:gd name="T8" fmla="*/ 2147483647 w 113"/>
                <a:gd name="T9" fmla="*/ 2147483647 h 275"/>
                <a:gd name="T10" fmla="*/ 2147483647 w 113"/>
                <a:gd name="T11" fmla="*/ 2147483647 h 275"/>
                <a:gd name="T12" fmla="*/ 2147483647 w 113"/>
                <a:gd name="T13" fmla="*/ 0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275">
                  <a:moveTo>
                    <a:pt x="100" y="0"/>
                  </a:moveTo>
                  <a:cubicBezTo>
                    <a:pt x="104" y="74"/>
                    <a:pt x="101" y="141"/>
                    <a:pt x="108" y="230"/>
                  </a:cubicBezTo>
                  <a:cubicBezTo>
                    <a:pt x="109" y="243"/>
                    <a:pt x="113" y="250"/>
                    <a:pt x="108" y="266"/>
                  </a:cubicBezTo>
                  <a:cubicBezTo>
                    <a:pt x="77" y="275"/>
                    <a:pt x="59" y="274"/>
                    <a:pt x="32" y="268"/>
                  </a:cubicBezTo>
                  <a:cubicBezTo>
                    <a:pt x="28" y="259"/>
                    <a:pt x="24" y="251"/>
                    <a:pt x="18" y="244"/>
                  </a:cubicBezTo>
                  <a:cubicBezTo>
                    <a:pt x="20" y="158"/>
                    <a:pt x="0" y="80"/>
                    <a:pt x="16" y="16"/>
                  </a:cubicBezTo>
                  <a:cubicBezTo>
                    <a:pt x="34" y="2"/>
                    <a:pt x="80" y="5"/>
                    <a:pt x="100" y="0"/>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30" name="Freeform 22"/>
            <p:cNvSpPr>
              <a:spLocks/>
            </p:cNvSpPr>
            <p:nvPr/>
          </p:nvSpPr>
          <p:spPr bwMode="auto">
            <a:xfrm>
              <a:off x="2230438" y="2614613"/>
              <a:ext cx="125413" cy="334962"/>
            </a:xfrm>
            <a:custGeom>
              <a:avLst/>
              <a:gdLst>
                <a:gd name="T0" fmla="*/ 2147483647 w 103"/>
                <a:gd name="T1" fmla="*/ 2147483647 h 275"/>
                <a:gd name="T2" fmla="*/ 2147483647 w 103"/>
                <a:gd name="T3" fmla="*/ 2147483647 h 275"/>
                <a:gd name="T4" fmla="*/ 2147483647 w 103"/>
                <a:gd name="T5" fmla="*/ 2147483647 h 275"/>
                <a:gd name="T6" fmla="*/ 2147483647 w 103"/>
                <a:gd name="T7" fmla="*/ 2147483647 h 275"/>
                <a:gd name="T8" fmla="*/ 2147483647 w 103"/>
                <a:gd name="T9" fmla="*/ 2147483647 h 275"/>
                <a:gd name="T10" fmla="*/ 2147483647 w 103"/>
                <a:gd name="T11" fmla="*/ 2147483647 h 275"/>
                <a:gd name="T12" fmla="*/ 2147483647 w 103"/>
                <a:gd name="T13" fmla="*/ 2147483647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275">
                  <a:moveTo>
                    <a:pt x="92" y="11"/>
                  </a:moveTo>
                  <a:cubicBezTo>
                    <a:pt x="102" y="100"/>
                    <a:pt x="101" y="182"/>
                    <a:pt x="103" y="250"/>
                  </a:cubicBezTo>
                  <a:cubicBezTo>
                    <a:pt x="92" y="265"/>
                    <a:pt x="71" y="275"/>
                    <a:pt x="48" y="272"/>
                  </a:cubicBezTo>
                  <a:cubicBezTo>
                    <a:pt x="34" y="270"/>
                    <a:pt x="27" y="255"/>
                    <a:pt x="16" y="258"/>
                  </a:cubicBezTo>
                  <a:cubicBezTo>
                    <a:pt x="15" y="233"/>
                    <a:pt x="13" y="216"/>
                    <a:pt x="13" y="188"/>
                  </a:cubicBezTo>
                  <a:cubicBezTo>
                    <a:pt x="13" y="127"/>
                    <a:pt x="0" y="41"/>
                    <a:pt x="19" y="3"/>
                  </a:cubicBezTo>
                  <a:cubicBezTo>
                    <a:pt x="48" y="0"/>
                    <a:pt x="65" y="2"/>
                    <a:pt x="92" y="11"/>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31" name="Freeform 23"/>
            <p:cNvSpPr>
              <a:spLocks/>
            </p:cNvSpPr>
            <p:nvPr/>
          </p:nvSpPr>
          <p:spPr bwMode="auto">
            <a:xfrm>
              <a:off x="2752726" y="2935288"/>
              <a:ext cx="153988" cy="327025"/>
            </a:xfrm>
            <a:custGeom>
              <a:avLst/>
              <a:gdLst>
                <a:gd name="T0" fmla="*/ 2147483647 w 126"/>
                <a:gd name="T1" fmla="*/ 2147483647 h 269"/>
                <a:gd name="T2" fmla="*/ 2147483647 w 126"/>
                <a:gd name="T3" fmla="*/ 2147483647 h 269"/>
                <a:gd name="T4" fmla="*/ 2147483647 w 126"/>
                <a:gd name="T5" fmla="*/ 2147483647 h 269"/>
                <a:gd name="T6" fmla="*/ 2147483647 w 126"/>
                <a:gd name="T7" fmla="*/ 2147483647 h 269"/>
                <a:gd name="T8" fmla="*/ 2147483647 w 126"/>
                <a:gd name="T9" fmla="*/ 2147483647 h 269"/>
                <a:gd name="T10" fmla="*/ 2147483647 w 126"/>
                <a:gd name="T11" fmla="*/ 2147483647 h 269"/>
                <a:gd name="T12" fmla="*/ 2147483647 w 126"/>
                <a:gd name="T13" fmla="*/ 2147483647 h 269"/>
                <a:gd name="T14" fmla="*/ 2147483647 w 126"/>
                <a:gd name="T15" fmla="*/ 2147483647 h 2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 h="269">
                  <a:moveTo>
                    <a:pt x="111" y="14"/>
                  </a:moveTo>
                  <a:cubicBezTo>
                    <a:pt x="123" y="36"/>
                    <a:pt x="124" y="69"/>
                    <a:pt x="122" y="109"/>
                  </a:cubicBezTo>
                  <a:cubicBezTo>
                    <a:pt x="119" y="162"/>
                    <a:pt x="126" y="207"/>
                    <a:pt x="103" y="247"/>
                  </a:cubicBezTo>
                  <a:cubicBezTo>
                    <a:pt x="82" y="249"/>
                    <a:pt x="70" y="264"/>
                    <a:pt x="43" y="258"/>
                  </a:cubicBezTo>
                  <a:cubicBezTo>
                    <a:pt x="33" y="255"/>
                    <a:pt x="38" y="267"/>
                    <a:pt x="33" y="269"/>
                  </a:cubicBezTo>
                  <a:cubicBezTo>
                    <a:pt x="21" y="269"/>
                    <a:pt x="12" y="266"/>
                    <a:pt x="5" y="261"/>
                  </a:cubicBezTo>
                  <a:cubicBezTo>
                    <a:pt x="16" y="187"/>
                    <a:pt x="0" y="72"/>
                    <a:pt x="11" y="6"/>
                  </a:cubicBezTo>
                  <a:cubicBezTo>
                    <a:pt x="44" y="9"/>
                    <a:pt x="80" y="0"/>
                    <a:pt x="111" y="14"/>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32" name="Freeform 24"/>
            <p:cNvSpPr>
              <a:spLocks/>
            </p:cNvSpPr>
            <p:nvPr/>
          </p:nvSpPr>
          <p:spPr bwMode="auto">
            <a:xfrm>
              <a:off x="1374776" y="2995613"/>
              <a:ext cx="133350" cy="336550"/>
            </a:xfrm>
            <a:custGeom>
              <a:avLst/>
              <a:gdLst>
                <a:gd name="T0" fmla="*/ 2147483647 w 110"/>
                <a:gd name="T1" fmla="*/ 2147483647 h 277"/>
                <a:gd name="T2" fmla="*/ 2147483647 w 110"/>
                <a:gd name="T3" fmla="*/ 2147483647 h 277"/>
                <a:gd name="T4" fmla="*/ 2147483647 w 110"/>
                <a:gd name="T5" fmla="*/ 2147483647 h 277"/>
                <a:gd name="T6" fmla="*/ 2147483647 w 110"/>
                <a:gd name="T7" fmla="*/ 2147483647 h 277"/>
                <a:gd name="T8" fmla="*/ 2147483647 w 110"/>
                <a:gd name="T9" fmla="*/ 2147483647 h 277"/>
                <a:gd name="T10" fmla="*/ 2147483647 w 110"/>
                <a:gd name="T11" fmla="*/ 2147483647 h 2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 h="277">
                  <a:moveTo>
                    <a:pt x="94" y="19"/>
                  </a:moveTo>
                  <a:cubicBezTo>
                    <a:pt x="94" y="66"/>
                    <a:pt x="92" y="143"/>
                    <a:pt x="94" y="193"/>
                  </a:cubicBezTo>
                  <a:cubicBezTo>
                    <a:pt x="95" y="225"/>
                    <a:pt x="110" y="257"/>
                    <a:pt x="86" y="277"/>
                  </a:cubicBezTo>
                  <a:cubicBezTo>
                    <a:pt x="58" y="276"/>
                    <a:pt x="36" y="268"/>
                    <a:pt x="7" y="266"/>
                  </a:cubicBezTo>
                  <a:cubicBezTo>
                    <a:pt x="1" y="189"/>
                    <a:pt x="0" y="99"/>
                    <a:pt x="7" y="27"/>
                  </a:cubicBezTo>
                  <a:cubicBezTo>
                    <a:pt x="22" y="0"/>
                    <a:pt x="66" y="12"/>
                    <a:pt x="94" y="19"/>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33" name="Freeform 25"/>
            <p:cNvSpPr>
              <a:spLocks/>
            </p:cNvSpPr>
            <p:nvPr/>
          </p:nvSpPr>
          <p:spPr bwMode="auto">
            <a:xfrm>
              <a:off x="2224088" y="2998788"/>
              <a:ext cx="136525" cy="350837"/>
            </a:xfrm>
            <a:custGeom>
              <a:avLst/>
              <a:gdLst>
                <a:gd name="T0" fmla="*/ 2147483647 w 111"/>
                <a:gd name="T1" fmla="*/ 2147483647 h 288"/>
                <a:gd name="T2" fmla="*/ 2147483647 w 111"/>
                <a:gd name="T3" fmla="*/ 2147483647 h 288"/>
                <a:gd name="T4" fmla="*/ 2147483647 w 111"/>
                <a:gd name="T5" fmla="*/ 2147483647 h 288"/>
                <a:gd name="T6" fmla="*/ 2147483647 w 111"/>
                <a:gd name="T7" fmla="*/ 2147483647 h 288"/>
                <a:gd name="T8" fmla="*/ 2147483647 w 111"/>
                <a:gd name="T9" fmla="*/ 2147483647 h 288"/>
                <a:gd name="T10" fmla="*/ 2147483647 w 111"/>
                <a:gd name="T11" fmla="*/ 2147483647 h 288"/>
                <a:gd name="T12" fmla="*/ 2147483647 w 111"/>
                <a:gd name="T13" fmla="*/ 2147483647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288">
                  <a:moveTo>
                    <a:pt x="94" y="16"/>
                  </a:moveTo>
                  <a:cubicBezTo>
                    <a:pt x="108" y="42"/>
                    <a:pt x="103" y="85"/>
                    <a:pt x="108" y="133"/>
                  </a:cubicBezTo>
                  <a:cubicBezTo>
                    <a:pt x="111" y="172"/>
                    <a:pt x="109" y="219"/>
                    <a:pt x="102" y="263"/>
                  </a:cubicBezTo>
                  <a:cubicBezTo>
                    <a:pt x="86" y="279"/>
                    <a:pt x="43" y="288"/>
                    <a:pt x="34" y="258"/>
                  </a:cubicBezTo>
                  <a:cubicBezTo>
                    <a:pt x="24" y="256"/>
                    <a:pt x="19" y="264"/>
                    <a:pt x="13" y="258"/>
                  </a:cubicBezTo>
                  <a:cubicBezTo>
                    <a:pt x="0" y="193"/>
                    <a:pt x="11" y="89"/>
                    <a:pt x="10" y="24"/>
                  </a:cubicBezTo>
                  <a:cubicBezTo>
                    <a:pt x="34" y="0"/>
                    <a:pt x="56" y="10"/>
                    <a:pt x="94" y="16"/>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34" name="Freeform 26"/>
            <p:cNvSpPr>
              <a:spLocks/>
            </p:cNvSpPr>
            <p:nvPr/>
          </p:nvSpPr>
          <p:spPr bwMode="auto">
            <a:xfrm>
              <a:off x="1865313" y="3005138"/>
              <a:ext cx="142875" cy="158750"/>
            </a:xfrm>
            <a:custGeom>
              <a:avLst/>
              <a:gdLst>
                <a:gd name="T0" fmla="*/ 2147483647 w 117"/>
                <a:gd name="T1" fmla="*/ 2147483647 h 130"/>
                <a:gd name="T2" fmla="*/ 2147483647 w 117"/>
                <a:gd name="T3" fmla="*/ 2147483647 h 130"/>
                <a:gd name="T4" fmla="*/ 2147483647 w 117"/>
                <a:gd name="T5" fmla="*/ 2147483647 h 130"/>
                <a:gd name="T6" fmla="*/ 2147483647 w 117"/>
                <a:gd name="T7" fmla="*/ 2147483647 h 130"/>
                <a:gd name="T8" fmla="*/ 2147483647 w 117"/>
                <a:gd name="T9" fmla="*/ 2147483647 h 130"/>
                <a:gd name="T10" fmla="*/ 2147483647 w 117"/>
                <a:gd name="T11" fmla="*/ 2147483647 h 130"/>
                <a:gd name="T12" fmla="*/ 2147483647 w 117"/>
                <a:gd name="T13" fmla="*/ 2147483647 h 130"/>
                <a:gd name="T14" fmla="*/ 2147483647 w 117"/>
                <a:gd name="T15" fmla="*/ 2147483647 h 130"/>
                <a:gd name="T16" fmla="*/ 2147483647 w 117"/>
                <a:gd name="T17" fmla="*/ 2147483647 h 130"/>
                <a:gd name="T18" fmla="*/ 2147483647 w 117"/>
                <a:gd name="T19" fmla="*/ 2147483647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7" h="130">
                  <a:moveTo>
                    <a:pt x="68" y="54"/>
                  </a:moveTo>
                  <a:cubicBezTo>
                    <a:pt x="63" y="58"/>
                    <a:pt x="51" y="54"/>
                    <a:pt x="49" y="48"/>
                  </a:cubicBezTo>
                  <a:cubicBezTo>
                    <a:pt x="38" y="54"/>
                    <a:pt x="39" y="65"/>
                    <a:pt x="41" y="78"/>
                  </a:cubicBezTo>
                  <a:cubicBezTo>
                    <a:pt x="58" y="77"/>
                    <a:pt x="69" y="70"/>
                    <a:pt x="82" y="65"/>
                  </a:cubicBezTo>
                  <a:cubicBezTo>
                    <a:pt x="80" y="52"/>
                    <a:pt x="69" y="42"/>
                    <a:pt x="79" y="32"/>
                  </a:cubicBezTo>
                  <a:cubicBezTo>
                    <a:pt x="96" y="31"/>
                    <a:pt x="87" y="56"/>
                    <a:pt x="106" y="54"/>
                  </a:cubicBezTo>
                  <a:cubicBezTo>
                    <a:pt x="105" y="80"/>
                    <a:pt x="105" y="105"/>
                    <a:pt x="117" y="119"/>
                  </a:cubicBezTo>
                  <a:cubicBezTo>
                    <a:pt x="94" y="130"/>
                    <a:pt x="94" y="100"/>
                    <a:pt x="95" y="78"/>
                  </a:cubicBezTo>
                  <a:cubicBezTo>
                    <a:pt x="75" y="85"/>
                    <a:pt x="59" y="89"/>
                    <a:pt x="33" y="94"/>
                  </a:cubicBezTo>
                  <a:cubicBezTo>
                    <a:pt x="0" y="65"/>
                    <a:pt x="56" y="0"/>
                    <a:pt x="68" y="54"/>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35" name="Freeform 27"/>
            <p:cNvSpPr>
              <a:spLocks/>
            </p:cNvSpPr>
            <p:nvPr/>
          </p:nvSpPr>
          <p:spPr bwMode="auto">
            <a:xfrm>
              <a:off x="2740026" y="3319463"/>
              <a:ext cx="168275" cy="300037"/>
            </a:xfrm>
            <a:custGeom>
              <a:avLst/>
              <a:gdLst>
                <a:gd name="T0" fmla="*/ 2147483647 w 137"/>
                <a:gd name="T1" fmla="*/ 2147483647 h 246"/>
                <a:gd name="T2" fmla="*/ 2147483647 w 137"/>
                <a:gd name="T3" fmla="*/ 2147483647 h 246"/>
                <a:gd name="T4" fmla="*/ 2147483647 w 137"/>
                <a:gd name="T5" fmla="*/ 2147483647 h 246"/>
                <a:gd name="T6" fmla="*/ 2147483647 w 137"/>
                <a:gd name="T7" fmla="*/ 2147483647 h 246"/>
                <a:gd name="T8" fmla="*/ 2147483647 w 137"/>
                <a:gd name="T9" fmla="*/ 2147483647 h 246"/>
                <a:gd name="T10" fmla="*/ 2147483647 w 137"/>
                <a:gd name="T11" fmla="*/ 2147483647 h 246"/>
                <a:gd name="T12" fmla="*/ 2147483647 w 137"/>
                <a:gd name="T13" fmla="*/ 2147483647 h 246"/>
                <a:gd name="T14" fmla="*/ 2147483647 w 137"/>
                <a:gd name="T15" fmla="*/ 2147483647 h 2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246">
                  <a:moveTo>
                    <a:pt x="121" y="8"/>
                  </a:moveTo>
                  <a:cubicBezTo>
                    <a:pt x="137" y="87"/>
                    <a:pt x="137" y="167"/>
                    <a:pt x="129" y="231"/>
                  </a:cubicBezTo>
                  <a:cubicBezTo>
                    <a:pt x="103" y="242"/>
                    <a:pt x="69" y="246"/>
                    <a:pt x="32" y="244"/>
                  </a:cubicBezTo>
                  <a:cubicBezTo>
                    <a:pt x="20" y="235"/>
                    <a:pt x="24" y="212"/>
                    <a:pt x="18" y="198"/>
                  </a:cubicBezTo>
                  <a:cubicBezTo>
                    <a:pt x="14" y="188"/>
                    <a:pt x="6" y="187"/>
                    <a:pt x="5" y="179"/>
                  </a:cubicBezTo>
                  <a:cubicBezTo>
                    <a:pt x="0" y="152"/>
                    <a:pt x="16" y="113"/>
                    <a:pt x="21" y="76"/>
                  </a:cubicBezTo>
                  <a:cubicBezTo>
                    <a:pt x="24" y="52"/>
                    <a:pt x="19" y="32"/>
                    <a:pt x="29" y="19"/>
                  </a:cubicBezTo>
                  <a:cubicBezTo>
                    <a:pt x="56" y="6"/>
                    <a:pt x="92" y="0"/>
                    <a:pt x="121" y="8"/>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36" name="Freeform 28"/>
            <p:cNvSpPr>
              <a:spLocks/>
            </p:cNvSpPr>
            <p:nvPr/>
          </p:nvSpPr>
          <p:spPr bwMode="auto">
            <a:xfrm>
              <a:off x="1546226" y="3357563"/>
              <a:ext cx="646113" cy="377825"/>
            </a:xfrm>
            <a:custGeom>
              <a:avLst/>
              <a:gdLst>
                <a:gd name="T0" fmla="*/ 2147483647 w 530"/>
                <a:gd name="T1" fmla="*/ 2147483647 h 311"/>
                <a:gd name="T2" fmla="*/ 2147483647 w 530"/>
                <a:gd name="T3" fmla="*/ 2147483647 h 311"/>
                <a:gd name="T4" fmla="*/ 2147483647 w 530"/>
                <a:gd name="T5" fmla="*/ 2147483647 h 311"/>
                <a:gd name="T6" fmla="*/ 2147483647 w 530"/>
                <a:gd name="T7" fmla="*/ 2147483647 h 311"/>
                <a:gd name="T8" fmla="*/ 2147483647 w 530"/>
                <a:gd name="T9" fmla="*/ 2147483647 h 311"/>
                <a:gd name="T10" fmla="*/ 2147483647 w 530"/>
                <a:gd name="T11" fmla="*/ 2147483647 h 311"/>
                <a:gd name="T12" fmla="*/ 2147483647 w 530"/>
                <a:gd name="T13" fmla="*/ 2147483647 h 311"/>
                <a:gd name="T14" fmla="*/ 2147483647 w 530"/>
                <a:gd name="T15" fmla="*/ 2147483647 h 311"/>
                <a:gd name="T16" fmla="*/ 2147483647 w 530"/>
                <a:gd name="T17" fmla="*/ 2147483647 h 311"/>
                <a:gd name="T18" fmla="*/ 2147483647 w 530"/>
                <a:gd name="T19" fmla="*/ 2147483647 h 311"/>
                <a:gd name="T20" fmla="*/ 2147483647 w 530"/>
                <a:gd name="T21" fmla="*/ 2147483647 h 3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0" h="311">
                  <a:moveTo>
                    <a:pt x="528" y="186"/>
                  </a:moveTo>
                  <a:cubicBezTo>
                    <a:pt x="515" y="214"/>
                    <a:pt x="527" y="237"/>
                    <a:pt x="517" y="276"/>
                  </a:cubicBezTo>
                  <a:cubicBezTo>
                    <a:pt x="454" y="310"/>
                    <a:pt x="346" y="291"/>
                    <a:pt x="268" y="295"/>
                  </a:cubicBezTo>
                  <a:cubicBezTo>
                    <a:pt x="196" y="298"/>
                    <a:pt x="124" y="311"/>
                    <a:pt x="72" y="305"/>
                  </a:cubicBezTo>
                  <a:cubicBezTo>
                    <a:pt x="26" y="301"/>
                    <a:pt x="0" y="274"/>
                    <a:pt x="2" y="213"/>
                  </a:cubicBezTo>
                  <a:cubicBezTo>
                    <a:pt x="4" y="148"/>
                    <a:pt x="10" y="55"/>
                    <a:pt x="45" y="18"/>
                  </a:cubicBezTo>
                  <a:cubicBezTo>
                    <a:pt x="135" y="12"/>
                    <a:pt x="234" y="13"/>
                    <a:pt x="325" y="13"/>
                  </a:cubicBezTo>
                  <a:cubicBezTo>
                    <a:pt x="373" y="12"/>
                    <a:pt x="422" y="0"/>
                    <a:pt x="458" y="4"/>
                  </a:cubicBezTo>
                  <a:cubicBezTo>
                    <a:pt x="480" y="8"/>
                    <a:pt x="502" y="26"/>
                    <a:pt x="523" y="26"/>
                  </a:cubicBezTo>
                  <a:cubicBezTo>
                    <a:pt x="519" y="74"/>
                    <a:pt x="530" y="155"/>
                    <a:pt x="520" y="181"/>
                  </a:cubicBezTo>
                  <a:cubicBezTo>
                    <a:pt x="523" y="184"/>
                    <a:pt x="524" y="180"/>
                    <a:pt x="528" y="186"/>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37" name="Freeform 29"/>
            <p:cNvSpPr>
              <a:spLocks/>
            </p:cNvSpPr>
            <p:nvPr/>
          </p:nvSpPr>
          <p:spPr bwMode="auto">
            <a:xfrm>
              <a:off x="1339851" y="3389313"/>
              <a:ext cx="182563" cy="306387"/>
            </a:xfrm>
            <a:custGeom>
              <a:avLst/>
              <a:gdLst>
                <a:gd name="T0" fmla="*/ 2147483647 w 149"/>
                <a:gd name="T1" fmla="*/ 2147483647 h 251"/>
                <a:gd name="T2" fmla="*/ 2147483647 w 149"/>
                <a:gd name="T3" fmla="*/ 2147483647 h 251"/>
                <a:gd name="T4" fmla="*/ 2147483647 w 149"/>
                <a:gd name="T5" fmla="*/ 2147483647 h 251"/>
                <a:gd name="T6" fmla="*/ 2147483647 w 149"/>
                <a:gd name="T7" fmla="*/ 2147483647 h 251"/>
                <a:gd name="T8" fmla="*/ 2147483647 w 149"/>
                <a:gd name="T9" fmla="*/ 2147483647 h 251"/>
                <a:gd name="T10" fmla="*/ 2147483647 w 149"/>
                <a:gd name="T11" fmla="*/ 2147483647 h 251"/>
                <a:gd name="T12" fmla="*/ 2147483647 w 149"/>
                <a:gd name="T13" fmla="*/ 2147483647 h 251"/>
                <a:gd name="T14" fmla="*/ 2147483647 w 149"/>
                <a:gd name="T15" fmla="*/ 2147483647 h 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 h="251">
                  <a:moveTo>
                    <a:pt x="127" y="7"/>
                  </a:moveTo>
                  <a:cubicBezTo>
                    <a:pt x="129" y="29"/>
                    <a:pt x="133" y="57"/>
                    <a:pt x="133" y="80"/>
                  </a:cubicBezTo>
                  <a:cubicBezTo>
                    <a:pt x="133" y="89"/>
                    <a:pt x="125" y="97"/>
                    <a:pt x="125" y="108"/>
                  </a:cubicBezTo>
                  <a:cubicBezTo>
                    <a:pt x="122" y="151"/>
                    <a:pt x="149" y="208"/>
                    <a:pt x="122" y="243"/>
                  </a:cubicBezTo>
                  <a:cubicBezTo>
                    <a:pt x="110" y="248"/>
                    <a:pt x="88" y="244"/>
                    <a:pt x="79" y="251"/>
                  </a:cubicBezTo>
                  <a:cubicBezTo>
                    <a:pt x="0" y="214"/>
                    <a:pt x="25" y="109"/>
                    <a:pt x="27" y="24"/>
                  </a:cubicBezTo>
                  <a:cubicBezTo>
                    <a:pt x="47" y="12"/>
                    <a:pt x="69" y="11"/>
                    <a:pt x="95" y="15"/>
                  </a:cubicBezTo>
                  <a:cubicBezTo>
                    <a:pt x="107" y="13"/>
                    <a:pt x="114" y="0"/>
                    <a:pt x="127" y="7"/>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38" name="Freeform 30"/>
            <p:cNvSpPr>
              <a:spLocks/>
            </p:cNvSpPr>
            <p:nvPr/>
          </p:nvSpPr>
          <p:spPr bwMode="auto">
            <a:xfrm>
              <a:off x="2208213" y="3390900"/>
              <a:ext cx="147638" cy="366712"/>
            </a:xfrm>
            <a:custGeom>
              <a:avLst/>
              <a:gdLst>
                <a:gd name="T0" fmla="*/ 2147483647 w 121"/>
                <a:gd name="T1" fmla="*/ 2147483647 h 301"/>
                <a:gd name="T2" fmla="*/ 2147483647 w 121"/>
                <a:gd name="T3" fmla="*/ 2147483647 h 301"/>
                <a:gd name="T4" fmla="*/ 2147483647 w 121"/>
                <a:gd name="T5" fmla="*/ 2147483647 h 301"/>
                <a:gd name="T6" fmla="*/ 2147483647 w 121"/>
                <a:gd name="T7" fmla="*/ 2147483647 h 301"/>
                <a:gd name="T8" fmla="*/ 2147483647 w 121"/>
                <a:gd name="T9" fmla="*/ 2147483647 h 301"/>
                <a:gd name="T10" fmla="*/ 2147483647 w 121"/>
                <a:gd name="T11" fmla="*/ 2147483647 h 3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 h="301">
                  <a:moveTo>
                    <a:pt x="110" y="14"/>
                  </a:moveTo>
                  <a:cubicBezTo>
                    <a:pt x="119" y="93"/>
                    <a:pt x="113" y="183"/>
                    <a:pt x="121" y="253"/>
                  </a:cubicBezTo>
                  <a:cubicBezTo>
                    <a:pt x="104" y="269"/>
                    <a:pt x="88" y="301"/>
                    <a:pt x="61" y="291"/>
                  </a:cubicBezTo>
                  <a:cubicBezTo>
                    <a:pt x="49" y="279"/>
                    <a:pt x="46" y="258"/>
                    <a:pt x="20" y="256"/>
                  </a:cubicBezTo>
                  <a:cubicBezTo>
                    <a:pt x="6" y="218"/>
                    <a:pt x="0" y="125"/>
                    <a:pt x="7" y="69"/>
                  </a:cubicBezTo>
                  <a:cubicBezTo>
                    <a:pt x="14" y="5"/>
                    <a:pt x="43" y="0"/>
                    <a:pt x="110" y="14"/>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39" name="Freeform 31"/>
            <p:cNvSpPr>
              <a:spLocks/>
            </p:cNvSpPr>
            <p:nvPr/>
          </p:nvSpPr>
          <p:spPr bwMode="auto">
            <a:xfrm>
              <a:off x="2751138" y="3670300"/>
              <a:ext cx="153988" cy="296862"/>
            </a:xfrm>
            <a:custGeom>
              <a:avLst/>
              <a:gdLst>
                <a:gd name="T0" fmla="*/ 2147483647 w 127"/>
                <a:gd name="T1" fmla="*/ 2147483647 h 244"/>
                <a:gd name="T2" fmla="*/ 2147483647 w 127"/>
                <a:gd name="T3" fmla="*/ 2147483647 h 244"/>
                <a:gd name="T4" fmla="*/ 2147483647 w 127"/>
                <a:gd name="T5" fmla="*/ 2147483647 h 244"/>
                <a:gd name="T6" fmla="*/ 2147483647 w 127"/>
                <a:gd name="T7" fmla="*/ 2147483647 h 244"/>
                <a:gd name="T8" fmla="*/ 2147483647 w 127"/>
                <a:gd name="T9" fmla="*/ 2147483647 h 244"/>
                <a:gd name="T10" fmla="*/ 2147483647 w 127"/>
                <a:gd name="T11" fmla="*/ 2147483647 h 244"/>
                <a:gd name="T12" fmla="*/ 2147483647 w 127"/>
                <a:gd name="T13" fmla="*/ 2147483647 h 2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244">
                  <a:moveTo>
                    <a:pt x="32" y="21"/>
                  </a:moveTo>
                  <a:cubicBezTo>
                    <a:pt x="75" y="13"/>
                    <a:pt x="119" y="0"/>
                    <a:pt x="124" y="67"/>
                  </a:cubicBezTo>
                  <a:cubicBezTo>
                    <a:pt x="127" y="113"/>
                    <a:pt x="119" y="185"/>
                    <a:pt x="119" y="225"/>
                  </a:cubicBezTo>
                  <a:cubicBezTo>
                    <a:pt x="87" y="244"/>
                    <a:pt x="67" y="238"/>
                    <a:pt x="29" y="241"/>
                  </a:cubicBezTo>
                  <a:cubicBezTo>
                    <a:pt x="15" y="228"/>
                    <a:pt x="23" y="210"/>
                    <a:pt x="2" y="206"/>
                  </a:cubicBezTo>
                  <a:cubicBezTo>
                    <a:pt x="0" y="139"/>
                    <a:pt x="0" y="93"/>
                    <a:pt x="16" y="32"/>
                  </a:cubicBezTo>
                  <a:cubicBezTo>
                    <a:pt x="33" y="43"/>
                    <a:pt x="23" y="31"/>
                    <a:pt x="32" y="21"/>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40" name="Freeform 32"/>
            <p:cNvSpPr>
              <a:spLocks/>
            </p:cNvSpPr>
            <p:nvPr/>
          </p:nvSpPr>
          <p:spPr bwMode="auto">
            <a:xfrm>
              <a:off x="1527176" y="3760788"/>
              <a:ext cx="665163" cy="341312"/>
            </a:xfrm>
            <a:custGeom>
              <a:avLst/>
              <a:gdLst>
                <a:gd name="T0" fmla="*/ 2147483647 w 546"/>
                <a:gd name="T1" fmla="*/ 2147483647 h 280"/>
                <a:gd name="T2" fmla="*/ 2147483647 w 546"/>
                <a:gd name="T3" fmla="*/ 2147483647 h 280"/>
                <a:gd name="T4" fmla="*/ 2147483647 w 546"/>
                <a:gd name="T5" fmla="*/ 2147483647 h 280"/>
                <a:gd name="T6" fmla="*/ 2147483647 w 546"/>
                <a:gd name="T7" fmla="*/ 2147483647 h 280"/>
                <a:gd name="T8" fmla="*/ 2147483647 w 546"/>
                <a:gd name="T9" fmla="*/ 2147483647 h 280"/>
                <a:gd name="T10" fmla="*/ 2147483647 w 546"/>
                <a:gd name="T11" fmla="*/ 2147483647 h 280"/>
                <a:gd name="T12" fmla="*/ 2147483647 w 546"/>
                <a:gd name="T13" fmla="*/ 2147483647 h 280"/>
                <a:gd name="T14" fmla="*/ 2147483647 w 546"/>
                <a:gd name="T15" fmla="*/ 2147483647 h 280"/>
                <a:gd name="T16" fmla="*/ 2147483647 w 546"/>
                <a:gd name="T17" fmla="*/ 2147483647 h 280"/>
                <a:gd name="T18" fmla="*/ 2147483647 w 546"/>
                <a:gd name="T19" fmla="*/ 2147483647 h 280"/>
                <a:gd name="T20" fmla="*/ 2147483647 w 546"/>
                <a:gd name="T21" fmla="*/ 2147483647 h 280"/>
                <a:gd name="T22" fmla="*/ 2147483647 w 546"/>
                <a:gd name="T23" fmla="*/ 2147483647 h 280"/>
                <a:gd name="T24" fmla="*/ 2147483647 w 546"/>
                <a:gd name="T25" fmla="*/ 2147483647 h 280"/>
                <a:gd name="T26" fmla="*/ 2147483647 w 546"/>
                <a:gd name="T27" fmla="*/ 2147483647 h 280"/>
                <a:gd name="T28" fmla="*/ 2147483647 w 546"/>
                <a:gd name="T29" fmla="*/ 2147483647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6" h="280">
                  <a:moveTo>
                    <a:pt x="530" y="22"/>
                  </a:moveTo>
                  <a:cubicBezTo>
                    <a:pt x="544" y="62"/>
                    <a:pt x="546" y="135"/>
                    <a:pt x="541" y="196"/>
                  </a:cubicBezTo>
                  <a:cubicBezTo>
                    <a:pt x="540" y="217"/>
                    <a:pt x="535" y="262"/>
                    <a:pt x="514" y="266"/>
                  </a:cubicBezTo>
                  <a:cubicBezTo>
                    <a:pt x="478" y="274"/>
                    <a:pt x="422" y="280"/>
                    <a:pt x="379" y="280"/>
                  </a:cubicBezTo>
                  <a:cubicBezTo>
                    <a:pt x="317" y="279"/>
                    <a:pt x="252" y="266"/>
                    <a:pt x="194" y="266"/>
                  </a:cubicBezTo>
                  <a:cubicBezTo>
                    <a:pt x="155" y="267"/>
                    <a:pt x="85" y="272"/>
                    <a:pt x="34" y="261"/>
                  </a:cubicBezTo>
                  <a:cubicBezTo>
                    <a:pt x="19" y="228"/>
                    <a:pt x="3" y="187"/>
                    <a:pt x="12" y="155"/>
                  </a:cubicBezTo>
                  <a:cubicBezTo>
                    <a:pt x="0" y="155"/>
                    <a:pt x="12" y="151"/>
                    <a:pt x="7" y="136"/>
                  </a:cubicBezTo>
                  <a:cubicBezTo>
                    <a:pt x="9" y="136"/>
                    <a:pt x="10" y="137"/>
                    <a:pt x="10" y="139"/>
                  </a:cubicBezTo>
                  <a:cubicBezTo>
                    <a:pt x="8" y="137"/>
                    <a:pt x="14" y="128"/>
                    <a:pt x="7" y="123"/>
                  </a:cubicBezTo>
                  <a:cubicBezTo>
                    <a:pt x="16" y="89"/>
                    <a:pt x="8" y="18"/>
                    <a:pt x="56" y="1"/>
                  </a:cubicBezTo>
                  <a:cubicBezTo>
                    <a:pt x="66" y="7"/>
                    <a:pt x="89" y="7"/>
                    <a:pt x="110" y="6"/>
                  </a:cubicBezTo>
                  <a:cubicBezTo>
                    <a:pt x="213" y="0"/>
                    <a:pt x="324" y="15"/>
                    <a:pt x="422" y="17"/>
                  </a:cubicBezTo>
                  <a:cubicBezTo>
                    <a:pt x="448" y="17"/>
                    <a:pt x="477" y="12"/>
                    <a:pt x="498" y="17"/>
                  </a:cubicBezTo>
                  <a:cubicBezTo>
                    <a:pt x="509" y="19"/>
                    <a:pt x="516" y="26"/>
                    <a:pt x="530" y="22"/>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41" name="Freeform 33"/>
            <p:cNvSpPr>
              <a:spLocks/>
            </p:cNvSpPr>
            <p:nvPr/>
          </p:nvSpPr>
          <p:spPr bwMode="auto">
            <a:xfrm>
              <a:off x="1365251" y="3760788"/>
              <a:ext cx="144463" cy="339725"/>
            </a:xfrm>
            <a:custGeom>
              <a:avLst/>
              <a:gdLst>
                <a:gd name="T0" fmla="*/ 2147483647 w 118"/>
                <a:gd name="T1" fmla="*/ 2147483647 h 278"/>
                <a:gd name="T2" fmla="*/ 2147483647 w 118"/>
                <a:gd name="T3" fmla="*/ 2147483647 h 278"/>
                <a:gd name="T4" fmla="*/ 2147483647 w 118"/>
                <a:gd name="T5" fmla="*/ 2147483647 h 278"/>
                <a:gd name="T6" fmla="*/ 2147483647 w 118"/>
                <a:gd name="T7" fmla="*/ 2147483647 h 278"/>
                <a:gd name="T8" fmla="*/ 2147483647 w 118"/>
                <a:gd name="T9" fmla="*/ 2147483647 h 278"/>
                <a:gd name="T10" fmla="*/ 2147483647 w 118"/>
                <a:gd name="T11" fmla="*/ 2147483647 h 278"/>
                <a:gd name="T12" fmla="*/ 2147483647 w 118"/>
                <a:gd name="T13" fmla="*/ 2147483647 h 278"/>
                <a:gd name="T14" fmla="*/ 2147483647 w 118"/>
                <a:gd name="T15" fmla="*/ 2147483647 h 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 h="278">
                  <a:moveTo>
                    <a:pt x="39" y="253"/>
                  </a:moveTo>
                  <a:cubicBezTo>
                    <a:pt x="44" y="262"/>
                    <a:pt x="55" y="266"/>
                    <a:pt x="44" y="277"/>
                  </a:cubicBezTo>
                  <a:cubicBezTo>
                    <a:pt x="15" y="278"/>
                    <a:pt x="30" y="246"/>
                    <a:pt x="12" y="239"/>
                  </a:cubicBezTo>
                  <a:cubicBezTo>
                    <a:pt x="25" y="185"/>
                    <a:pt x="0" y="93"/>
                    <a:pt x="22" y="28"/>
                  </a:cubicBezTo>
                  <a:cubicBezTo>
                    <a:pt x="40" y="21"/>
                    <a:pt x="99" y="0"/>
                    <a:pt x="104" y="25"/>
                  </a:cubicBezTo>
                  <a:cubicBezTo>
                    <a:pt x="108" y="45"/>
                    <a:pt x="110" y="87"/>
                    <a:pt x="115" y="136"/>
                  </a:cubicBezTo>
                  <a:cubicBezTo>
                    <a:pt x="118" y="177"/>
                    <a:pt x="117" y="238"/>
                    <a:pt x="98" y="250"/>
                  </a:cubicBezTo>
                  <a:cubicBezTo>
                    <a:pt x="79" y="262"/>
                    <a:pt x="61" y="247"/>
                    <a:pt x="39" y="253"/>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42" name="Freeform 34"/>
            <p:cNvSpPr>
              <a:spLocks/>
            </p:cNvSpPr>
            <p:nvPr/>
          </p:nvSpPr>
          <p:spPr bwMode="auto">
            <a:xfrm>
              <a:off x="2220913" y="3773488"/>
              <a:ext cx="141288" cy="325437"/>
            </a:xfrm>
            <a:custGeom>
              <a:avLst/>
              <a:gdLst>
                <a:gd name="T0" fmla="*/ 2147483647 w 116"/>
                <a:gd name="T1" fmla="*/ 2147483647 h 267"/>
                <a:gd name="T2" fmla="*/ 2147483647 w 116"/>
                <a:gd name="T3" fmla="*/ 2147483647 h 267"/>
                <a:gd name="T4" fmla="*/ 2147483647 w 116"/>
                <a:gd name="T5" fmla="*/ 2147483647 h 267"/>
                <a:gd name="T6" fmla="*/ 2147483647 w 116"/>
                <a:gd name="T7" fmla="*/ 2147483647 h 267"/>
                <a:gd name="T8" fmla="*/ 2147483647 w 116"/>
                <a:gd name="T9" fmla="*/ 2147483647 h 267"/>
                <a:gd name="T10" fmla="*/ 2147483647 w 116"/>
                <a:gd name="T11" fmla="*/ 2147483647 h 267"/>
                <a:gd name="T12" fmla="*/ 2147483647 w 116"/>
                <a:gd name="T13" fmla="*/ 2147483647 h 267"/>
                <a:gd name="T14" fmla="*/ 2147483647 w 116"/>
                <a:gd name="T15" fmla="*/ 2147483647 h 267"/>
                <a:gd name="T16" fmla="*/ 2147483647 w 116"/>
                <a:gd name="T17" fmla="*/ 2147483647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267">
                  <a:moveTo>
                    <a:pt x="94" y="10"/>
                  </a:moveTo>
                  <a:cubicBezTo>
                    <a:pt x="108" y="41"/>
                    <a:pt x="104" y="85"/>
                    <a:pt x="105" y="115"/>
                  </a:cubicBezTo>
                  <a:cubicBezTo>
                    <a:pt x="106" y="151"/>
                    <a:pt x="116" y="193"/>
                    <a:pt x="103" y="221"/>
                  </a:cubicBezTo>
                  <a:cubicBezTo>
                    <a:pt x="108" y="231"/>
                    <a:pt x="115" y="246"/>
                    <a:pt x="111" y="256"/>
                  </a:cubicBezTo>
                  <a:cubicBezTo>
                    <a:pt x="89" y="256"/>
                    <a:pt x="85" y="256"/>
                    <a:pt x="67" y="267"/>
                  </a:cubicBezTo>
                  <a:cubicBezTo>
                    <a:pt x="50" y="261"/>
                    <a:pt x="31" y="256"/>
                    <a:pt x="16" y="248"/>
                  </a:cubicBezTo>
                  <a:cubicBezTo>
                    <a:pt x="20" y="195"/>
                    <a:pt x="0" y="135"/>
                    <a:pt x="5" y="80"/>
                  </a:cubicBezTo>
                  <a:cubicBezTo>
                    <a:pt x="6" y="63"/>
                    <a:pt x="17" y="45"/>
                    <a:pt x="13" y="15"/>
                  </a:cubicBezTo>
                  <a:cubicBezTo>
                    <a:pt x="32" y="3"/>
                    <a:pt x="67" y="0"/>
                    <a:pt x="94" y="10"/>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43" name="Freeform 35"/>
            <p:cNvSpPr>
              <a:spLocks/>
            </p:cNvSpPr>
            <p:nvPr/>
          </p:nvSpPr>
          <p:spPr bwMode="auto">
            <a:xfrm>
              <a:off x="2771776" y="4003675"/>
              <a:ext cx="158750" cy="344487"/>
            </a:xfrm>
            <a:custGeom>
              <a:avLst/>
              <a:gdLst>
                <a:gd name="T0" fmla="*/ 2147483647 w 130"/>
                <a:gd name="T1" fmla="*/ 2147483647 h 282"/>
                <a:gd name="T2" fmla="*/ 2147483647 w 130"/>
                <a:gd name="T3" fmla="*/ 2147483647 h 282"/>
                <a:gd name="T4" fmla="*/ 2147483647 w 130"/>
                <a:gd name="T5" fmla="*/ 2147483647 h 282"/>
                <a:gd name="T6" fmla="*/ 2147483647 w 130"/>
                <a:gd name="T7" fmla="*/ 2147483647 h 282"/>
                <a:gd name="T8" fmla="*/ 2147483647 w 130"/>
                <a:gd name="T9" fmla="*/ 2147483647 h 282"/>
                <a:gd name="T10" fmla="*/ 2147483647 w 130"/>
                <a:gd name="T11" fmla="*/ 2147483647 h 282"/>
                <a:gd name="T12" fmla="*/ 2147483647 w 130"/>
                <a:gd name="T13" fmla="*/ 2147483647 h 2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 h="282">
                  <a:moveTo>
                    <a:pt x="104" y="29"/>
                  </a:moveTo>
                  <a:cubicBezTo>
                    <a:pt x="130" y="89"/>
                    <a:pt x="120" y="171"/>
                    <a:pt x="110" y="246"/>
                  </a:cubicBezTo>
                  <a:cubicBezTo>
                    <a:pt x="85" y="260"/>
                    <a:pt x="53" y="265"/>
                    <a:pt x="31" y="282"/>
                  </a:cubicBezTo>
                  <a:cubicBezTo>
                    <a:pt x="13" y="282"/>
                    <a:pt x="13" y="265"/>
                    <a:pt x="1" y="260"/>
                  </a:cubicBezTo>
                  <a:cubicBezTo>
                    <a:pt x="18" y="201"/>
                    <a:pt x="0" y="117"/>
                    <a:pt x="7" y="65"/>
                  </a:cubicBezTo>
                  <a:cubicBezTo>
                    <a:pt x="10" y="37"/>
                    <a:pt x="23" y="0"/>
                    <a:pt x="56" y="32"/>
                  </a:cubicBezTo>
                  <a:cubicBezTo>
                    <a:pt x="77" y="28"/>
                    <a:pt x="83" y="30"/>
                    <a:pt x="104" y="29"/>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44" name="Freeform 36"/>
            <p:cNvSpPr>
              <a:spLocks/>
            </p:cNvSpPr>
            <p:nvPr/>
          </p:nvSpPr>
          <p:spPr bwMode="auto">
            <a:xfrm>
              <a:off x="1341438" y="4138613"/>
              <a:ext cx="165100" cy="304800"/>
            </a:xfrm>
            <a:custGeom>
              <a:avLst/>
              <a:gdLst>
                <a:gd name="T0" fmla="*/ 2147483647 w 136"/>
                <a:gd name="T1" fmla="*/ 2147483647 h 251"/>
                <a:gd name="T2" fmla="*/ 2147483647 w 136"/>
                <a:gd name="T3" fmla="*/ 2147483647 h 251"/>
                <a:gd name="T4" fmla="*/ 2147483647 w 136"/>
                <a:gd name="T5" fmla="*/ 2147483647 h 251"/>
                <a:gd name="T6" fmla="*/ 2147483647 w 136"/>
                <a:gd name="T7" fmla="*/ 2147483647 h 251"/>
                <a:gd name="T8" fmla="*/ 2147483647 w 136"/>
                <a:gd name="T9" fmla="*/ 2147483647 h 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251">
                  <a:moveTo>
                    <a:pt x="129" y="239"/>
                  </a:moveTo>
                  <a:cubicBezTo>
                    <a:pt x="120" y="251"/>
                    <a:pt x="88" y="239"/>
                    <a:pt x="78" y="250"/>
                  </a:cubicBezTo>
                  <a:cubicBezTo>
                    <a:pt x="0" y="222"/>
                    <a:pt x="46" y="104"/>
                    <a:pt x="32" y="20"/>
                  </a:cubicBezTo>
                  <a:cubicBezTo>
                    <a:pt x="56" y="4"/>
                    <a:pt x="105" y="0"/>
                    <a:pt x="126" y="22"/>
                  </a:cubicBezTo>
                  <a:cubicBezTo>
                    <a:pt x="131" y="83"/>
                    <a:pt x="136" y="180"/>
                    <a:pt x="129" y="239"/>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45" name="Freeform 37"/>
            <p:cNvSpPr>
              <a:spLocks/>
            </p:cNvSpPr>
            <p:nvPr/>
          </p:nvSpPr>
          <p:spPr bwMode="auto">
            <a:xfrm>
              <a:off x="2232026" y="4154488"/>
              <a:ext cx="160338" cy="363537"/>
            </a:xfrm>
            <a:custGeom>
              <a:avLst/>
              <a:gdLst>
                <a:gd name="T0" fmla="*/ 2147483647 w 132"/>
                <a:gd name="T1" fmla="*/ 2147483647 h 299"/>
                <a:gd name="T2" fmla="*/ 2147483647 w 132"/>
                <a:gd name="T3" fmla="*/ 2147483647 h 299"/>
                <a:gd name="T4" fmla="*/ 2147483647 w 132"/>
                <a:gd name="T5" fmla="*/ 2147483647 h 299"/>
                <a:gd name="T6" fmla="*/ 2147483647 w 132"/>
                <a:gd name="T7" fmla="*/ 2147483647 h 299"/>
                <a:gd name="T8" fmla="*/ 2147483647 w 132"/>
                <a:gd name="T9" fmla="*/ 2147483647 h 299"/>
                <a:gd name="T10" fmla="*/ 2147483647 w 132"/>
                <a:gd name="T11" fmla="*/ 2147483647 h 2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9">
                  <a:moveTo>
                    <a:pt x="88" y="12"/>
                  </a:moveTo>
                  <a:cubicBezTo>
                    <a:pt x="96" y="33"/>
                    <a:pt x="97" y="80"/>
                    <a:pt x="102" y="113"/>
                  </a:cubicBezTo>
                  <a:cubicBezTo>
                    <a:pt x="112" y="189"/>
                    <a:pt x="132" y="299"/>
                    <a:pt x="34" y="259"/>
                  </a:cubicBezTo>
                  <a:cubicBezTo>
                    <a:pt x="28" y="254"/>
                    <a:pt x="29" y="242"/>
                    <a:pt x="23" y="237"/>
                  </a:cubicBezTo>
                  <a:cubicBezTo>
                    <a:pt x="18" y="178"/>
                    <a:pt x="0" y="92"/>
                    <a:pt x="12" y="9"/>
                  </a:cubicBezTo>
                  <a:cubicBezTo>
                    <a:pt x="41" y="0"/>
                    <a:pt x="65" y="7"/>
                    <a:pt x="88" y="12"/>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46" name="Freeform 38"/>
            <p:cNvSpPr>
              <a:spLocks/>
            </p:cNvSpPr>
            <p:nvPr/>
          </p:nvSpPr>
          <p:spPr bwMode="auto">
            <a:xfrm>
              <a:off x="2757488" y="4335463"/>
              <a:ext cx="166688" cy="374650"/>
            </a:xfrm>
            <a:custGeom>
              <a:avLst/>
              <a:gdLst>
                <a:gd name="T0" fmla="*/ 2147483647 w 136"/>
                <a:gd name="T1" fmla="*/ 2147483647 h 307"/>
                <a:gd name="T2" fmla="*/ 2147483647 w 136"/>
                <a:gd name="T3" fmla="*/ 2147483647 h 307"/>
                <a:gd name="T4" fmla="*/ 2147483647 w 136"/>
                <a:gd name="T5" fmla="*/ 2147483647 h 307"/>
                <a:gd name="T6" fmla="*/ 2147483647 w 136"/>
                <a:gd name="T7" fmla="*/ 2147483647 h 307"/>
                <a:gd name="T8" fmla="*/ 2147483647 w 136"/>
                <a:gd name="T9" fmla="*/ 2147483647 h 307"/>
                <a:gd name="T10" fmla="*/ 2147483647 w 136"/>
                <a:gd name="T11" fmla="*/ 2147483647 h 307"/>
                <a:gd name="T12" fmla="*/ 2147483647 w 136"/>
                <a:gd name="T13" fmla="*/ 2147483647 h 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307">
                  <a:moveTo>
                    <a:pt x="124" y="26"/>
                  </a:moveTo>
                  <a:cubicBezTo>
                    <a:pt x="132" y="62"/>
                    <a:pt x="136" y="121"/>
                    <a:pt x="134" y="170"/>
                  </a:cubicBezTo>
                  <a:cubicBezTo>
                    <a:pt x="134" y="198"/>
                    <a:pt x="132" y="240"/>
                    <a:pt x="118" y="256"/>
                  </a:cubicBezTo>
                  <a:cubicBezTo>
                    <a:pt x="110" y="267"/>
                    <a:pt x="89" y="275"/>
                    <a:pt x="77" y="284"/>
                  </a:cubicBezTo>
                  <a:cubicBezTo>
                    <a:pt x="64" y="293"/>
                    <a:pt x="52" y="307"/>
                    <a:pt x="34" y="303"/>
                  </a:cubicBezTo>
                  <a:cubicBezTo>
                    <a:pt x="0" y="246"/>
                    <a:pt x="22" y="137"/>
                    <a:pt x="21" y="72"/>
                  </a:cubicBezTo>
                  <a:cubicBezTo>
                    <a:pt x="45" y="52"/>
                    <a:pt x="76" y="0"/>
                    <a:pt x="124" y="26"/>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47" name="Freeform 39"/>
            <p:cNvSpPr>
              <a:spLocks/>
            </p:cNvSpPr>
            <p:nvPr/>
          </p:nvSpPr>
          <p:spPr bwMode="auto">
            <a:xfrm>
              <a:off x="1392238" y="4479925"/>
              <a:ext cx="133350" cy="338137"/>
            </a:xfrm>
            <a:custGeom>
              <a:avLst/>
              <a:gdLst>
                <a:gd name="T0" fmla="*/ 2147483647 w 109"/>
                <a:gd name="T1" fmla="*/ 2147483647 h 277"/>
                <a:gd name="T2" fmla="*/ 2147483647 w 109"/>
                <a:gd name="T3" fmla="*/ 2147483647 h 277"/>
                <a:gd name="T4" fmla="*/ 2147483647 w 109"/>
                <a:gd name="T5" fmla="*/ 2147483647 h 277"/>
                <a:gd name="T6" fmla="*/ 2147483647 w 109"/>
                <a:gd name="T7" fmla="*/ 2147483647 h 277"/>
                <a:gd name="T8" fmla="*/ 2147483647 w 109"/>
                <a:gd name="T9" fmla="*/ 2147483647 h 277"/>
                <a:gd name="T10" fmla="*/ 2147483647 w 109"/>
                <a:gd name="T11" fmla="*/ 2147483647 h 2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 h="277">
                  <a:moveTo>
                    <a:pt x="95" y="257"/>
                  </a:moveTo>
                  <a:cubicBezTo>
                    <a:pt x="80" y="263"/>
                    <a:pt x="59" y="277"/>
                    <a:pt x="41" y="273"/>
                  </a:cubicBezTo>
                  <a:cubicBezTo>
                    <a:pt x="33" y="260"/>
                    <a:pt x="19" y="253"/>
                    <a:pt x="3" y="249"/>
                  </a:cubicBezTo>
                  <a:cubicBezTo>
                    <a:pt x="0" y="177"/>
                    <a:pt x="0" y="93"/>
                    <a:pt x="9" y="26"/>
                  </a:cubicBezTo>
                  <a:cubicBezTo>
                    <a:pt x="43" y="18"/>
                    <a:pt x="109" y="0"/>
                    <a:pt x="109" y="48"/>
                  </a:cubicBezTo>
                  <a:cubicBezTo>
                    <a:pt x="109" y="106"/>
                    <a:pt x="94" y="213"/>
                    <a:pt x="95" y="257"/>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48" name="Freeform 40"/>
            <p:cNvSpPr>
              <a:spLocks/>
            </p:cNvSpPr>
            <p:nvPr/>
          </p:nvSpPr>
          <p:spPr bwMode="auto">
            <a:xfrm>
              <a:off x="1554163" y="4513263"/>
              <a:ext cx="673100" cy="338137"/>
            </a:xfrm>
            <a:custGeom>
              <a:avLst/>
              <a:gdLst>
                <a:gd name="T0" fmla="*/ 2147483647 w 551"/>
                <a:gd name="T1" fmla="*/ 2147483647 h 277"/>
                <a:gd name="T2" fmla="*/ 2147483647 w 551"/>
                <a:gd name="T3" fmla="*/ 2147483647 h 277"/>
                <a:gd name="T4" fmla="*/ 2147483647 w 551"/>
                <a:gd name="T5" fmla="*/ 2147483647 h 277"/>
                <a:gd name="T6" fmla="*/ 2147483647 w 551"/>
                <a:gd name="T7" fmla="*/ 2147483647 h 277"/>
                <a:gd name="T8" fmla="*/ 0 w 551"/>
                <a:gd name="T9" fmla="*/ 2147483647 h 277"/>
                <a:gd name="T10" fmla="*/ 2147483647 w 551"/>
                <a:gd name="T11" fmla="*/ 2147483647 h 277"/>
                <a:gd name="T12" fmla="*/ 2147483647 w 551"/>
                <a:gd name="T13" fmla="*/ 2147483647 h 277"/>
                <a:gd name="T14" fmla="*/ 2147483647 w 551"/>
                <a:gd name="T15" fmla="*/ 2147483647 h 277"/>
                <a:gd name="T16" fmla="*/ 2147483647 w 551"/>
                <a:gd name="T17" fmla="*/ 2147483647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 h="277">
                  <a:moveTo>
                    <a:pt x="535" y="15"/>
                  </a:moveTo>
                  <a:cubicBezTo>
                    <a:pt x="536" y="96"/>
                    <a:pt x="551" y="187"/>
                    <a:pt x="543" y="257"/>
                  </a:cubicBezTo>
                  <a:cubicBezTo>
                    <a:pt x="509" y="275"/>
                    <a:pt x="463" y="267"/>
                    <a:pt x="423" y="270"/>
                  </a:cubicBezTo>
                  <a:cubicBezTo>
                    <a:pt x="349" y="277"/>
                    <a:pt x="249" y="270"/>
                    <a:pt x="171" y="268"/>
                  </a:cubicBezTo>
                  <a:cubicBezTo>
                    <a:pt x="104" y="266"/>
                    <a:pt x="24" y="272"/>
                    <a:pt x="0" y="208"/>
                  </a:cubicBezTo>
                  <a:cubicBezTo>
                    <a:pt x="5" y="152"/>
                    <a:pt x="5" y="67"/>
                    <a:pt x="17" y="10"/>
                  </a:cubicBezTo>
                  <a:cubicBezTo>
                    <a:pt x="113" y="7"/>
                    <a:pt x="254" y="3"/>
                    <a:pt x="369" y="7"/>
                  </a:cubicBezTo>
                  <a:cubicBezTo>
                    <a:pt x="408" y="9"/>
                    <a:pt x="458" y="0"/>
                    <a:pt x="497" y="7"/>
                  </a:cubicBezTo>
                  <a:cubicBezTo>
                    <a:pt x="510" y="10"/>
                    <a:pt x="521" y="20"/>
                    <a:pt x="535" y="15"/>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49" name="Freeform 41"/>
            <p:cNvSpPr>
              <a:spLocks/>
            </p:cNvSpPr>
            <p:nvPr/>
          </p:nvSpPr>
          <p:spPr bwMode="auto">
            <a:xfrm>
              <a:off x="2238376" y="4516438"/>
              <a:ext cx="131763" cy="333375"/>
            </a:xfrm>
            <a:custGeom>
              <a:avLst/>
              <a:gdLst>
                <a:gd name="T0" fmla="*/ 2147483647 w 108"/>
                <a:gd name="T1" fmla="*/ 2147483647 h 274"/>
                <a:gd name="T2" fmla="*/ 2147483647 w 108"/>
                <a:gd name="T3" fmla="*/ 2147483647 h 274"/>
                <a:gd name="T4" fmla="*/ 2147483647 w 108"/>
                <a:gd name="T5" fmla="*/ 2147483647 h 274"/>
                <a:gd name="T6" fmla="*/ 2147483647 w 108"/>
                <a:gd name="T7" fmla="*/ 2147483647 h 274"/>
                <a:gd name="T8" fmla="*/ 2147483647 w 108"/>
                <a:gd name="T9" fmla="*/ 2147483647 h 274"/>
                <a:gd name="T10" fmla="*/ 2147483647 w 108"/>
                <a:gd name="T11" fmla="*/ 2147483647 h 274"/>
                <a:gd name="T12" fmla="*/ 2147483647 w 108"/>
                <a:gd name="T13" fmla="*/ 2147483647 h 274"/>
                <a:gd name="T14" fmla="*/ 2147483647 w 108"/>
                <a:gd name="T15" fmla="*/ 2147483647 h 274"/>
                <a:gd name="T16" fmla="*/ 2147483647 w 108"/>
                <a:gd name="T17" fmla="*/ 2147483647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274">
                  <a:moveTo>
                    <a:pt x="91" y="19"/>
                  </a:moveTo>
                  <a:cubicBezTo>
                    <a:pt x="99" y="101"/>
                    <a:pt x="108" y="164"/>
                    <a:pt x="97" y="252"/>
                  </a:cubicBezTo>
                  <a:cubicBezTo>
                    <a:pt x="87" y="268"/>
                    <a:pt x="57" y="263"/>
                    <a:pt x="42" y="274"/>
                  </a:cubicBezTo>
                  <a:cubicBezTo>
                    <a:pt x="29" y="268"/>
                    <a:pt x="25" y="265"/>
                    <a:pt x="15" y="247"/>
                  </a:cubicBezTo>
                  <a:cubicBezTo>
                    <a:pt x="15" y="246"/>
                    <a:pt x="12" y="238"/>
                    <a:pt x="13" y="239"/>
                  </a:cubicBezTo>
                  <a:cubicBezTo>
                    <a:pt x="0" y="181"/>
                    <a:pt x="19" y="79"/>
                    <a:pt x="7" y="30"/>
                  </a:cubicBezTo>
                  <a:cubicBezTo>
                    <a:pt x="21" y="19"/>
                    <a:pt x="40" y="0"/>
                    <a:pt x="56" y="8"/>
                  </a:cubicBezTo>
                  <a:cubicBezTo>
                    <a:pt x="57" y="5"/>
                    <a:pt x="59" y="3"/>
                    <a:pt x="64" y="3"/>
                  </a:cubicBezTo>
                  <a:cubicBezTo>
                    <a:pt x="58" y="9"/>
                    <a:pt x="84" y="17"/>
                    <a:pt x="91" y="19"/>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50" name="Freeform 42"/>
            <p:cNvSpPr>
              <a:spLocks/>
            </p:cNvSpPr>
            <p:nvPr/>
          </p:nvSpPr>
          <p:spPr bwMode="auto">
            <a:xfrm>
              <a:off x="2701926" y="1792288"/>
              <a:ext cx="201613" cy="398462"/>
            </a:xfrm>
            <a:custGeom>
              <a:avLst/>
              <a:gdLst>
                <a:gd name="T0" fmla="*/ 2147483647 w 166"/>
                <a:gd name="T1" fmla="*/ 2147483647 h 327"/>
                <a:gd name="T2" fmla="*/ 2147483647 w 166"/>
                <a:gd name="T3" fmla="*/ 2147483647 h 327"/>
                <a:gd name="T4" fmla="*/ 2147483647 w 166"/>
                <a:gd name="T5" fmla="*/ 2147483647 h 327"/>
                <a:gd name="T6" fmla="*/ 2147483647 w 166"/>
                <a:gd name="T7" fmla="*/ 2147483647 h 327"/>
                <a:gd name="T8" fmla="*/ 2147483647 w 166"/>
                <a:gd name="T9" fmla="*/ 2147483647 h 327"/>
                <a:gd name="T10" fmla="*/ 2147483647 w 166"/>
                <a:gd name="T11" fmla="*/ 2147483647 h 327"/>
                <a:gd name="T12" fmla="*/ 2147483647 w 166"/>
                <a:gd name="T13" fmla="*/ 2147483647 h 327"/>
                <a:gd name="T14" fmla="*/ 2147483647 w 166"/>
                <a:gd name="T15" fmla="*/ 2147483647 h 3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 h="327">
                  <a:moveTo>
                    <a:pt x="72" y="6"/>
                  </a:moveTo>
                  <a:cubicBezTo>
                    <a:pt x="75" y="6"/>
                    <a:pt x="73" y="8"/>
                    <a:pt x="72" y="8"/>
                  </a:cubicBezTo>
                  <a:cubicBezTo>
                    <a:pt x="84" y="17"/>
                    <a:pt x="96" y="25"/>
                    <a:pt x="113" y="30"/>
                  </a:cubicBezTo>
                  <a:cubicBezTo>
                    <a:pt x="166" y="58"/>
                    <a:pt x="151" y="150"/>
                    <a:pt x="151" y="228"/>
                  </a:cubicBezTo>
                  <a:cubicBezTo>
                    <a:pt x="150" y="253"/>
                    <a:pt x="150" y="274"/>
                    <a:pt x="142" y="304"/>
                  </a:cubicBezTo>
                  <a:cubicBezTo>
                    <a:pt x="88" y="327"/>
                    <a:pt x="60" y="302"/>
                    <a:pt x="20" y="269"/>
                  </a:cubicBezTo>
                  <a:cubicBezTo>
                    <a:pt x="20" y="199"/>
                    <a:pt x="0" y="82"/>
                    <a:pt x="26" y="8"/>
                  </a:cubicBezTo>
                  <a:cubicBezTo>
                    <a:pt x="43" y="0"/>
                    <a:pt x="56" y="13"/>
                    <a:pt x="72" y="6"/>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51" name="Freeform 43"/>
            <p:cNvSpPr>
              <a:spLocks noEditPoints="1"/>
            </p:cNvSpPr>
            <p:nvPr/>
          </p:nvSpPr>
          <p:spPr bwMode="auto">
            <a:xfrm>
              <a:off x="1527176" y="2979738"/>
              <a:ext cx="688975" cy="361950"/>
            </a:xfrm>
            <a:custGeom>
              <a:avLst/>
              <a:gdLst>
                <a:gd name="T0" fmla="*/ 2147483647 w 565"/>
                <a:gd name="T1" fmla="*/ 2147483647 h 296"/>
                <a:gd name="T2" fmla="*/ 2147483647 w 565"/>
                <a:gd name="T3" fmla="*/ 2147483647 h 296"/>
                <a:gd name="T4" fmla="*/ 2147483647 w 565"/>
                <a:gd name="T5" fmla="*/ 2147483647 h 296"/>
                <a:gd name="T6" fmla="*/ 2147483647 w 565"/>
                <a:gd name="T7" fmla="*/ 2147483647 h 296"/>
                <a:gd name="T8" fmla="*/ 2147483647 w 565"/>
                <a:gd name="T9" fmla="*/ 2147483647 h 296"/>
                <a:gd name="T10" fmla="*/ 2147483647 w 565"/>
                <a:gd name="T11" fmla="*/ 2147483647 h 296"/>
                <a:gd name="T12" fmla="*/ 2147483647 w 565"/>
                <a:gd name="T13" fmla="*/ 2147483647 h 296"/>
                <a:gd name="T14" fmla="*/ 2147483647 w 565"/>
                <a:gd name="T15" fmla="*/ 2147483647 h 296"/>
                <a:gd name="T16" fmla="*/ 2147483647 w 565"/>
                <a:gd name="T17" fmla="*/ 2147483647 h 296"/>
                <a:gd name="T18" fmla="*/ 2147483647 w 565"/>
                <a:gd name="T19" fmla="*/ 2147483647 h 296"/>
                <a:gd name="T20" fmla="*/ 2147483647 w 565"/>
                <a:gd name="T21" fmla="*/ 2147483647 h 296"/>
                <a:gd name="T22" fmla="*/ 2147483647 w 565"/>
                <a:gd name="T23" fmla="*/ 2147483647 h 296"/>
                <a:gd name="T24" fmla="*/ 2147483647 w 565"/>
                <a:gd name="T25" fmla="*/ 2147483647 h 296"/>
                <a:gd name="T26" fmla="*/ 2147483647 w 565"/>
                <a:gd name="T27" fmla="*/ 2147483647 h 296"/>
                <a:gd name="T28" fmla="*/ 2147483647 w 565"/>
                <a:gd name="T29" fmla="*/ 2147483647 h 296"/>
                <a:gd name="T30" fmla="*/ 2147483647 w 565"/>
                <a:gd name="T31" fmla="*/ 2147483647 h 296"/>
                <a:gd name="T32" fmla="*/ 2147483647 w 565"/>
                <a:gd name="T33" fmla="*/ 2147483647 h 296"/>
                <a:gd name="T34" fmla="*/ 2147483647 w 565"/>
                <a:gd name="T35" fmla="*/ 2147483647 h 296"/>
                <a:gd name="T36" fmla="*/ 2147483647 w 565"/>
                <a:gd name="T37" fmla="*/ 2147483647 h 296"/>
                <a:gd name="T38" fmla="*/ 2147483647 w 565"/>
                <a:gd name="T39" fmla="*/ 2147483647 h 296"/>
                <a:gd name="T40" fmla="*/ 2147483647 w 565"/>
                <a:gd name="T41" fmla="*/ 2147483647 h 296"/>
                <a:gd name="T42" fmla="*/ 2147483647 w 565"/>
                <a:gd name="T43" fmla="*/ 2147483647 h 296"/>
                <a:gd name="T44" fmla="*/ 2147483647 w 565"/>
                <a:gd name="T45" fmla="*/ 2147483647 h 296"/>
                <a:gd name="T46" fmla="*/ 2147483647 w 565"/>
                <a:gd name="T47" fmla="*/ 2147483647 h 296"/>
                <a:gd name="T48" fmla="*/ 2147483647 w 565"/>
                <a:gd name="T49" fmla="*/ 2147483647 h 296"/>
                <a:gd name="T50" fmla="*/ 2147483647 w 565"/>
                <a:gd name="T51" fmla="*/ 2147483647 h 296"/>
                <a:gd name="T52" fmla="*/ 2147483647 w 565"/>
                <a:gd name="T53" fmla="*/ 2147483647 h 296"/>
                <a:gd name="T54" fmla="*/ 2147483647 w 565"/>
                <a:gd name="T55" fmla="*/ 2147483647 h 296"/>
                <a:gd name="T56" fmla="*/ 2147483647 w 565"/>
                <a:gd name="T57" fmla="*/ 2147483647 h 296"/>
                <a:gd name="T58" fmla="*/ 2147483647 w 565"/>
                <a:gd name="T59" fmla="*/ 2147483647 h 296"/>
                <a:gd name="T60" fmla="*/ 2147483647 w 565"/>
                <a:gd name="T61" fmla="*/ 2147483647 h 296"/>
                <a:gd name="T62" fmla="*/ 2147483647 w 565"/>
                <a:gd name="T63" fmla="*/ 2147483647 h 296"/>
                <a:gd name="T64" fmla="*/ 2147483647 w 565"/>
                <a:gd name="T65" fmla="*/ 2147483647 h 296"/>
                <a:gd name="T66" fmla="*/ 2147483647 w 565"/>
                <a:gd name="T67" fmla="*/ 2147483647 h 296"/>
                <a:gd name="T68" fmla="*/ 2147483647 w 565"/>
                <a:gd name="T69" fmla="*/ 2147483647 h 296"/>
                <a:gd name="T70" fmla="*/ 2147483647 w 565"/>
                <a:gd name="T71" fmla="*/ 2147483647 h 296"/>
                <a:gd name="T72" fmla="*/ 2147483647 w 565"/>
                <a:gd name="T73" fmla="*/ 2147483647 h 296"/>
                <a:gd name="T74" fmla="*/ 2147483647 w 565"/>
                <a:gd name="T75" fmla="*/ 2147483647 h 296"/>
                <a:gd name="T76" fmla="*/ 2147483647 w 565"/>
                <a:gd name="T77" fmla="*/ 2147483647 h 296"/>
                <a:gd name="T78" fmla="*/ 2147483647 w 565"/>
                <a:gd name="T79" fmla="*/ 2147483647 h 296"/>
                <a:gd name="T80" fmla="*/ 2147483647 w 565"/>
                <a:gd name="T81" fmla="*/ 2147483647 h 296"/>
                <a:gd name="T82" fmla="*/ 2147483647 w 565"/>
                <a:gd name="T83" fmla="*/ 2147483647 h 296"/>
                <a:gd name="T84" fmla="*/ 2147483647 w 565"/>
                <a:gd name="T85" fmla="*/ 2147483647 h 296"/>
                <a:gd name="T86" fmla="*/ 2147483647 w 565"/>
                <a:gd name="T87" fmla="*/ 2147483647 h 296"/>
                <a:gd name="T88" fmla="*/ 2147483647 w 565"/>
                <a:gd name="T89" fmla="*/ 2147483647 h 296"/>
                <a:gd name="T90" fmla="*/ 2147483647 w 565"/>
                <a:gd name="T91" fmla="*/ 2147483647 h 296"/>
                <a:gd name="T92" fmla="*/ 2147483647 w 565"/>
                <a:gd name="T93" fmla="*/ 2147483647 h 296"/>
                <a:gd name="T94" fmla="*/ 2147483647 w 565"/>
                <a:gd name="T95" fmla="*/ 2147483647 h 296"/>
                <a:gd name="T96" fmla="*/ 2147483647 w 565"/>
                <a:gd name="T97" fmla="*/ 2147483647 h 296"/>
                <a:gd name="T98" fmla="*/ 2147483647 w 565"/>
                <a:gd name="T99" fmla="*/ 2147483647 h 296"/>
                <a:gd name="T100" fmla="*/ 2147483647 w 565"/>
                <a:gd name="T101" fmla="*/ 2147483647 h 296"/>
                <a:gd name="T102" fmla="*/ 2147483647 w 565"/>
                <a:gd name="T103" fmla="*/ 2147483647 h 296"/>
                <a:gd name="T104" fmla="*/ 2147483647 w 565"/>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5" h="296">
                  <a:moveTo>
                    <a:pt x="547" y="10"/>
                  </a:moveTo>
                  <a:cubicBezTo>
                    <a:pt x="552" y="69"/>
                    <a:pt x="546" y="109"/>
                    <a:pt x="547" y="159"/>
                  </a:cubicBezTo>
                  <a:cubicBezTo>
                    <a:pt x="548" y="207"/>
                    <a:pt x="565" y="283"/>
                    <a:pt x="495" y="294"/>
                  </a:cubicBezTo>
                  <a:cubicBezTo>
                    <a:pt x="485" y="296"/>
                    <a:pt x="472" y="292"/>
                    <a:pt x="460" y="292"/>
                  </a:cubicBezTo>
                  <a:cubicBezTo>
                    <a:pt x="340" y="289"/>
                    <a:pt x="151" y="282"/>
                    <a:pt x="34" y="281"/>
                  </a:cubicBezTo>
                  <a:cubicBezTo>
                    <a:pt x="23" y="273"/>
                    <a:pt x="20" y="257"/>
                    <a:pt x="10" y="248"/>
                  </a:cubicBezTo>
                  <a:cubicBezTo>
                    <a:pt x="8" y="173"/>
                    <a:pt x="0" y="88"/>
                    <a:pt x="26" y="15"/>
                  </a:cubicBezTo>
                  <a:cubicBezTo>
                    <a:pt x="80" y="0"/>
                    <a:pt x="139" y="16"/>
                    <a:pt x="197" y="18"/>
                  </a:cubicBezTo>
                  <a:cubicBezTo>
                    <a:pt x="275" y="20"/>
                    <a:pt x="350" y="7"/>
                    <a:pt x="425" y="4"/>
                  </a:cubicBezTo>
                  <a:cubicBezTo>
                    <a:pt x="467" y="3"/>
                    <a:pt x="510" y="6"/>
                    <a:pt x="547" y="10"/>
                  </a:cubicBezTo>
                  <a:close/>
                  <a:moveTo>
                    <a:pt x="110" y="29"/>
                  </a:moveTo>
                  <a:cubicBezTo>
                    <a:pt x="110" y="35"/>
                    <a:pt x="115" y="37"/>
                    <a:pt x="113" y="45"/>
                  </a:cubicBezTo>
                  <a:cubicBezTo>
                    <a:pt x="117" y="46"/>
                    <a:pt x="120" y="41"/>
                    <a:pt x="121" y="45"/>
                  </a:cubicBezTo>
                  <a:cubicBezTo>
                    <a:pt x="113" y="47"/>
                    <a:pt x="117" y="57"/>
                    <a:pt x="118" y="59"/>
                  </a:cubicBezTo>
                  <a:cubicBezTo>
                    <a:pt x="122" y="47"/>
                    <a:pt x="132" y="44"/>
                    <a:pt x="134" y="31"/>
                  </a:cubicBezTo>
                  <a:cubicBezTo>
                    <a:pt x="116" y="28"/>
                    <a:pt x="122" y="35"/>
                    <a:pt x="110" y="29"/>
                  </a:cubicBezTo>
                  <a:close/>
                  <a:moveTo>
                    <a:pt x="270" y="34"/>
                  </a:moveTo>
                  <a:cubicBezTo>
                    <a:pt x="281" y="71"/>
                    <a:pt x="273" y="125"/>
                    <a:pt x="295" y="151"/>
                  </a:cubicBezTo>
                  <a:cubicBezTo>
                    <a:pt x="316" y="153"/>
                    <a:pt x="335" y="163"/>
                    <a:pt x="354" y="153"/>
                  </a:cubicBezTo>
                  <a:cubicBezTo>
                    <a:pt x="370" y="164"/>
                    <a:pt x="398" y="162"/>
                    <a:pt x="419" y="151"/>
                  </a:cubicBezTo>
                  <a:cubicBezTo>
                    <a:pt x="408" y="128"/>
                    <a:pt x="415" y="99"/>
                    <a:pt x="417" y="75"/>
                  </a:cubicBezTo>
                  <a:cubicBezTo>
                    <a:pt x="436" y="92"/>
                    <a:pt x="417" y="130"/>
                    <a:pt x="433" y="148"/>
                  </a:cubicBezTo>
                  <a:cubicBezTo>
                    <a:pt x="435" y="140"/>
                    <a:pt x="439" y="151"/>
                    <a:pt x="444" y="148"/>
                  </a:cubicBezTo>
                  <a:cubicBezTo>
                    <a:pt x="455" y="121"/>
                    <a:pt x="434" y="76"/>
                    <a:pt x="457" y="64"/>
                  </a:cubicBezTo>
                  <a:cubicBezTo>
                    <a:pt x="463" y="87"/>
                    <a:pt x="457" y="115"/>
                    <a:pt x="460" y="143"/>
                  </a:cubicBezTo>
                  <a:cubicBezTo>
                    <a:pt x="491" y="113"/>
                    <a:pt x="469" y="60"/>
                    <a:pt x="482" y="21"/>
                  </a:cubicBezTo>
                  <a:cubicBezTo>
                    <a:pt x="411" y="17"/>
                    <a:pt x="348" y="34"/>
                    <a:pt x="270" y="34"/>
                  </a:cubicBezTo>
                  <a:close/>
                  <a:moveTo>
                    <a:pt x="498" y="64"/>
                  </a:moveTo>
                  <a:cubicBezTo>
                    <a:pt x="504" y="51"/>
                    <a:pt x="515" y="43"/>
                    <a:pt x="517" y="26"/>
                  </a:cubicBezTo>
                  <a:cubicBezTo>
                    <a:pt x="507" y="24"/>
                    <a:pt x="499" y="23"/>
                    <a:pt x="495" y="26"/>
                  </a:cubicBezTo>
                  <a:cubicBezTo>
                    <a:pt x="503" y="39"/>
                    <a:pt x="489" y="50"/>
                    <a:pt x="498" y="64"/>
                  </a:cubicBezTo>
                  <a:close/>
                  <a:moveTo>
                    <a:pt x="116" y="86"/>
                  </a:moveTo>
                  <a:cubicBezTo>
                    <a:pt x="136" y="71"/>
                    <a:pt x="152" y="52"/>
                    <a:pt x="170" y="34"/>
                  </a:cubicBezTo>
                  <a:cubicBezTo>
                    <a:pt x="142" y="31"/>
                    <a:pt x="129" y="65"/>
                    <a:pt x="116" y="86"/>
                  </a:cubicBezTo>
                  <a:close/>
                  <a:moveTo>
                    <a:pt x="191" y="39"/>
                  </a:moveTo>
                  <a:cubicBezTo>
                    <a:pt x="205" y="38"/>
                    <a:pt x="206" y="50"/>
                    <a:pt x="216" y="53"/>
                  </a:cubicBezTo>
                  <a:cubicBezTo>
                    <a:pt x="218" y="46"/>
                    <a:pt x="224" y="41"/>
                    <a:pt x="227" y="34"/>
                  </a:cubicBezTo>
                  <a:cubicBezTo>
                    <a:pt x="211" y="35"/>
                    <a:pt x="195" y="32"/>
                    <a:pt x="191" y="39"/>
                  </a:cubicBezTo>
                  <a:close/>
                  <a:moveTo>
                    <a:pt x="229" y="91"/>
                  </a:moveTo>
                  <a:cubicBezTo>
                    <a:pt x="243" y="74"/>
                    <a:pt x="255" y="55"/>
                    <a:pt x="267" y="37"/>
                  </a:cubicBezTo>
                  <a:cubicBezTo>
                    <a:pt x="263" y="33"/>
                    <a:pt x="245" y="41"/>
                    <a:pt x="238" y="34"/>
                  </a:cubicBezTo>
                  <a:cubicBezTo>
                    <a:pt x="230" y="51"/>
                    <a:pt x="211" y="71"/>
                    <a:pt x="229" y="91"/>
                  </a:cubicBezTo>
                  <a:close/>
                  <a:moveTo>
                    <a:pt x="495" y="86"/>
                  </a:moveTo>
                  <a:cubicBezTo>
                    <a:pt x="501" y="103"/>
                    <a:pt x="490" y="136"/>
                    <a:pt x="493" y="143"/>
                  </a:cubicBezTo>
                  <a:cubicBezTo>
                    <a:pt x="514" y="118"/>
                    <a:pt x="553" y="79"/>
                    <a:pt x="522" y="42"/>
                  </a:cubicBezTo>
                  <a:cubicBezTo>
                    <a:pt x="516" y="59"/>
                    <a:pt x="503" y="70"/>
                    <a:pt x="495" y="86"/>
                  </a:cubicBezTo>
                  <a:close/>
                  <a:moveTo>
                    <a:pt x="121" y="107"/>
                  </a:moveTo>
                  <a:cubicBezTo>
                    <a:pt x="140" y="103"/>
                    <a:pt x="179" y="66"/>
                    <a:pt x="175" y="48"/>
                  </a:cubicBezTo>
                  <a:cubicBezTo>
                    <a:pt x="158" y="68"/>
                    <a:pt x="132" y="80"/>
                    <a:pt x="121" y="107"/>
                  </a:cubicBezTo>
                  <a:close/>
                  <a:moveTo>
                    <a:pt x="189" y="61"/>
                  </a:moveTo>
                  <a:cubicBezTo>
                    <a:pt x="175" y="87"/>
                    <a:pt x="148" y="100"/>
                    <a:pt x="132" y="124"/>
                  </a:cubicBezTo>
                  <a:cubicBezTo>
                    <a:pt x="138" y="124"/>
                    <a:pt x="137" y="133"/>
                    <a:pt x="145" y="132"/>
                  </a:cubicBezTo>
                  <a:cubicBezTo>
                    <a:pt x="174" y="119"/>
                    <a:pt x="180" y="84"/>
                    <a:pt x="202" y="64"/>
                  </a:cubicBezTo>
                  <a:cubicBezTo>
                    <a:pt x="196" y="65"/>
                    <a:pt x="196" y="59"/>
                    <a:pt x="189" y="61"/>
                  </a:cubicBezTo>
                  <a:close/>
                  <a:moveTo>
                    <a:pt x="145" y="156"/>
                  </a:moveTo>
                  <a:cubicBezTo>
                    <a:pt x="140" y="170"/>
                    <a:pt x="144" y="193"/>
                    <a:pt x="140" y="208"/>
                  </a:cubicBezTo>
                  <a:cubicBezTo>
                    <a:pt x="151" y="203"/>
                    <a:pt x="154" y="202"/>
                    <a:pt x="164" y="208"/>
                  </a:cubicBezTo>
                  <a:cubicBezTo>
                    <a:pt x="189" y="158"/>
                    <a:pt x="284" y="152"/>
                    <a:pt x="257" y="75"/>
                  </a:cubicBezTo>
                  <a:cubicBezTo>
                    <a:pt x="224" y="106"/>
                    <a:pt x="216" y="172"/>
                    <a:pt x="145" y="156"/>
                  </a:cubicBezTo>
                  <a:close/>
                  <a:moveTo>
                    <a:pt x="162" y="140"/>
                  </a:moveTo>
                  <a:cubicBezTo>
                    <a:pt x="167" y="140"/>
                    <a:pt x="172" y="140"/>
                    <a:pt x="178" y="140"/>
                  </a:cubicBezTo>
                  <a:cubicBezTo>
                    <a:pt x="181" y="121"/>
                    <a:pt x="226" y="116"/>
                    <a:pt x="205" y="86"/>
                  </a:cubicBezTo>
                  <a:cubicBezTo>
                    <a:pt x="192" y="106"/>
                    <a:pt x="173" y="119"/>
                    <a:pt x="162" y="140"/>
                  </a:cubicBezTo>
                  <a:close/>
                  <a:moveTo>
                    <a:pt x="449" y="197"/>
                  </a:moveTo>
                  <a:cubicBezTo>
                    <a:pt x="464" y="187"/>
                    <a:pt x="475" y="201"/>
                    <a:pt x="484" y="205"/>
                  </a:cubicBezTo>
                  <a:cubicBezTo>
                    <a:pt x="490" y="195"/>
                    <a:pt x="483" y="195"/>
                    <a:pt x="482" y="186"/>
                  </a:cubicBezTo>
                  <a:cubicBezTo>
                    <a:pt x="499" y="173"/>
                    <a:pt x="501" y="144"/>
                    <a:pt x="528" y="140"/>
                  </a:cubicBezTo>
                  <a:cubicBezTo>
                    <a:pt x="522" y="166"/>
                    <a:pt x="516" y="199"/>
                    <a:pt x="487" y="216"/>
                  </a:cubicBezTo>
                  <a:cubicBezTo>
                    <a:pt x="490" y="224"/>
                    <a:pt x="488" y="237"/>
                    <a:pt x="493" y="243"/>
                  </a:cubicBezTo>
                  <a:cubicBezTo>
                    <a:pt x="506" y="233"/>
                    <a:pt x="515" y="218"/>
                    <a:pt x="530" y="210"/>
                  </a:cubicBezTo>
                  <a:cubicBezTo>
                    <a:pt x="535" y="175"/>
                    <a:pt x="529" y="149"/>
                    <a:pt x="533" y="124"/>
                  </a:cubicBezTo>
                  <a:cubicBezTo>
                    <a:pt x="507" y="137"/>
                    <a:pt x="470" y="177"/>
                    <a:pt x="449" y="197"/>
                  </a:cubicBezTo>
                  <a:close/>
                  <a:moveTo>
                    <a:pt x="265" y="140"/>
                  </a:moveTo>
                  <a:cubicBezTo>
                    <a:pt x="220" y="164"/>
                    <a:pt x="187" y="201"/>
                    <a:pt x="148" y="232"/>
                  </a:cubicBezTo>
                  <a:cubicBezTo>
                    <a:pt x="150" y="243"/>
                    <a:pt x="152" y="255"/>
                    <a:pt x="167" y="254"/>
                  </a:cubicBezTo>
                  <a:cubicBezTo>
                    <a:pt x="205" y="221"/>
                    <a:pt x="248" y="194"/>
                    <a:pt x="278" y="153"/>
                  </a:cubicBezTo>
                  <a:cubicBezTo>
                    <a:pt x="272" y="151"/>
                    <a:pt x="275" y="138"/>
                    <a:pt x="265" y="140"/>
                  </a:cubicBezTo>
                  <a:close/>
                  <a:moveTo>
                    <a:pt x="379" y="210"/>
                  </a:moveTo>
                  <a:cubicBezTo>
                    <a:pt x="389" y="215"/>
                    <a:pt x="410" y="214"/>
                    <a:pt x="419" y="210"/>
                  </a:cubicBezTo>
                  <a:cubicBezTo>
                    <a:pt x="426" y="198"/>
                    <a:pt x="430" y="182"/>
                    <a:pt x="441" y="172"/>
                  </a:cubicBezTo>
                  <a:cubicBezTo>
                    <a:pt x="445" y="174"/>
                    <a:pt x="441" y="183"/>
                    <a:pt x="446" y="183"/>
                  </a:cubicBezTo>
                  <a:cubicBezTo>
                    <a:pt x="450" y="175"/>
                    <a:pt x="469" y="171"/>
                    <a:pt x="463" y="162"/>
                  </a:cubicBezTo>
                  <a:cubicBezTo>
                    <a:pt x="421" y="164"/>
                    <a:pt x="399" y="186"/>
                    <a:pt x="379" y="210"/>
                  </a:cubicBezTo>
                  <a:close/>
                  <a:moveTo>
                    <a:pt x="338" y="175"/>
                  </a:moveTo>
                  <a:cubicBezTo>
                    <a:pt x="303" y="205"/>
                    <a:pt x="271" y="239"/>
                    <a:pt x="232" y="265"/>
                  </a:cubicBezTo>
                  <a:cubicBezTo>
                    <a:pt x="216" y="262"/>
                    <a:pt x="219" y="235"/>
                    <a:pt x="232" y="232"/>
                  </a:cubicBezTo>
                  <a:cubicBezTo>
                    <a:pt x="242" y="231"/>
                    <a:pt x="234" y="247"/>
                    <a:pt x="240" y="248"/>
                  </a:cubicBezTo>
                  <a:cubicBezTo>
                    <a:pt x="262" y="219"/>
                    <a:pt x="307" y="200"/>
                    <a:pt x="319" y="170"/>
                  </a:cubicBezTo>
                  <a:cubicBezTo>
                    <a:pt x="308" y="170"/>
                    <a:pt x="297" y="170"/>
                    <a:pt x="289" y="167"/>
                  </a:cubicBezTo>
                  <a:cubicBezTo>
                    <a:pt x="253" y="202"/>
                    <a:pt x="209" y="230"/>
                    <a:pt x="172" y="265"/>
                  </a:cubicBezTo>
                  <a:cubicBezTo>
                    <a:pt x="206" y="270"/>
                    <a:pt x="252" y="265"/>
                    <a:pt x="278" y="270"/>
                  </a:cubicBezTo>
                  <a:cubicBezTo>
                    <a:pt x="282" y="261"/>
                    <a:pt x="291" y="248"/>
                    <a:pt x="303" y="256"/>
                  </a:cubicBezTo>
                  <a:cubicBezTo>
                    <a:pt x="310" y="247"/>
                    <a:pt x="316" y="243"/>
                    <a:pt x="316" y="232"/>
                  </a:cubicBezTo>
                  <a:cubicBezTo>
                    <a:pt x="346" y="235"/>
                    <a:pt x="349" y="185"/>
                    <a:pt x="373" y="200"/>
                  </a:cubicBezTo>
                  <a:cubicBezTo>
                    <a:pt x="376" y="187"/>
                    <a:pt x="398" y="181"/>
                    <a:pt x="395" y="172"/>
                  </a:cubicBezTo>
                  <a:cubicBezTo>
                    <a:pt x="382" y="179"/>
                    <a:pt x="354" y="180"/>
                    <a:pt x="338" y="175"/>
                  </a:cubicBezTo>
                  <a:close/>
                  <a:moveTo>
                    <a:pt x="370" y="227"/>
                  </a:moveTo>
                  <a:cubicBezTo>
                    <a:pt x="372" y="276"/>
                    <a:pt x="479" y="284"/>
                    <a:pt x="474" y="232"/>
                  </a:cubicBezTo>
                  <a:cubicBezTo>
                    <a:pt x="457" y="235"/>
                    <a:pt x="466" y="213"/>
                    <a:pt x="460" y="210"/>
                  </a:cubicBezTo>
                  <a:cubicBezTo>
                    <a:pt x="441" y="221"/>
                    <a:pt x="399" y="234"/>
                    <a:pt x="370" y="227"/>
                  </a:cubicBezTo>
                  <a:close/>
                  <a:moveTo>
                    <a:pt x="479" y="275"/>
                  </a:moveTo>
                  <a:cubicBezTo>
                    <a:pt x="511" y="274"/>
                    <a:pt x="539" y="243"/>
                    <a:pt x="530" y="218"/>
                  </a:cubicBezTo>
                  <a:cubicBezTo>
                    <a:pt x="517" y="241"/>
                    <a:pt x="493" y="253"/>
                    <a:pt x="479" y="275"/>
                  </a:cubicBezTo>
                  <a:close/>
                  <a:moveTo>
                    <a:pt x="311" y="267"/>
                  </a:moveTo>
                  <a:cubicBezTo>
                    <a:pt x="333" y="267"/>
                    <a:pt x="347" y="265"/>
                    <a:pt x="368" y="270"/>
                  </a:cubicBezTo>
                  <a:cubicBezTo>
                    <a:pt x="367" y="262"/>
                    <a:pt x="356" y="243"/>
                    <a:pt x="349" y="232"/>
                  </a:cubicBezTo>
                  <a:cubicBezTo>
                    <a:pt x="340" y="248"/>
                    <a:pt x="320" y="252"/>
                    <a:pt x="311" y="267"/>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52" name="Freeform 44"/>
            <p:cNvSpPr>
              <a:spLocks/>
            </p:cNvSpPr>
            <p:nvPr/>
          </p:nvSpPr>
          <p:spPr bwMode="auto">
            <a:xfrm>
              <a:off x="1485901" y="1801813"/>
              <a:ext cx="744538" cy="361950"/>
            </a:xfrm>
            <a:custGeom>
              <a:avLst/>
              <a:gdLst>
                <a:gd name="T0" fmla="*/ 2147483647 w 611"/>
                <a:gd name="T1" fmla="*/ 2147483647 h 297"/>
                <a:gd name="T2" fmla="*/ 2147483647 w 611"/>
                <a:gd name="T3" fmla="*/ 2147483647 h 297"/>
                <a:gd name="T4" fmla="*/ 2147483647 w 611"/>
                <a:gd name="T5" fmla="*/ 2147483647 h 297"/>
                <a:gd name="T6" fmla="*/ 2147483647 w 611"/>
                <a:gd name="T7" fmla="*/ 2147483647 h 297"/>
                <a:gd name="T8" fmla="*/ 2147483647 w 611"/>
                <a:gd name="T9" fmla="*/ 2147483647 h 297"/>
                <a:gd name="T10" fmla="*/ 2147483647 w 611"/>
                <a:gd name="T11" fmla="*/ 2147483647 h 297"/>
                <a:gd name="T12" fmla="*/ 2147483647 w 611"/>
                <a:gd name="T13" fmla="*/ 2147483647 h 297"/>
                <a:gd name="T14" fmla="*/ 2147483647 w 611"/>
                <a:gd name="T15" fmla="*/ 2147483647 h 297"/>
                <a:gd name="T16" fmla="*/ 2147483647 w 611"/>
                <a:gd name="T17" fmla="*/ 2147483647 h 297"/>
                <a:gd name="T18" fmla="*/ 2147483647 w 611"/>
                <a:gd name="T19" fmla="*/ 2147483647 h 297"/>
                <a:gd name="T20" fmla="*/ 2147483647 w 611"/>
                <a:gd name="T21" fmla="*/ 2147483647 h 297"/>
                <a:gd name="T22" fmla="*/ 2147483647 w 611"/>
                <a:gd name="T23" fmla="*/ 2147483647 h 297"/>
                <a:gd name="T24" fmla="*/ 2147483647 w 611"/>
                <a:gd name="T25" fmla="*/ 2147483647 h 297"/>
                <a:gd name="T26" fmla="*/ 2147483647 w 611"/>
                <a:gd name="T27" fmla="*/ 2147483647 h 297"/>
                <a:gd name="T28" fmla="*/ 2147483647 w 611"/>
                <a:gd name="T29" fmla="*/ 2147483647 h 2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1" h="297">
                  <a:moveTo>
                    <a:pt x="594" y="25"/>
                  </a:moveTo>
                  <a:cubicBezTo>
                    <a:pt x="588" y="54"/>
                    <a:pt x="607" y="59"/>
                    <a:pt x="611" y="82"/>
                  </a:cubicBezTo>
                  <a:cubicBezTo>
                    <a:pt x="600" y="89"/>
                    <a:pt x="611" y="111"/>
                    <a:pt x="597" y="109"/>
                  </a:cubicBezTo>
                  <a:cubicBezTo>
                    <a:pt x="600" y="153"/>
                    <a:pt x="609" y="248"/>
                    <a:pt x="573" y="280"/>
                  </a:cubicBezTo>
                  <a:cubicBezTo>
                    <a:pt x="518" y="283"/>
                    <a:pt x="437" y="283"/>
                    <a:pt x="383" y="288"/>
                  </a:cubicBezTo>
                  <a:cubicBezTo>
                    <a:pt x="323" y="271"/>
                    <a:pt x="261" y="297"/>
                    <a:pt x="190" y="291"/>
                  </a:cubicBezTo>
                  <a:cubicBezTo>
                    <a:pt x="170" y="289"/>
                    <a:pt x="151" y="290"/>
                    <a:pt x="131" y="291"/>
                  </a:cubicBezTo>
                  <a:cubicBezTo>
                    <a:pt x="128" y="291"/>
                    <a:pt x="129" y="285"/>
                    <a:pt x="125" y="285"/>
                  </a:cubicBezTo>
                  <a:cubicBezTo>
                    <a:pt x="106" y="286"/>
                    <a:pt x="79" y="296"/>
                    <a:pt x="55" y="293"/>
                  </a:cubicBezTo>
                  <a:cubicBezTo>
                    <a:pt x="46" y="286"/>
                    <a:pt x="41" y="276"/>
                    <a:pt x="30" y="271"/>
                  </a:cubicBezTo>
                  <a:cubicBezTo>
                    <a:pt x="41" y="188"/>
                    <a:pt x="0" y="105"/>
                    <a:pt x="41" y="27"/>
                  </a:cubicBezTo>
                  <a:cubicBezTo>
                    <a:pt x="46" y="28"/>
                    <a:pt x="50" y="27"/>
                    <a:pt x="49" y="22"/>
                  </a:cubicBezTo>
                  <a:cubicBezTo>
                    <a:pt x="113" y="17"/>
                    <a:pt x="186" y="30"/>
                    <a:pt x="277" y="25"/>
                  </a:cubicBezTo>
                  <a:cubicBezTo>
                    <a:pt x="353" y="20"/>
                    <a:pt x="444" y="8"/>
                    <a:pt x="516" y="3"/>
                  </a:cubicBezTo>
                  <a:cubicBezTo>
                    <a:pt x="551" y="1"/>
                    <a:pt x="571" y="0"/>
                    <a:pt x="594" y="25"/>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53" name="Freeform 45"/>
            <p:cNvSpPr>
              <a:spLocks/>
            </p:cNvSpPr>
            <p:nvPr/>
          </p:nvSpPr>
          <p:spPr bwMode="auto">
            <a:xfrm>
              <a:off x="1517651" y="2200275"/>
              <a:ext cx="684213" cy="400050"/>
            </a:xfrm>
            <a:custGeom>
              <a:avLst/>
              <a:gdLst>
                <a:gd name="T0" fmla="*/ 2147483647 w 561"/>
                <a:gd name="T1" fmla="*/ 2147483647 h 328"/>
                <a:gd name="T2" fmla="*/ 2147483647 w 561"/>
                <a:gd name="T3" fmla="*/ 2147483647 h 328"/>
                <a:gd name="T4" fmla="*/ 2147483647 w 561"/>
                <a:gd name="T5" fmla="*/ 2147483647 h 328"/>
                <a:gd name="T6" fmla="*/ 2147483647 w 561"/>
                <a:gd name="T7" fmla="*/ 2147483647 h 328"/>
                <a:gd name="T8" fmla="*/ 2147483647 w 561"/>
                <a:gd name="T9" fmla="*/ 2147483647 h 328"/>
                <a:gd name="T10" fmla="*/ 2147483647 w 561"/>
                <a:gd name="T11" fmla="*/ 2147483647 h 328"/>
                <a:gd name="T12" fmla="*/ 2147483647 w 561"/>
                <a:gd name="T13" fmla="*/ 2147483647 h 328"/>
                <a:gd name="T14" fmla="*/ 2147483647 w 561"/>
                <a:gd name="T15" fmla="*/ 2147483647 h 328"/>
                <a:gd name="T16" fmla="*/ 2147483647 w 561"/>
                <a:gd name="T17" fmla="*/ 2147483647 h 328"/>
                <a:gd name="T18" fmla="*/ 2147483647 w 561"/>
                <a:gd name="T19" fmla="*/ 2147483647 h 328"/>
                <a:gd name="T20" fmla="*/ 2147483647 w 561"/>
                <a:gd name="T21" fmla="*/ 2147483647 h 328"/>
                <a:gd name="T22" fmla="*/ 2147483647 w 561"/>
                <a:gd name="T23" fmla="*/ 2147483647 h 328"/>
                <a:gd name="T24" fmla="*/ 2147483647 w 561"/>
                <a:gd name="T25" fmla="*/ 2147483647 h 328"/>
                <a:gd name="T26" fmla="*/ 2147483647 w 561"/>
                <a:gd name="T27" fmla="*/ 2147483647 h 328"/>
                <a:gd name="T28" fmla="*/ 2147483647 w 561"/>
                <a:gd name="T29" fmla="*/ 2147483647 h 3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1" h="328">
                  <a:moveTo>
                    <a:pt x="557" y="289"/>
                  </a:moveTo>
                  <a:cubicBezTo>
                    <a:pt x="501" y="328"/>
                    <a:pt x="408" y="310"/>
                    <a:pt x="327" y="311"/>
                  </a:cubicBezTo>
                  <a:cubicBezTo>
                    <a:pt x="289" y="311"/>
                    <a:pt x="218" y="315"/>
                    <a:pt x="161" y="316"/>
                  </a:cubicBezTo>
                  <a:cubicBezTo>
                    <a:pt x="127" y="317"/>
                    <a:pt x="69" y="322"/>
                    <a:pt x="45" y="308"/>
                  </a:cubicBezTo>
                  <a:cubicBezTo>
                    <a:pt x="28" y="298"/>
                    <a:pt x="23" y="272"/>
                    <a:pt x="7" y="270"/>
                  </a:cubicBezTo>
                  <a:cubicBezTo>
                    <a:pt x="4" y="225"/>
                    <a:pt x="7" y="183"/>
                    <a:pt x="10" y="140"/>
                  </a:cubicBezTo>
                  <a:cubicBezTo>
                    <a:pt x="13" y="96"/>
                    <a:pt x="0" y="30"/>
                    <a:pt x="45" y="7"/>
                  </a:cubicBezTo>
                  <a:cubicBezTo>
                    <a:pt x="69" y="10"/>
                    <a:pt x="93" y="19"/>
                    <a:pt x="113" y="4"/>
                  </a:cubicBezTo>
                  <a:cubicBezTo>
                    <a:pt x="139" y="10"/>
                    <a:pt x="178" y="2"/>
                    <a:pt x="210" y="4"/>
                  </a:cubicBezTo>
                  <a:cubicBezTo>
                    <a:pt x="219" y="5"/>
                    <a:pt x="226" y="11"/>
                    <a:pt x="235" y="12"/>
                  </a:cubicBezTo>
                  <a:cubicBezTo>
                    <a:pt x="267" y="16"/>
                    <a:pt x="308" y="16"/>
                    <a:pt x="343" y="18"/>
                  </a:cubicBezTo>
                  <a:cubicBezTo>
                    <a:pt x="375" y="20"/>
                    <a:pt x="414" y="17"/>
                    <a:pt x="433" y="15"/>
                  </a:cubicBezTo>
                  <a:cubicBezTo>
                    <a:pt x="463" y="12"/>
                    <a:pt x="512" y="0"/>
                    <a:pt x="541" y="12"/>
                  </a:cubicBezTo>
                  <a:cubicBezTo>
                    <a:pt x="545" y="21"/>
                    <a:pt x="548" y="31"/>
                    <a:pt x="555" y="37"/>
                  </a:cubicBezTo>
                  <a:cubicBezTo>
                    <a:pt x="561" y="124"/>
                    <a:pt x="559" y="201"/>
                    <a:pt x="557" y="289"/>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54" name="Freeform 46"/>
            <p:cNvSpPr>
              <a:spLocks noEditPoints="1"/>
            </p:cNvSpPr>
            <p:nvPr/>
          </p:nvSpPr>
          <p:spPr bwMode="auto">
            <a:xfrm>
              <a:off x="1479551" y="2601913"/>
              <a:ext cx="738188" cy="363537"/>
            </a:xfrm>
            <a:custGeom>
              <a:avLst/>
              <a:gdLst>
                <a:gd name="T0" fmla="*/ 2147483647 w 605"/>
                <a:gd name="T1" fmla="*/ 2147483647 h 298"/>
                <a:gd name="T2" fmla="*/ 2147483647 w 605"/>
                <a:gd name="T3" fmla="*/ 2147483647 h 298"/>
                <a:gd name="T4" fmla="*/ 2147483647 w 605"/>
                <a:gd name="T5" fmla="*/ 2147483647 h 298"/>
                <a:gd name="T6" fmla="*/ 2147483647 w 605"/>
                <a:gd name="T7" fmla="*/ 2147483647 h 298"/>
                <a:gd name="T8" fmla="*/ 2147483647 w 605"/>
                <a:gd name="T9" fmla="*/ 2147483647 h 298"/>
                <a:gd name="T10" fmla="*/ 2147483647 w 605"/>
                <a:gd name="T11" fmla="*/ 2147483647 h 298"/>
                <a:gd name="T12" fmla="*/ 2147483647 w 605"/>
                <a:gd name="T13" fmla="*/ 2147483647 h 298"/>
                <a:gd name="T14" fmla="*/ 2147483647 w 605"/>
                <a:gd name="T15" fmla="*/ 2147483647 h 298"/>
                <a:gd name="T16" fmla="*/ 2147483647 w 605"/>
                <a:gd name="T17" fmla="*/ 2147483647 h 298"/>
                <a:gd name="T18" fmla="*/ 2147483647 w 605"/>
                <a:gd name="T19" fmla="*/ 2147483647 h 298"/>
                <a:gd name="T20" fmla="*/ 2147483647 w 605"/>
                <a:gd name="T21" fmla="*/ 2147483647 h 298"/>
                <a:gd name="T22" fmla="*/ 2147483647 w 605"/>
                <a:gd name="T23" fmla="*/ 2147483647 h 298"/>
                <a:gd name="T24" fmla="*/ 2147483647 w 605"/>
                <a:gd name="T25" fmla="*/ 2147483647 h 298"/>
                <a:gd name="T26" fmla="*/ 2147483647 w 605"/>
                <a:gd name="T27" fmla="*/ 2147483647 h 298"/>
                <a:gd name="T28" fmla="*/ 2147483647 w 605"/>
                <a:gd name="T29" fmla="*/ 2147483647 h 298"/>
                <a:gd name="T30" fmla="*/ 2147483647 w 605"/>
                <a:gd name="T31" fmla="*/ 2147483647 h 298"/>
                <a:gd name="T32" fmla="*/ 2147483647 w 605"/>
                <a:gd name="T33" fmla="*/ 2147483647 h 298"/>
                <a:gd name="T34" fmla="*/ 2147483647 w 605"/>
                <a:gd name="T35" fmla="*/ 2147483647 h 298"/>
                <a:gd name="T36" fmla="*/ 2147483647 w 605"/>
                <a:gd name="T37" fmla="*/ 2147483647 h 298"/>
                <a:gd name="T38" fmla="*/ 2147483647 w 605"/>
                <a:gd name="T39" fmla="*/ 2147483647 h 298"/>
                <a:gd name="T40" fmla="*/ 2147483647 w 605"/>
                <a:gd name="T41" fmla="*/ 2147483647 h 298"/>
                <a:gd name="T42" fmla="*/ 2147483647 w 605"/>
                <a:gd name="T43" fmla="*/ 2147483647 h 298"/>
                <a:gd name="T44" fmla="*/ 2147483647 w 605"/>
                <a:gd name="T45" fmla="*/ 2147483647 h 298"/>
                <a:gd name="T46" fmla="*/ 2147483647 w 605"/>
                <a:gd name="T47" fmla="*/ 2147483647 h 298"/>
                <a:gd name="T48" fmla="*/ 2147483647 w 605"/>
                <a:gd name="T49" fmla="*/ 2147483647 h 298"/>
                <a:gd name="T50" fmla="*/ 2147483647 w 605"/>
                <a:gd name="T51" fmla="*/ 2147483647 h 298"/>
                <a:gd name="T52" fmla="*/ 2147483647 w 605"/>
                <a:gd name="T53" fmla="*/ 2147483647 h 298"/>
                <a:gd name="T54" fmla="*/ 2147483647 w 605"/>
                <a:gd name="T55" fmla="*/ 2147483647 h 298"/>
                <a:gd name="T56" fmla="*/ 2147483647 w 605"/>
                <a:gd name="T57" fmla="*/ 2147483647 h 298"/>
                <a:gd name="T58" fmla="*/ 2147483647 w 605"/>
                <a:gd name="T59" fmla="*/ 2147483647 h 298"/>
                <a:gd name="T60" fmla="*/ 2147483647 w 605"/>
                <a:gd name="T61" fmla="*/ 2147483647 h 298"/>
                <a:gd name="T62" fmla="*/ 2147483647 w 605"/>
                <a:gd name="T63" fmla="*/ 2147483647 h 298"/>
                <a:gd name="T64" fmla="*/ 2147483647 w 605"/>
                <a:gd name="T65" fmla="*/ 2147483647 h 298"/>
                <a:gd name="T66" fmla="*/ 2147483647 w 605"/>
                <a:gd name="T67" fmla="*/ 2147483647 h 298"/>
                <a:gd name="T68" fmla="*/ 2147483647 w 605"/>
                <a:gd name="T69" fmla="*/ 2147483647 h 298"/>
                <a:gd name="T70" fmla="*/ 2147483647 w 605"/>
                <a:gd name="T71" fmla="*/ 2147483647 h 298"/>
                <a:gd name="T72" fmla="*/ 2147483647 w 605"/>
                <a:gd name="T73" fmla="*/ 2147483647 h 298"/>
                <a:gd name="T74" fmla="*/ 2147483647 w 605"/>
                <a:gd name="T75" fmla="*/ 2147483647 h 298"/>
                <a:gd name="T76" fmla="*/ 2147483647 w 605"/>
                <a:gd name="T77" fmla="*/ 2147483647 h 298"/>
                <a:gd name="T78" fmla="*/ 2147483647 w 605"/>
                <a:gd name="T79" fmla="*/ 2147483647 h 298"/>
                <a:gd name="T80" fmla="*/ 2147483647 w 605"/>
                <a:gd name="T81" fmla="*/ 2147483647 h 298"/>
                <a:gd name="T82" fmla="*/ 2147483647 w 605"/>
                <a:gd name="T83" fmla="*/ 2147483647 h 298"/>
                <a:gd name="T84" fmla="*/ 2147483647 w 605"/>
                <a:gd name="T85" fmla="*/ 2147483647 h 298"/>
                <a:gd name="T86" fmla="*/ 2147483647 w 605"/>
                <a:gd name="T87" fmla="*/ 2147483647 h 298"/>
                <a:gd name="T88" fmla="*/ 2147483647 w 605"/>
                <a:gd name="T89" fmla="*/ 2147483647 h 2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05" h="298">
                  <a:moveTo>
                    <a:pt x="588" y="265"/>
                  </a:moveTo>
                  <a:cubicBezTo>
                    <a:pt x="560" y="287"/>
                    <a:pt x="497" y="283"/>
                    <a:pt x="458" y="279"/>
                  </a:cubicBezTo>
                  <a:cubicBezTo>
                    <a:pt x="437" y="277"/>
                    <a:pt x="408" y="284"/>
                    <a:pt x="377" y="284"/>
                  </a:cubicBezTo>
                  <a:cubicBezTo>
                    <a:pt x="313" y="286"/>
                    <a:pt x="239" y="298"/>
                    <a:pt x="144" y="293"/>
                  </a:cubicBezTo>
                  <a:cubicBezTo>
                    <a:pt x="92" y="290"/>
                    <a:pt x="0" y="291"/>
                    <a:pt x="38" y="225"/>
                  </a:cubicBezTo>
                  <a:cubicBezTo>
                    <a:pt x="42" y="189"/>
                    <a:pt x="39" y="150"/>
                    <a:pt x="38" y="119"/>
                  </a:cubicBezTo>
                  <a:cubicBezTo>
                    <a:pt x="37" y="78"/>
                    <a:pt x="46" y="23"/>
                    <a:pt x="89" y="19"/>
                  </a:cubicBezTo>
                  <a:cubicBezTo>
                    <a:pt x="110" y="17"/>
                    <a:pt x="140" y="23"/>
                    <a:pt x="171" y="21"/>
                  </a:cubicBezTo>
                  <a:cubicBezTo>
                    <a:pt x="180" y="21"/>
                    <a:pt x="189" y="19"/>
                    <a:pt x="198" y="19"/>
                  </a:cubicBezTo>
                  <a:cubicBezTo>
                    <a:pt x="215" y="18"/>
                    <a:pt x="237" y="20"/>
                    <a:pt x="263" y="19"/>
                  </a:cubicBezTo>
                  <a:cubicBezTo>
                    <a:pt x="286" y="17"/>
                    <a:pt x="308" y="11"/>
                    <a:pt x="331" y="10"/>
                  </a:cubicBezTo>
                  <a:cubicBezTo>
                    <a:pt x="393" y="10"/>
                    <a:pt x="491" y="18"/>
                    <a:pt x="537" y="5"/>
                  </a:cubicBezTo>
                  <a:cubicBezTo>
                    <a:pt x="542" y="4"/>
                    <a:pt x="541" y="2"/>
                    <a:pt x="545" y="0"/>
                  </a:cubicBezTo>
                  <a:cubicBezTo>
                    <a:pt x="560" y="2"/>
                    <a:pt x="566" y="13"/>
                    <a:pt x="578" y="19"/>
                  </a:cubicBezTo>
                  <a:cubicBezTo>
                    <a:pt x="605" y="95"/>
                    <a:pt x="577" y="206"/>
                    <a:pt x="588" y="265"/>
                  </a:cubicBezTo>
                  <a:close/>
                  <a:moveTo>
                    <a:pt x="298" y="32"/>
                  </a:moveTo>
                  <a:cubicBezTo>
                    <a:pt x="287" y="60"/>
                    <a:pt x="265" y="76"/>
                    <a:pt x="252" y="103"/>
                  </a:cubicBezTo>
                  <a:cubicBezTo>
                    <a:pt x="265" y="113"/>
                    <a:pt x="260" y="140"/>
                    <a:pt x="266" y="157"/>
                  </a:cubicBezTo>
                  <a:cubicBezTo>
                    <a:pt x="281" y="133"/>
                    <a:pt x="283" y="121"/>
                    <a:pt x="282" y="97"/>
                  </a:cubicBezTo>
                  <a:cubicBezTo>
                    <a:pt x="292" y="90"/>
                    <a:pt x="306" y="85"/>
                    <a:pt x="320" y="81"/>
                  </a:cubicBezTo>
                  <a:cubicBezTo>
                    <a:pt x="334" y="69"/>
                    <a:pt x="340" y="34"/>
                    <a:pt x="363" y="40"/>
                  </a:cubicBezTo>
                  <a:cubicBezTo>
                    <a:pt x="359" y="56"/>
                    <a:pt x="343" y="60"/>
                    <a:pt x="339" y="76"/>
                  </a:cubicBezTo>
                  <a:cubicBezTo>
                    <a:pt x="351" y="70"/>
                    <a:pt x="367" y="74"/>
                    <a:pt x="380" y="76"/>
                  </a:cubicBezTo>
                  <a:cubicBezTo>
                    <a:pt x="393" y="61"/>
                    <a:pt x="407" y="47"/>
                    <a:pt x="418" y="29"/>
                  </a:cubicBezTo>
                  <a:cubicBezTo>
                    <a:pt x="380" y="35"/>
                    <a:pt x="337" y="27"/>
                    <a:pt x="298" y="32"/>
                  </a:cubicBezTo>
                  <a:close/>
                  <a:moveTo>
                    <a:pt x="244" y="35"/>
                  </a:moveTo>
                  <a:cubicBezTo>
                    <a:pt x="245" y="52"/>
                    <a:pt x="220" y="78"/>
                    <a:pt x="241" y="89"/>
                  </a:cubicBezTo>
                  <a:cubicBezTo>
                    <a:pt x="253" y="83"/>
                    <a:pt x="278" y="53"/>
                    <a:pt x="274" y="32"/>
                  </a:cubicBezTo>
                  <a:cubicBezTo>
                    <a:pt x="267" y="36"/>
                    <a:pt x="249" y="38"/>
                    <a:pt x="244" y="35"/>
                  </a:cubicBezTo>
                  <a:close/>
                  <a:moveTo>
                    <a:pt x="437" y="32"/>
                  </a:moveTo>
                  <a:cubicBezTo>
                    <a:pt x="423" y="47"/>
                    <a:pt x="408" y="60"/>
                    <a:pt x="396" y="76"/>
                  </a:cubicBezTo>
                  <a:cubicBezTo>
                    <a:pt x="444" y="93"/>
                    <a:pt x="479" y="60"/>
                    <a:pt x="488" y="32"/>
                  </a:cubicBezTo>
                  <a:cubicBezTo>
                    <a:pt x="476" y="34"/>
                    <a:pt x="458" y="32"/>
                    <a:pt x="437" y="32"/>
                  </a:cubicBezTo>
                  <a:close/>
                  <a:moveTo>
                    <a:pt x="466" y="81"/>
                  </a:moveTo>
                  <a:cubicBezTo>
                    <a:pt x="484" y="74"/>
                    <a:pt x="501" y="76"/>
                    <a:pt x="513" y="97"/>
                  </a:cubicBezTo>
                  <a:cubicBezTo>
                    <a:pt x="532" y="90"/>
                    <a:pt x="541" y="72"/>
                    <a:pt x="561" y="65"/>
                  </a:cubicBezTo>
                  <a:cubicBezTo>
                    <a:pt x="561" y="51"/>
                    <a:pt x="543" y="56"/>
                    <a:pt x="534" y="51"/>
                  </a:cubicBezTo>
                  <a:cubicBezTo>
                    <a:pt x="536" y="36"/>
                    <a:pt x="521" y="37"/>
                    <a:pt x="513" y="32"/>
                  </a:cubicBezTo>
                  <a:cubicBezTo>
                    <a:pt x="500" y="51"/>
                    <a:pt x="478" y="61"/>
                    <a:pt x="466" y="81"/>
                  </a:cubicBezTo>
                  <a:close/>
                  <a:moveTo>
                    <a:pt x="518" y="116"/>
                  </a:moveTo>
                  <a:cubicBezTo>
                    <a:pt x="514" y="136"/>
                    <a:pt x="532" y="155"/>
                    <a:pt x="526" y="176"/>
                  </a:cubicBezTo>
                  <a:cubicBezTo>
                    <a:pt x="546" y="168"/>
                    <a:pt x="548" y="141"/>
                    <a:pt x="572" y="138"/>
                  </a:cubicBezTo>
                  <a:cubicBezTo>
                    <a:pt x="566" y="112"/>
                    <a:pt x="581" y="87"/>
                    <a:pt x="569" y="67"/>
                  </a:cubicBezTo>
                  <a:cubicBezTo>
                    <a:pt x="558" y="88"/>
                    <a:pt x="523" y="91"/>
                    <a:pt x="518" y="116"/>
                  </a:cubicBezTo>
                  <a:close/>
                  <a:moveTo>
                    <a:pt x="298" y="268"/>
                  </a:moveTo>
                  <a:cubicBezTo>
                    <a:pt x="298" y="265"/>
                    <a:pt x="295" y="266"/>
                    <a:pt x="293" y="268"/>
                  </a:cubicBezTo>
                  <a:cubicBezTo>
                    <a:pt x="285" y="261"/>
                    <a:pt x="290" y="242"/>
                    <a:pt x="285" y="233"/>
                  </a:cubicBezTo>
                  <a:cubicBezTo>
                    <a:pt x="281" y="250"/>
                    <a:pt x="269" y="259"/>
                    <a:pt x="263" y="274"/>
                  </a:cubicBezTo>
                  <a:cubicBezTo>
                    <a:pt x="312" y="268"/>
                    <a:pt x="370" y="266"/>
                    <a:pt x="420" y="263"/>
                  </a:cubicBezTo>
                  <a:cubicBezTo>
                    <a:pt x="414" y="263"/>
                    <a:pt x="419" y="253"/>
                    <a:pt x="418" y="249"/>
                  </a:cubicBezTo>
                  <a:cubicBezTo>
                    <a:pt x="455" y="250"/>
                    <a:pt x="440" y="209"/>
                    <a:pt x="442" y="179"/>
                  </a:cubicBezTo>
                  <a:cubicBezTo>
                    <a:pt x="434" y="176"/>
                    <a:pt x="429" y="178"/>
                    <a:pt x="418" y="179"/>
                  </a:cubicBezTo>
                  <a:cubicBezTo>
                    <a:pt x="417" y="189"/>
                    <a:pt x="420" y="205"/>
                    <a:pt x="415" y="211"/>
                  </a:cubicBezTo>
                  <a:cubicBezTo>
                    <a:pt x="419" y="217"/>
                    <a:pt x="434" y="210"/>
                    <a:pt x="434" y="219"/>
                  </a:cubicBezTo>
                  <a:cubicBezTo>
                    <a:pt x="432" y="228"/>
                    <a:pt x="420" y="227"/>
                    <a:pt x="415" y="233"/>
                  </a:cubicBezTo>
                  <a:cubicBezTo>
                    <a:pt x="413" y="243"/>
                    <a:pt x="420" y="261"/>
                    <a:pt x="407" y="260"/>
                  </a:cubicBezTo>
                  <a:cubicBezTo>
                    <a:pt x="401" y="252"/>
                    <a:pt x="407" y="235"/>
                    <a:pt x="404" y="230"/>
                  </a:cubicBezTo>
                  <a:cubicBezTo>
                    <a:pt x="389" y="229"/>
                    <a:pt x="388" y="230"/>
                    <a:pt x="377" y="227"/>
                  </a:cubicBezTo>
                  <a:cubicBezTo>
                    <a:pt x="374" y="243"/>
                    <a:pt x="380" y="251"/>
                    <a:pt x="363" y="255"/>
                  </a:cubicBezTo>
                  <a:cubicBezTo>
                    <a:pt x="354" y="247"/>
                    <a:pt x="362" y="239"/>
                    <a:pt x="361" y="225"/>
                  </a:cubicBezTo>
                  <a:cubicBezTo>
                    <a:pt x="351" y="226"/>
                    <a:pt x="347" y="230"/>
                    <a:pt x="344" y="219"/>
                  </a:cubicBezTo>
                  <a:cubicBezTo>
                    <a:pt x="347" y="215"/>
                    <a:pt x="352" y="212"/>
                    <a:pt x="361" y="214"/>
                  </a:cubicBezTo>
                  <a:cubicBezTo>
                    <a:pt x="365" y="201"/>
                    <a:pt x="360" y="190"/>
                    <a:pt x="350" y="184"/>
                  </a:cubicBezTo>
                  <a:cubicBezTo>
                    <a:pt x="361" y="176"/>
                    <a:pt x="355" y="149"/>
                    <a:pt x="363" y="138"/>
                  </a:cubicBezTo>
                  <a:cubicBezTo>
                    <a:pt x="321" y="152"/>
                    <a:pt x="316" y="206"/>
                    <a:pt x="334" y="246"/>
                  </a:cubicBezTo>
                  <a:cubicBezTo>
                    <a:pt x="314" y="252"/>
                    <a:pt x="313" y="226"/>
                    <a:pt x="312" y="217"/>
                  </a:cubicBezTo>
                  <a:cubicBezTo>
                    <a:pt x="302" y="138"/>
                    <a:pt x="370" y="99"/>
                    <a:pt x="442" y="130"/>
                  </a:cubicBezTo>
                  <a:cubicBezTo>
                    <a:pt x="464" y="155"/>
                    <a:pt x="459" y="204"/>
                    <a:pt x="456" y="249"/>
                  </a:cubicBezTo>
                  <a:cubicBezTo>
                    <a:pt x="452" y="254"/>
                    <a:pt x="437" y="261"/>
                    <a:pt x="442" y="265"/>
                  </a:cubicBezTo>
                  <a:cubicBezTo>
                    <a:pt x="468" y="259"/>
                    <a:pt x="483" y="269"/>
                    <a:pt x="513" y="263"/>
                  </a:cubicBezTo>
                  <a:cubicBezTo>
                    <a:pt x="514" y="208"/>
                    <a:pt x="514" y="141"/>
                    <a:pt x="488" y="97"/>
                  </a:cubicBezTo>
                  <a:cubicBezTo>
                    <a:pt x="439" y="103"/>
                    <a:pt x="398" y="83"/>
                    <a:pt x="369" y="97"/>
                  </a:cubicBezTo>
                  <a:cubicBezTo>
                    <a:pt x="364" y="96"/>
                    <a:pt x="364" y="89"/>
                    <a:pt x="361" y="86"/>
                  </a:cubicBezTo>
                  <a:cubicBezTo>
                    <a:pt x="258" y="83"/>
                    <a:pt x="325" y="225"/>
                    <a:pt x="298" y="268"/>
                  </a:cubicBezTo>
                  <a:close/>
                  <a:moveTo>
                    <a:pt x="165" y="138"/>
                  </a:moveTo>
                  <a:cubicBezTo>
                    <a:pt x="157" y="140"/>
                    <a:pt x="157" y="134"/>
                    <a:pt x="152" y="133"/>
                  </a:cubicBezTo>
                  <a:cubicBezTo>
                    <a:pt x="159" y="142"/>
                    <a:pt x="147" y="155"/>
                    <a:pt x="155" y="162"/>
                  </a:cubicBezTo>
                  <a:cubicBezTo>
                    <a:pt x="171" y="141"/>
                    <a:pt x="193" y="125"/>
                    <a:pt x="206" y="100"/>
                  </a:cubicBezTo>
                  <a:cubicBezTo>
                    <a:pt x="182" y="85"/>
                    <a:pt x="180" y="126"/>
                    <a:pt x="165" y="138"/>
                  </a:cubicBezTo>
                  <a:close/>
                  <a:moveTo>
                    <a:pt x="157" y="130"/>
                  </a:moveTo>
                  <a:cubicBezTo>
                    <a:pt x="157" y="120"/>
                    <a:pt x="174" y="115"/>
                    <a:pt x="165" y="105"/>
                  </a:cubicBezTo>
                  <a:cubicBezTo>
                    <a:pt x="164" y="113"/>
                    <a:pt x="151" y="124"/>
                    <a:pt x="157" y="130"/>
                  </a:cubicBezTo>
                  <a:close/>
                  <a:moveTo>
                    <a:pt x="217" y="105"/>
                  </a:moveTo>
                  <a:cubicBezTo>
                    <a:pt x="201" y="137"/>
                    <a:pt x="167" y="151"/>
                    <a:pt x="155" y="187"/>
                  </a:cubicBezTo>
                  <a:cubicBezTo>
                    <a:pt x="188" y="169"/>
                    <a:pt x="213" y="144"/>
                    <a:pt x="228" y="108"/>
                  </a:cubicBezTo>
                  <a:cubicBezTo>
                    <a:pt x="224" y="107"/>
                    <a:pt x="223" y="104"/>
                    <a:pt x="217" y="105"/>
                  </a:cubicBezTo>
                  <a:close/>
                  <a:moveTo>
                    <a:pt x="222" y="152"/>
                  </a:moveTo>
                  <a:cubicBezTo>
                    <a:pt x="197" y="153"/>
                    <a:pt x="179" y="198"/>
                    <a:pt x="157" y="203"/>
                  </a:cubicBezTo>
                  <a:cubicBezTo>
                    <a:pt x="157" y="213"/>
                    <a:pt x="157" y="223"/>
                    <a:pt x="157" y="233"/>
                  </a:cubicBezTo>
                  <a:cubicBezTo>
                    <a:pt x="194" y="214"/>
                    <a:pt x="208" y="173"/>
                    <a:pt x="236" y="146"/>
                  </a:cubicBezTo>
                  <a:cubicBezTo>
                    <a:pt x="239" y="146"/>
                    <a:pt x="243" y="146"/>
                    <a:pt x="247" y="146"/>
                  </a:cubicBezTo>
                  <a:cubicBezTo>
                    <a:pt x="249" y="139"/>
                    <a:pt x="249" y="124"/>
                    <a:pt x="239" y="122"/>
                  </a:cubicBezTo>
                  <a:cubicBezTo>
                    <a:pt x="234" y="133"/>
                    <a:pt x="224" y="138"/>
                    <a:pt x="222" y="152"/>
                  </a:cubicBezTo>
                  <a:close/>
                  <a:moveTo>
                    <a:pt x="369" y="135"/>
                  </a:moveTo>
                  <a:cubicBezTo>
                    <a:pt x="377" y="137"/>
                    <a:pt x="370" y="167"/>
                    <a:pt x="377" y="173"/>
                  </a:cubicBezTo>
                  <a:cubicBezTo>
                    <a:pt x="384" y="169"/>
                    <a:pt x="395" y="169"/>
                    <a:pt x="404" y="168"/>
                  </a:cubicBezTo>
                  <a:cubicBezTo>
                    <a:pt x="406" y="158"/>
                    <a:pt x="408" y="148"/>
                    <a:pt x="407" y="135"/>
                  </a:cubicBezTo>
                  <a:cubicBezTo>
                    <a:pt x="392" y="135"/>
                    <a:pt x="385" y="130"/>
                    <a:pt x="369" y="135"/>
                  </a:cubicBezTo>
                  <a:close/>
                  <a:moveTo>
                    <a:pt x="418" y="162"/>
                  </a:moveTo>
                  <a:cubicBezTo>
                    <a:pt x="426" y="167"/>
                    <a:pt x="429" y="162"/>
                    <a:pt x="439" y="165"/>
                  </a:cubicBezTo>
                  <a:cubicBezTo>
                    <a:pt x="439" y="158"/>
                    <a:pt x="439" y="151"/>
                    <a:pt x="439" y="143"/>
                  </a:cubicBezTo>
                  <a:cubicBezTo>
                    <a:pt x="429" y="141"/>
                    <a:pt x="428" y="145"/>
                    <a:pt x="420" y="141"/>
                  </a:cubicBezTo>
                  <a:cubicBezTo>
                    <a:pt x="422" y="151"/>
                    <a:pt x="417" y="154"/>
                    <a:pt x="418" y="162"/>
                  </a:cubicBezTo>
                  <a:close/>
                  <a:moveTo>
                    <a:pt x="569" y="143"/>
                  </a:moveTo>
                  <a:cubicBezTo>
                    <a:pt x="559" y="164"/>
                    <a:pt x="543" y="178"/>
                    <a:pt x="529" y="195"/>
                  </a:cubicBezTo>
                  <a:cubicBezTo>
                    <a:pt x="536" y="213"/>
                    <a:pt x="530" y="223"/>
                    <a:pt x="534" y="236"/>
                  </a:cubicBezTo>
                  <a:cubicBezTo>
                    <a:pt x="582" y="237"/>
                    <a:pt x="572" y="165"/>
                    <a:pt x="569" y="143"/>
                  </a:cubicBezTo>
                  <a:close/>
                  <a:moveTo>
                    <a:pt x="214" y="274"/>
                  </a:moveTo>
                  <a:cubicBezTo>
                    <a:pt x="232" y="274"/>
                    <a:pt x="243" y="273"/>
                    <a:pt x="252" y="271"/>
                  </a:cubicBezTo>
                  <a:cubicBezTo>
                    <a:pt x="274" y="237"/>
                    <a:pt x="302" y="187"/>
                    <a:pt x="279" y="152"/>
                  </a:cubicBezTo>
                  <a:cubicBezTo>
                    <a:pt x="256" y="190"/>
                    <a:pt x="215" y="220"/>
                    <a:pt x="214" y="274"/>
                  </a:cubicBezTo>
                  <a:close/>
                  <a:moveTo>
                    <a:pt x="225" y="176"/>
                  </a:moveTo>
                  <a:cubicBezTo>
                    <a:pt x="241" y="178"/>
                    <a:pt x="243" y="166"/>
                    <a:pt x="247" y="157"/>
                  </a:cubicBezTo>
                  <a:cubicBezTo>
                    <a:pt x="236" y="160"/>
                    <a:pt x="231" y="169"/>
                    <a:pt x="225" y="176"/>
                  </a:cubicBezTo>
                  <a:close/>
                  <a:moveTo>
                    <a:pt x="374" y="184"/>
                  </a:moveTo>
                  <a:cubicBezTo>
                    <a:pt x="373" y="196"/>
                    <a:pt x="376" y="204"/>
                    <a:pt x="377" y="214"/>
                  </a:cubicBezTo>
                  <a:cubicBezTo>
                    <a:pt x="386" y="214"/>
                    <a:pt x="395" y="214"/>
                    <a:pt x="404" y="214"/>
                  </a:cubicBezTo>
                  <a:cubicBezTo>
                    <a:pt x="405" y="198"/>
                    <a:pt x="405" y="198"/>
                    <a:pt x="407" y="184"/>
                  </a:cubicBezTo>
                  <a:cubicBezTo>
                    <a:pt x="398" y="177"/>
                    <a:pt x="385" y="184"/>
                    <a:pt x="374" y="184"/>
                  </a:cubicBezTo>
                  <a:close/>
                  <a:moveTo>
                    <a:pt x="220" y="195"/>
                  </a:moveTo>
                  <a:cubicBezTo>
                    <a:pt x="223" y="207"/>
                    <a:pt x="212" y="218"/>
                    <a:pt x="217" y="222"/>
                  </a:cubicBezTo>
                  <a:cubicBezTo>
                    <a:pt x="221" y="212"/>
                    <a:pt x="236" y="198"/>
                    <a:pt x="233" y="189"/>
                  </a:cubicBezTo>
                  <a:cubicBezTo>
                    <a:pt x="231" y="193"/>
                    <a:pt x="226" y="195"/>
                    <a:pt x="220" y="195"/>
                  </a:cubicBezTo>
                  <a:close/>
                  <a:moveTo>
                    <a:pt x="163" y="271"/>
                  </a:moveTo>
                  <a:cubicBezTo>
                    <a:pt x="176" y="256"/>
                    <a:pt x="198" y="236"/>
                    <a:pt x="195" y="214"/>
                  </a:cubicBezTo>
                  <a:cubicBezTo>
                    <a:pt x="191" y="237"/>
                    <a:pt x="139" y="246"/>
                    <a:pt x="163" y="271"/>
                  </a:cubicBezTo>
                  <a:close/>
                  <a:moveTo>
                    <a:pt x="532" y="263"/>
                  </a:moveTo>
                  <a:cubicBezTo>
                    <a:pt x="548" y="265"/>
                    <a:pt x="558" y="260"/>
                    <a:pt x="567" y="255"/>
                  </a:cubicBezTo>
                  <a:cubicBezTo>
                    <a:pt x="567" y="248"/>
                    <a:pt x="567" y="242"/>
                    <a:pt x="567" y="236"/>
                  </a:cubicBezTo>
                  <a:cubicBezTo>
                    <a:pt x="553" y="243"/>
                    <a:pt x="535" y="246"/>
                    <a:pt x="532" y="263"/>
                  </a:cubicBezTo>
                  <a:close/>
                  <a:moveTo>
                    <a:pt x="182" y="276"/>
                  </a:moveTo>
                  <a:cubicBezTo>
                    <a:pt x="183" y="268"/>
                    <a:pt x="202" y="279"/>
                    <a:pt x="203" y="271"/>
                  </a:cubicBezTo>
                  <a:cubicBezTo>
                    <a:pt x="199" y="270"/>
                    <a:pt x="201" y="264"/>
                    <a:pt x="201" y="260"/>
                  </a:cubicBezTo>
                  <a:cubicBezTo>
                    <a:pt x="193" y="262"/>
                    <a:pt x="194" y="256"/>
                    <a:pt x="187" y="257"/>
                  </a:cubicBezTo>
                  <a:cubicBezTo>
                    <a:pt x="189" y="266"/>
                    <a:pt x="174" y="271"/>
                    <a:pt x="182" y="276"/>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55" name="Freeform 47"/>
            <p:cNvSpPr>
              <a:spLocks/>
            </p:cNvSpPr>
            <p:nvPr/>
          </p:nvSpPr>
          <p:spPr bwMode="auto">
            <a:xfrm>
              <a:off x="1522413" y="4121150"/>
              <a:ext cx="690563" cy="358775"/>
            </a:xfrm>
            <a:custGeom>
              <a:avLst/>
              <a:gdLst>
                <a:gd name="T0" fmla="*/ 2147483647 w 566"/>
                <a:gd name="T1" fmla="*/ 2147483647 h 294"/>
                <a:gd name="T2" fmla="*/ 2147483647 w 566"/>
                <a:gd name="T3" fmla="*/ 2147483647 h 294"/>
                <a:gd name="T4" fmla="*/ 2147483647 w 566"/>
                <a:gd name="T5" fmla="*/ 2147483647 h 294"/>
                <a:gd name="T6" fmla="*/ 2147483647 w 566"/>
                <a:gd name="T7" fmla="*/ 2147483647 h 294"/>
                <a:gd name="T8" fmla="*/ 2147483647 w 566"/>
                <a:gd name="T9" fmla="*/ 2147483647 h 294"/>
                <a:gd name="T10" fmla="*/ 2147483647 w 566"/>
                <a:gd name="T11" fmla="*/ 2147483647 h 294"/>
                <a:gd name="T12" fmla="*/ 2147483647 w 566"/>
                <a:gd name="T13" fmla="*/ 2147483647 h 294"/>
                <a:gd name="T14" fmla="*/ 2147483647 w 566"/>
                <a:gd name="T15" fmla="*/ 2147483647 h 294"/>
                <a:gd name="T16" fmla="*/ 2147483647 w 566"/>
                <a:gd name="T17" fmla="*/ 2147483647 h 294"/>
                <a:gd name="T18" fmla="*/ 2147483647 w 566"/>
                <a:gd name="T19" fmla="*/ 2147483647 h 294"/>
                <a:gd name="T20" fmla="*/ 2147483647 w 566"/>
                <a:gd name="T21" fmla="*/ 2147483647 h 294"/>
                <a:gd name="T22" fmla="*/ 2147483647 w 566"/>
                <a:gd name="T23" fmla="*/ 2147483647 h 294"/>
                <a:gd name="T24" fmla="*/ 2147483647 w 566"/>
                <a:gd name="T25" fmla="*/ 2147483647 h 294"/>
                <a:gd name="T26" fmla="*/ 2147483647 w 566"/>
                <a:gd name="T27" fmla="*/ 2147483647 h 294"/>
                <a:gd name="T28" fmla="*/ 2147483647 w 566"/>
                <a:gd name="T29" fmla="*/ 2147483647 h 2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6" h="294">
                  <a:moveTo>
                    <a:pt x="542" y="26"/>
                  </a:moveTo>
                  <a:cubicBezTo>
                    <a:pt x="545" y="52"/>
                    <a:pt x="566" y="67"/>
                    <a:pt x="544" y="85"/>
                  </a:cubicBezTo>
                  <a:cubicBezTo>
                    <a:pt x="557" y="131"/>
                    <a:pt x="538" y="184"/>
                    <a:pt x="555" y="210"/>
                  </a:cubicBezTo>
                  <a:cubicBezTo>
                    <a:pt x="555" y="232"/>
                    <a:pt x="549" y="228"/>
                    <a:pt x="558" y="243"/>
                  </a:cubicBezTo>
                  <a:cubicBezTo>
                    <a:pt x="541" y="239"/>
                    <a:pt x="543" y="271"/>
                    <a:pt x="531" y="281"/>
                  </a:cubicBezTo>
                  <a:cubicBezTo>
                    <a:pt x="522" y="285"/>
                    <a:pt x="511" y="288"/>
                    <a:pt x="504" y="294"/>
                  </a:cubicBezTo>
                  <a:cubicBezTo>
                    <a:pt x="435" y="287"/>
                    <a:pt x="366" y="293"/>
                    <a:pt x="300" y="291"/>
                  </a:cubicBezTo>
                  <a:cubicBezTo>
                    <a:pt x="269" y="291"/>
                    <a:pt x="240" y="279"/>
                    <a:pt x="211" y="278"/>
                  </a:cubicBezTo>
                  <a:cubicBezTo>
                    <a:pt x="192" y="277"/>
                    <a:pt x="177" y="279"/>
                    <a:pt x="159" y="278"/>
                  </a:cubicBezTo>
                  <a:cubicBezTo>
                    <a:pt x="115" y="276"/>
                    <a:pt x="67" y="287"/>
                    <a:pt x="24" y="267"/>
                  </a:cubicBezTo>
                  <a:cubicBezTo>
                    <a:pt x="0" y="181"/>
                    <a:pt x="14" y="64"/>
                    <a:pt x="67" y="18"/>
                  </a:cubicBezTo>
                  <a:cubicBezTo>
                    <a:pt x="163" y="28"/>
                    <a:pt x="283" y="0"/>
                    <a:pt x="387" y="7"/>
                  </a:cubicBezTo>
                  <a:cubicBezTo>
                    <a:pt x="399" y="7"/>
                    <a:pt x="410" y="14"/>
                    <a:pt x="422" y="15"/>
                  </a:cubicBezTo>
                  <a:cubicBezTo>
                    <a:pt x="430" y="15"/>
                    <a:pt x="438" y="9"/>
                    <a:pt x="447" y="9"/>
                  </a:cubicBezTo>
                  <a:cubicBezTo>
                    <a:pt x="481" y="9"/>
                    <a:pt x="512" y="23"/>
                    <a:pt x="542" y="26"/>
                  </a:cubicBezTo>
                  <a:close/>
                </a:path>
              </a:pathLst>
            </a:custGeom>
            <a:solidFill>
              <a:srgbClr val="AD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56" name="Freeform 48"/>
            <p:cNvSpPr>
              <a:spLocks noEditPoints="1"/>
            </p:cNvSpPr>
            <p:nvPr/>
          </p:nvSpPr>
          <p:spPr bwMode="auto">
            <a:xfrm>
              <a:off x="1311276" y="1716088"/>
              <a:ext cx="1120775" cy="3203575"/>
            </a:xfrm>
            <a:custGeom>
              <a:avLst/>
              <a:gdLst>
                <a:gd name="T0" fmla="*/ 2147483647 w 919"/>
                <a:gd name="T1" fmla="*/ 2147483647 h 2628"/>
                <a:gd name="T2" fmla="*/ 2147483647 w 919"/>
                <a:gd name="T3" fmla="*/ 2147483647 h 2628"/>
                <a:gd name="T4" fmla="*/ 2147483647 w 919"/>
                <a:gd name="T5" fmla="*/ 2147483647 h 2628"/>
                <a:gd name="T6" fmla="*/ 2147483647 w 919"/>
                <a:gd name="T7" fmla="*/ 2147483647 h 2628"/>
                <a:gd name="T8" fmla="*/ 2147483647 w 919"/>
                <a:gd name="T9" fmla="*/ 2147483647 h 2628"/>
                <a:gd name="T10" fmla="*/ 2147483647 w 919"/>
                <a:gd name="T11" fmla="*/ 2147483647 h 2628"/>
                <a:gd name="T12" fmla="*/ 2147483647 w 919"/>
                <a:gd name="T13" fmla="*/ 2147483647 h 2628"/>
                <a:gd name="T14" fmla="*/ 2147483647 w 919"/>
                <a:gd name="T15" fmla="*/ 2147483647 h 2628"/>
                <a:gd name="T16" fmla="*/ 2147483647 w 919"/>
                <a:gd name="T17" fmla="*/ 2147483647 h 2628"/>
                <a:gd name="T18" fmla="*/ 2147483647 w 919"/>
                <a:gd name="T19" fmla="*/ 2147483647 h 2628"/>
                <a:gd name="T20" fmla="*/ 2147483647 w 919"/>
                <a:gd name="T21" fmla="*/ 2147483647 h 2628"/>
                <a:gd name="T22" fmla="*/ 2147483647 w 919"/>
                <a:gd name="T23" fmla="*/ 2147483647 h 2628"/>
                <a:gd name="T24" fmla="*/ 2147483647 w 919"/>
                <a:gd name="T25" fmla="*/ 2147483647 h 2628"/>
                <a:gd name="T26" fmla="*/ 2147483647 w 919"/>
                <a:gd name="T27" fmla="*/ 2147483647 h 2628"/>
                <a:gd name="T28" fmla="*/ 2147483647 w 919"/>
                <a:gd name="T29" fmla="*/ 2147483647 h 2628"/>
                <a:gd name="T30" fmla="*/ 0 w 919"/>
                <a:gd name="T31" fmla="*/ 2147483647 h 2628"/>
                <a:gd name="T32" fmla="*/ 2147483647 w 919"/>
                <a:gd name="T33" fmla="*/ 2147483647 h 2628"/>
                <a:gd name="T34" fmla="*/ 2147483647 w 919"/>
                <a:gd name="T35" fmla="*/ 2147483647 h 2628"/>
                <a:gd name="T36" fmla="*/ 2147483647 w 919"/>
                <a:gd name="T37" fmla="*/ 2147483647 h 2628"/>
                <a:gd name="T38" fmla="*/ 2147483647 w 919"/>
                <a:gd name="T39" fmla="*/ 2147483647 h 2628"/>
                <a:gd name="T40" fmla="*/ 2147483647 w 919"/>
                <a:gd name="T41" fmla="*/ 2147483647 h 2628"/>
                <a:gd name="T42" fmla="*/ 2147483647 w 919"/>
                <a:gd name="T43" fmla="*/ 2147483647 h 2628"/>
                <a:gd name="T44" fmla="*/ 2147483647 w 919"/>
                <a:gd name="T45" fmla="*/ 2147483647 h 2628"/>
                <a:gd name="T46" fmla="*/ 2147483647 w 919"/>
                <a:gd name="T47" fmla="*/ 2147483647 h 2628"/>
                <a:gd name="T48" fmla="*/ 2147483647 w 919"/>
                <a:gd name="T49" fmla="*/ 2147483647 h 2628"/>
                <a:gd name="T50" fmla="*/ 2147483647 w 919"/>
                <a:gd name="T51" fmla="*/ 2147483647 h 2628"/>
                <a:gd name="T52" fmla="*/ 2147483647 w 919"/>
                <a:gd name="T53" fmla="*/ 2147483647 h 2628"/>
                <a:gd name="T54" fmla="*/ 2147483647 w 919"/>
                <a:gd name="T55" fmla="*/ 2147483647 h 2628"/>
                <a:gd name="T56" fmla="*/ 2147483647 w 919"/>
                <a:gd name="T57" fmla="*/ 2147483647 h 2628"/>
                <a:gd name="T58" fmla="*/ 2147483647 w 919"/>
                <a:gd name="T59" fmla="*/ 2147483647 h 2628"/>
                <a:gd name="T60" fmla="*/ 2147483647 w 919"/>
                <a:gd name="T61" fmla="*/ 2147483647 h 2628"/>
                <a:gd name="T62" fmla="*/ 2147483647 w 919"/>
                <a:gd name="T63" fmla="*/ 2147483647 h 2628"/>
                <a:gd name="T64" fmla="*/ 2147483647 w 919"/>
                <a:gd name="T65" fmla="*/ 2147483647 h 2628"/>
                <a:gd name="T66" fmla="*/ 2147483647 w 919"/>
                <a:gd name="T67" fmla="*/ 2147483647 h 2628"/>
                <a:gd name="T68" fmla="*/ 2147483647 w 919"/>
                <a:gd name="T69" fmla="*/ 2147483647 h 2628"/>
                <a:gd name="T70" fmla="*/ 2147483647 w 919"/>
                <a:gd name="T71" fmla="*/ 2147483647 h 2628"/>
                <a:gd name="T72" fmla="*/ 2147483647 w 919"/>
                <a:gd name="T73" fmla="*/ 2147483647 h 2628"/>
                <a:gd name="T74" fmla="*/ 2147483647 w 919"/>
                <a:gd name="T75" fmla="*/ 2147483647 h 2628"/>
                <a:gd name="T76" fmla="*/ 2147483647 w 919"/>
                <a:gd name="T77" fmla="*/ 2147483647 h 2628"/>
                <a:gd name="T78" fmla="*/ 2147483647 w 919"/>
                <a:gd name="T79" fmla="*/ 2147483647 h 2628"/>
                <a:gd name="T80" fmla="*/ 2147483647 w 919"/>
                <a:gd name="T81" fmla="*/ 2147483647 h 2628"/>
                <a:gd name="T82" fmla="*/ 2147483647 w 919"/>
                <a:gd name="T83" fmla="*/ 2147483647 h 26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9" h="2628">
                  <a:moveTo>
                    <a:pt x="884" y="27"/>
                  </a:moveTo>
                  <a:cubicBezTo>
                    <a:pt x="889" y="42"/>
                    <a:pt x="902" y="49"/>
                    <a:pt x="908" y="62"/>
                  </a:cubicBezTo>
                  <a:cubicBezTo>
                    <a:pt x="913" y="246"/>
                    <a:pt x="908" y="406"/>
                    <a:pt x="908" y="615"/>
                  </a:cubicBezTo>
                  <a:cubicBezTo>
                    <a:pt x="908" y="1107"/>
                    <a:pt x="909" y="1670"/>
                    <a:pt x="911" y="2132"/>
                  </a:cubicBezTo>
                  <a:cubicBezTo>
                    <a:pt x="911" y="2225"/>
                    <a:pt x="907" y="2313"/>
                    <a:pt x="903" y="2414"/>
                  </a:cubicBezTo>
                  <a:cubicBezTo>
                    <a:pt x="900" y="2490"/>
                    <a:pt x="919" y="2545"/>
                    <a:pt x="886" y="2609"/>
                  </a:cubicBezTo>
                  <a:cubicBezTo>
                    <a:pt x="785" y="2628"/>
                    <a:pt x="609" y="2615"/>
                    <a:pt x="485" y="2606"/>
                  </a:cubicBezTo>
                  <a:cubicBezTo>
                    <a:pt x="458" y="2604"/>
                    <a:pt x="431" y="2599"/>
                    <a:pt x="406" y="2598"/>
                  </a:cubicBezTo>
                  <a:cubicBezTo>
                    <a:pt x="398" y="2598"/>
                    <a:pt x="382" y="2604"/>
                    <a:pt x="371" y="2603"/>
                  </a:cubicBezTo>
                  <a:cubicBezTo>
                    <a:pt x="348" y="2603"/>
                    <a:pt x="322" y="2596"/>
                    <a:pt x="293" y="2595"/>
                  </a:cubicBezTo>
                  <a:cubicBezTo>
                    <a:pt x="221" y="2593"/>
                    <a:pt x="71" y="2604"/>
                    <a:pt x="32" y="2565"/>
                  </a:cubicBezTo>
                  <a:cubicBezTo>
                    <a:pt x="15" y="2549"/>
                    <a:pt x="13" y="2520"/>
                    <a:pt x="5" y="2498"/>
                  </a:cubicBezTo>
                  <a:cubicBezTo>
                    <a:pt x="5" y="2479"/>
                    <a:pt x="22" y="2498"/>
                    <a:pt x="21" y="2495"/>
                  </a:cubicBezTo>
                  <a:cubicBezTo>
                    <a:pt x="27" y="1913"/>
                    <a:pt x="13" y="1283"/>
                    <a:pt x="10" y="713"/>
                  </a:cubicBezTo>
                  <a:cubicBezTo>
                    <a:pt x="10" y="619"/>
                    <a:pt x="14" y="534"/>
                    <a:pt x="13" y="453"/>
                  </a:cubicBezTo>
                  <a:cubicBezTo>
                    <a:pt x="12" y="334"/>
                    <a:pt x="13" y="192"/>
                    <a:pt x="0" y="70"/>
                  </a:cubicBezTo>
                  <a:cubicBezTo>
                    <a:pt x="20" y="18"/>
                    <a:pt x="139" y="44"/>
                    <a:pt x="217" y="40"/>
                  </a:cubicBezTo>
                  <a:cubicBezTo>
                    <a:pt x="298" y="37"/>
                    <a:pt x="362" y="21"/>
                    <a:pt x="434" y="19"/>
                  </a:cubicBezTo>
                  <a:cubicBezTo>
                    <a:pt x="463" y="18"/>
                    <a:pt x="491" y="25"/>
                    <a:pt x="518" y="24"/>
                  </a:cubicBezTo>
                  <a:cubicBezTo>
                    <a:pt x="545" y="24"/>
                    <a:pt x="571" y="20"/>
                    <a:pt x="596" y="19"/>
                  </a:cubicBezTo>
                  <a:cubicBezTo>
                    <a:pt x="690" y="15"/>
                    <a:pt x="798" y="0"/>
                    <a:pt x="884" y="27"/>
                  </a:cubicBezTo>
                  <a:close/>
                  <a:moveTo>
                    <a:pt x="884" y="2511"/>
                  </a:moveTo>
                  <a:cubicBezTo>
                    <a:pt x="883" y="2498"/>
                    <a:pt x="886" y="2485"/>
                    <a:pt x="886" y="2473"/>
                  </a:cubicBezTo>
                  <a:cubicBezTo>
                    <a:pt x="892" y="2193"/>
                    <a:pt x="906" y="1946"/>
                    <a:pt x="897" y="1611"/>
                  </a:cubicBezTo>
                  <a:cubicBezTo>
                    <a:pt x="887" y="1209"/>
                    <a:pt x="898" y="809"/>
                    <a:pt x="895" y="393"/>
                  </a:cubicBezTo>
                  <a:cubicBezTo>
                    <a:pt x="894" y="281"/>
                    <a:pt x="904" y="168"/>
                    <a:pt x="884" y="62"/>
                  </a:cubicBezTo>
                  <a:cubicBezTo>
                    <a:pt x="851" y="50"/>
                    <a:pt x="803" y="24"/>
                    <a:pt x="764" y="30"/>
                  </a:cubicBezTo>
                  <a:cubicBezTo>
                    <a:pt x="652" y="45"/>
                    <a:pt x="575" y="39"/>
                    <a:pt x="444" y="38"/>
                  </a:cubicBezTo>
                  <a:cubicBezTo>
                    <a:pt x="354" y="37"/>
                    <a:pt x="301" y="56"/>
                    <a:pt x="225" y="62"/>
                  </a:cubicBezTo>
                  <a:cubicBezTo>
                    <a:pt x="191" y="65"/>
                    <a:pt x="159" y="60"/>
                    <a:pt x="119" y="59"/>
                  </a:cubicBezTo>
                  <a:cubicBezTo>
                    <a:pt x="88" y="59"/>
                    <a:pt x="40" y="52"/>
                    <a:pt x="24" y="73"/>
                  </a:cubicBezTo>
                  <a:cubicBezTo>
                    <a:pt x="5" y="99"/>
                    <a:pt x="31" y="154"/>
                    <a:pt x="29" y="187"/>
                  </a:cubicBezTo>
                  <a:cubicBezTo>
                    <a:pt x="24" y="306"/>
                    <a:pt x="25" y="429"/>
                    <a:pt x="27" y="534"/>
                  </a:cubicBezTo>
                  <a:cubicBezTo>
                    <a:pt x="28" y="614"/>
                    <a:pt x="23" y="695"/>
                    <a:pt x="24" y="775"/>
                  </a:cubicBezTo>
                  <a:cubicBezTo>
                    <a:pt x="26" y="1031"/>
                    <a:pt x="28" y="1342"/>
                    <a:pt x="32" y="1654"/>
                  </a:cubicBezTo>
                  <a:cubicBezTo>
                    <a:pt x="35" y="1876"/>
                    <a:pt x="38" y="2185"/>
                    <a:pt x="38" y="2405"/>
                  </a:cubicBezTo>
                  <a:cubicBezTo>
                    <a:pt x="38" y="2453"/>
                    <a:pt x="30" y="2501"/>
                    <a:pt x="40" y="2546"/>
                  </a:cubicBezTo>
                  <a:cubicBezTo>
                    <a:pt x="88" y="2578"/>
                    <a:pt x="149" y="2568"/>
                    <a:pt x="206" y="2574"/>
                  </a:cubicBezTo>
                  <a:cubicBezTo>
                    <a:pt x="265" y="2579"/>
                    <a:pt x="328" y="2582"/>
                    <a:pt x="385" y="2582"/>
                  </a:cubicBezTo>
                  <a:cubicBezTo>
                    <a:pt x="505" y="2580"/>
                    <a:pt x="602" y="2597"/>
                    <a:pt x="707" y="2601"/>
                  </a:cubicBezTo>
                  <a:cubicBezTo>
                    <a:pt x="767" y="2603"/>
                    <a:pt x="813" y="2596"/>
                    <a:pt x="873" y="2590"/>
                  </a:cubicBezTo>
                  <a:cubicBezTo>
                    <a:pt x="890" y="2559"/>
                    <a:pt x="885" y="2540"/>
                    <a:pt x="884" y="2511"/>
                  </a:cubicBezTo>
                  <a:close/>
                </a:path>
              </a:pathLst>
            </a:custGeom>
            <a:solidFill>
              <a:srgbClr val="3227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grpSp>
      <p:sp>
        <p:nvSpPr>
          <p:cNvPr id="7171" name="文本框 57"/>
          <p:cNvSpPr txBox="1">
            <a:spLocks noChangeArrowheads="1"/>
          </p:cNvSpPr>
          <p:nvPr/>
        </p:nvSpPr>
        <p:spPr bwMode="auto">
          <a:xfrm>
            <a:off x="2710462" y="1216089"/>
            <a:ext cx="5029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800" b="1" dirty="0">
                <a:solidFill>
                  <a:srgbClr val="1E2B58"/>
                </a:solidFill>
                <a:latin typeface="微软雅黑" panose="020B0503020204020204" pitchFamily="34" charset="-122"/>
                <a:ea typeface="微软雅黑" panose="020B0503020204020204" pitchFamily="34" charset="-122"/>
                <a:cs typeface="造字工房悦黑体验版常规体"/>
              </a:rPr>
              <a:t>超</a:t>
            </a:r>
            <a:r>
              <a:rPr lang="zh-CN" altLang="en-US" sz="4800" b="1" dirty="0" smtClean="0">
                <a:solidFill>
                  <a:srgbClr val="1E2B58"/>
                </a:solidFill>
                <a:latin typeface="微软雅黑" panose="020B0503020204020204" pitchFamily="34" charset="-122"/>
                <a:ea typeface="微软雅黑" panose="020B0503020204020204" pitchFamily="34" charset="-122"/>
                <a:cs typeface="造字工房悦黑体验版常规体"/>
              </a:rPr>
              <a:t>星数字图书馆</a:t>
            </a:r>
            <a:endParaRPr lang="en-US" altLang="zh-CN" sz="4800" b="1" dirty="0" smtClean="0">
              <a:solidFill>
                <a:srgbClr val="1E2B58"/>
              </a:solidFill>
              <a:latin typeface="微软雅黑" panose="020B0503020204020204" pitchFamily="34" charset="-122"/>
              <a:ea typeface="微软雅黑" panose="020B0503020204020204" pitchFamily="34" charset="-122"/>
              <a:cs typeface="造字工房悦黑体验版常规体"/>
            </a:endParaRPr>
          </a:p>
          <a:p>
            <a:pPr algn="ctr" eaLnBrk="1" hangingPunct="1"/>
            <a:r>
              <a:rPr lang="en-US" altLang="zh-CN" sz="4800" b="1" dirty="0" smtClean="0">
                <a:solidFill>
                  <a:srgbClr val="1E2B58"/>
                </a:solidFill>
                <a:latin typeface="微软雅黑" panose="020B0503020204020204" pitchFamily="34" charset="-122"/>
                <a:ea typeface="微软雅黑" panose="020B0503020204020204" pitchFamily="34" charset="-122"/>
                <a:cs typeface="造字工房悦黑体验版常规体"/>
              </a:rPr>
              <a:t>VS</a:t>
            </a:r>
          </a:p>
          <a:p>
            <a:pPr algn="ctr" eaLnBrk="1" hangingPunct="1"/>
            <a:r>
              <a:rPr lang="zh-CN" altLang="en-US" sz="4800" b="1" dirty="0">
                <a:solidFill>
                  <a:srgbClr val="1E2B58"/>
                </a:solidFill>
                <a:latin typeface="微软雅黑" panose="020B0503020204020204" pitchFamily="34" charset="-122"/>
                <a:ea typeface="微软雅黑" panose="020B0503020204020204" pitchFamily="34" charset="-122"/>
                <a:cs typeface="造字工房悦黑体验版常规体"/>
              </a:rPr>
              <a:t>读</a:t>
            </a:r>
            <a:r>
              <a:rPr lang="zh-CN" altLang="en-US" sz="4800" b="1" dirty="0" smtClean="0">
                <a:solidFill>
                  <a:srgbClr val="1E2B58"/>
                </a:solidFill>
                <a:latin typeface="微软雅黑" panose="020B0503020204020204" pitchFamily="34" charset="-122"/>
                <a:ea typeface="微软雅黑" panose="020B0503020204020204" pitchFamily="34" charset="-122"/>
                <a:cs typeface="造字工房悦黑体验版常规体"/>
              </a:rPr>
              <a:t>秀学术搜索</a:t>
            </a:r>
            <a:endParaRPr lang="zh-CN" altLang="en-US" sz="4800" b="1" dirty="0">
              <a:solidFill>
                <a:srgbClr val="1E2B58"/>
              </a:solidFill>
              <a:latin typeface="微软雅黑" panose="020B0503020204020204" pitchFamily="34" charset="-122"/>
              <a:ea typeface="微软雅黑" panose="020B0503020204020204" pitchFamily="34" charset="-122"/>
              <a:cs typeface="造字工房悦黑体验版常规体"/>
            </a:endParaRPr>
          </a:p>
        </p:txBody>
      </p:sp>
      <p:grpSp>
        <p:nvGrpSpPr>
          <p:cNvPr id="7173" name="组合 4"/>
          <p:cNvGrpSpPr>
            <a:grpSpLocks/>
          </p:cNvGrpSpPr>
          <p:nvPr/>
        </p:nvGrpSpPr>
        <p:grpSpPr bwMode="auto">
          <a:xfrm>
            <a:off x="0" y="0"/>
            <a:ext cx="9144000" cy="5143500"/>
            <a:chOff x="-588" y="0"/>
            <a:chExt cx="12192588" cy="6858000"/>
          </a:xfrm>
        </p:grpSpPr>
        <p:sp>
          <p:nvSpPr>
            <p:cNvPr id="7174" name="Freeform 19"/>
            <p:cNvSpPr>
              <a:spLocks/>
            </p:cNvSpPr>
            <p:nvPr/>
          </p:nvSpPr>
          <p:spPr bwMode="auto">
            <a:xfrm>
              <a:off x="0" y="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75" name="Freeform 19"/>
            <p:cNvSpPr>
              <a:spLocks/>
            </p:cNvSpPr>
            <p:nvPr/>
          </p:nvSpPr>
          <p:spPr bwMode="auto">
            <a:xfrm>
              <a:off x="1198573" y="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76" name="Freeform 19"/>
            <p:cNvSpPr>
              <a:spLocks/>
            </p:cNvSpPr>
            <p:nvPr/>
          </p:nvSpPr>
          <p:spPr bwMode="auto">
            <a:xfrm>
              <a:off x="2397146" y="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77" name="Freeform 19"/>
            <p:cNvSpPr>
              <a:spLocks/>
            </p:cNvSpPr>
            <p:nvPr/>
          </p:nvSpPr>
          <p:spPr bwMode="auto">
            <a:xfrm>
              <a:off x="3595719" y="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78" name="Freeform 19"/>
            <p:cNvSpPr>
              <a:spLocks/>
            </p:cNvSpPr>
            <p:nvPr/>
          </p:nvSpPr>
          <p:spPr bwMode="auto">
            <a:xfrm>
              <a:off x="4794293" y="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79" name="Freeform 19"/>
            <p:cNvSpPr>
              <a:spLocks/>
            </p:cNvSpPr>
            <p:nvPr/>
          </p:nvSpPr>
          <p:spPr bwMode="auto">
            <a:xfrm>
              <a:off x="5992866" y="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80" name="Freeform 19"/>
            <p:cNvSpPr>
              <a:spLocks/>
            </p:cNvSpPr>
            <p:nvPr/>
          </p:nvSpPr>
          <p:spPr bwMode="auto">
            <a:xfrm>
              <a:off x="7191439" y="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81" name="Freeform 19"/>
            <p:cNvSpPr>
              <a:spLocks/>
            </p:cNvSpPr>
            <p:nvPr/>
          </p:nvSpPr>
          <p:spPr bwMode="auto">
            <a:xfrm>
              <a:off x="8390012" y="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82" name="Freeform 19"/>
            <p:cNvSpPr>
              <a:spLocks/>
            </p:cNvSpPr>
            <p:nvPr/>
          </p:nvSpPr>
          <p:spPr bwMode="auto">
            <a:xfrm>
              <a:off x="9524190" y="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83" name="Freeform 19"/>
            <p:cNvSpPr>
              <a:spLocks/>
            </p:cNvSpPr>
            <p:nvPr/>
          </p:nvSpPr>
          <p:spPr bwMode="auto">
            <a:xfrm>
              <a:off x="10658369" y="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84" name="Freeform 19"/>
            <p:cNvSpPr>
              <a:spLocks/>
            </p:cNvSpPr>
            <p:nvPr/>
          </p:nvSpPr>
          <p:spPr bwMode="auto">
            <a:xfrm flipH="1">
              <a:off x="10793509" y="660400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85" name="Freeform 19"/>
            <p:cNvSpPr>
              <a:spLocks/>
            </p:cNvSpPr>
            <p:nvPr/>
          </p:nvSpPr>
          <p:spPr bwMode="auto">
            <a:xfrm flipH="1">
              <a:off x="9594936" y="660400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86" name="Freeform 19"/>
            <p:cNvSpPr>
              <a:spLocks/>
            </p:cNvSpPr>
            <p:nvPr/>
          </p:nvSpPr>
          <p:spPr bwMode="auto">
            <a:xfrm flipH="1">
              <a:off x="8396363" y="660400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87" name="Freeform 19"/>
            <p:cNvSpPr>
              <a:spLocks/>
            </p:cNvSpPr>
            <p:nvPr/>
          </p:nvSpPr>
          <p:spPr bwMode="auto">
            <a:xfrm flipH="1">
              <a:off x="7197790" y="660400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88" name="Freeform 19"/>
            <p:cNvSpPr>
              <a:spLocks/>
            </p:cNvSpPr>
            <p:nvPr/>
          </p:nvSpPr>
          <p:spPr bwMode="auto">
            <a:xfrm flipH="1">
              <a:off x="5999216" y="660400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89" name="Freeform 19"/>
            <p:cNvSpPr>
              <a:spLocks/>
            </p:cNvSpPr>
            <p:nvPr/>
          </p:nvSpPr>
          <p:spPr bwMode="auto">
            <a:xfrm flipH="1">
              <a:off x="4800643" y="660400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90" name="Freeform 19"/>
            <p:cNvSpPr>
              <a:spLocks/>
            </p:cNvSpPr>
            <p:nvPr/>
          </p:nvSpPr>
          <p:spPr bwMode="auto">
            <a:xfrm flipH="1">
              <a:off x="3602070" y="660400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91" name="Freeform 19"/>
            <p:cNvSpPr>
              <a:spLocks/>
            </p:cNvSpPr>
            <p:nvPr/>
          </p:nvSpPr>
          <p:spPr bwMode="auto">
            <a:xfrm flipH="1">
              <a:off x="2403497" y="660400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92" name="Freeform 19"/>
            <p:cNvSpPr>
              <a:spLocks/>
            </p:cNvSpPr>
            <p:nvPr/>
          </p:nvSpPr>
          <p:spPr bwMode="auto">
            <a:xfrm flipH="1">
              <a:off x="1204924" y="660400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93" name="Freeform 19"/>
            <p:cNvSpPr>
              <a:spLocks/>
            </p:cNvSpPr>
            <p:nvPr/>
          </p:nvSpPr>
          <p:spPr bwMode="auto">
            <a:xfrm flipH="1">
              <a:off x="6350" y="6604000"/>
              <a:ext cx="1023938" cy="254000"/>
            </a:xfrm>
            <a:custGeom>
              <a:avLst/>
              <a:gdLst>
                <a:gd name="T0" fmla="*/ 0 w 645"/>
                <a:gd name="T1" fmla="*/ 0 h 160"/>
                <a:gd name="T2" fmla="*/ 2147483647 w 645"/>
                <a:gd name="T3" fmla="*/ 0 h 160"/>
                <a:gd name="T4" fmla="*/ 2147483647 w 645"/>
                <a:gd name="T5" fmla="*/ 2147483647 h 160"/>
                <a:gd name="T6" fmla="*/ 2147483647 w 645"/>
                <a:gd name="T7" fmla="*/ 2147483647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94" name="Freeform 37"/>
            <p:cNvSpPr>
              <a:spLocks/>
            </p:cNvSpPr>
            <p:nvPr/>
          </p:nvSpPr>
          <p:spPr bwMode="auto">
            <a:xfrm>
              <a:off x="6350" y="231773"/>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95" name="Freeform 37"/>
            <p:cNvSpPr>
              <a:spLocks/>
            </p:cNvSpPr>
            <p:nvPr/>
          </p:nvSpPr>
          <p:spPr bwMode="auto">
            <a:xfrm>
              <a:off x="0" y="1028698"/>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96" name="Freeform 37"/>
            <p:cNvSpPr>
              <a:spLocks/>
            </p:cNvSpPr>
            <p:nvPr/>
          </p:nvSpPr>
          <p:spPr bwMode="auto">
            <a:xfrm>
              <a:off x="0" y="1828798"/>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97" name="Freeform 37"/>
            <p:cNvSpPr>
              <a:spLocks/>
            </p:cNvSpPr>
            <p:nvPr/>
          </p:nvSpPr>
          <p:spPr bwMode="auto">
            <a:xfrm>
              <a:off x="0" y="2628898"/>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98" name="Freeform 37"/>
            <p:cNvSpPr>
              <a:spLocks/>
            </p:cNvSpPr>
            <p:nvPr/>
          </p:nvSpPr>
          <p:spPr bwMode="auto">
            <a:xfrm>
              <a:off x="0" y="3428998"/>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199" name="Freeform 37"/>
            <p:cNvSpPr>
              <a:spLocks/>
            </p:cNvSpPr>
            <p:nvPr/>
          </p:nvSpPr>
          <p:spPr bwMode="auto">
            <a:xfrm>
              <a:off x="0" y="4229098"/>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00" name="Freeform 37"/>
            <p:cNvSpPr>
              <a:spLocks/>
            </p:cNvSpPr>
            <p:nvPr/>
          </p:nvSpPr>
          <p:spPr bwMode="auto">
            <a:xfrm>
              <a:off x="0" y="5029198"/>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01" name="Freeform 37"/>
            <p:cNvSpPr>
              <a:spLocks/>
            </p:cNvSpPr>
            <p:nvPr/>
          </p:nvSpPr>
          <p:spPr bwMode="auto">
            <a:xfrm>
              <a:off x="-588" y="5759606"/>
              <a:ext cx="256176" cy="793065"/>
            </a:xfrm>
            <a:custGeom>
              <a:avLst/>
              <a:gdLst>
                <a:gd name="T0" fmla="*/ 250929517 w 10023"/>
                <a:gd name="T1" fmla="*/ 0 h 13010"/>
                <a:gd name="T2" fmla="*/ 2147483647 w 10023"/>
                <a:gd name="T3" fmla="*/ 2147483647 h 13010"/>
                <a:gd name="T4" fmla="*/ 2147483647 w 10023"/>
                <a:gd name="T5" fmla="*/ 2147483647 h 13010"/>
                <a:gd name="T6" fmla="*/ 250929517 w 10023"/>
                <a:gd name="T7" fmla="*/ 2147483647 h 13010"/>
                <a:gd name="T8" fmla="*/ 250929517 w 10023"/>
                <a:gd name="T9" fmla="*/ 0 h 13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02" name="Freeform 37"/>
            <p:cNvSpPr>
              <a:spLocks/>
            </p:cNvSpPr>
            <p:nvPr/>
          </p:nvSpPr>
          <p:spPr bwMode="auto">
            <a:xfrm flipH="1">
              <a:off x="11936412" y="283639"/>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03" name="Freeform 37"/>
            <p:cNvSpPr>
              <a:spLocks/>
            </p:cNvSpPr>
            <p:nvPr/>
          </p:nvSpPr>
          <p:spPr bwMode="auto">
            <a:xfrm flipH="1">
              <a:off x="11936412" y="1055164"/>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04" name="Freeform 37"/>
            <p:cNvSpPr>
              <a:spLocks/>
            </p:cNvSpPr>
            <p:nvPr/>
          </p:nvSpPr>
          <p:spPr bwMode="auto">
            <a:xfrm flipH="1">
              <a:off x="11936412" y="1855264"/>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05" name="Freeform 37"/>
            <p:cNvSpPr>
              <a:spLocks/>
            </p:cNvSpPr>
            <p:nvPr/>
          </p:nvSpPr>
          <p:spPr bwMode="auto">
            <a:xfrm flipH="1">
              <a:off x="11936412" y="2655364"/>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06" name="Freeform 37"/>
            <p:cNvSpPr>
              <a:spLocks/>
            </p:cNvSpPr>
            <p:nvPr/>
          </p:nvSpPr>
          <p:spPr bwMode="auto">
            <a:xfrm flipH="1">
              <a:off x="11936412" y="3455464"/>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07" name="Freeform 37"/>
            <p:cNvSpPr>
              <a:spLocks/>
            </p:cNvSpPr>
            <p:nvPr/>
          </p:nvSpPr>
          <p:spPr bwMode="auto">
            <a:xfrm flipH="1">
              <a:off x="11936412" y="4255564"/>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08" name="Freeform 37"/>
            <p:cNvSpPr>
              <a:spLocks/>
            </p:cNvSpPr>
            <p:nvPr/>
          </p:nvSpPr>
          <p:spPr bwMode="auto">
            <a:xfrm flipH="1">
              <a:off x="11936412" y="5036612"/>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7209" name="Freeform 37"/>
            <p:cNvSpPr>
              <a:spLocks/>
            </p:cNvSpPr>
            <p:nvPr/>
          </p:nvSpPr>
          <p:spPr bwMode="auto">
            <a:xfrm flipH="1">
              <a:off x="11936412" y="5798608"/>
              <a:ext cx="255588" cy="754063"/>
            </a:xfrm>
            <a:custGeom>
              <a:avLst/>
              <a:gdLst>
                <a:gd name="T0" fmla="*/ 0 w 161"/>
                <a:gd name="T1" fmla="*/ 0 h 475"/>
                <a:gd name="T2" fmla="*/ 2147483647 w 161"/>
                <a:gd name="T3" fmla="*/ 2147483647 h 475"/>
                <a:gd name="T4" fmla="*/ 2147483647 w 161"/>
                <a:gd name="T5" fmla="*/ 2147483647 h 475"/>
                <a:gd name="T6" fmla="*/ 0 w 161"/>
                <a:gd name="T7" fmla="*/ 2147483647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prstClr val="black"/>
                </a:solidFill>
              </a:endParaRPr>
            </a:p>
          </p:txBody>
        </p:sp>
        <p:sp>
          <p:nvSpPr>
            <p:cNvPr id="229" name="直角三角形 228"/>
            <p:cNvSpPr/>
            <p:nvPr/>
          </p:nvSpPr>
          <p:spPr>
            <a:xfrm rot="16200000">
              <a:off x="11777653" y="6443653"/>
              <a:ext cx="414337" cy="414357"/>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直角三角形 1"/>
            <p:cNvSpPr/>
            <p:nvPr/>
          </p:nvSpPr>
          <p:spPr>
            <a:xfrm rot="10800000">
              <a:off x="11644287" y="0"/>
              <a:ext cx="292114"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矩形 2"/>
            <p:cNvSpPr/>
            <p:nvPr/>
          </p:nvSpPr>
          <p:spPr>
            <a:xfrm>
              <a:off x="11936401" y="0"/>
              <a:ext cx="255599"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Tree>
    <p:extLst>
      <p:ext uri="{BB962C8B-B14F-4D97-AF65-F5344CB8AC3E}">
        <p14:creationId xmlns:p14="http://schemas.microsoft.com/office/powerpoint/2010/main" val="2255399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91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0440"/>
            <a:ext cx="2355404" cy="42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404" y="890440"/>
            <a:ext cx="67531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290615"/>
            <a:ext cx="6408712" cy="284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云形标注 2"/>
          <p:cNvSpPr/>
          <p:nvPr/>
        </p:nvSpPr>
        <p:spPr>
          <a:xfrm>
            <a:off x="1158234" y="1463788"/>
            <a:ext cx="1368152" cy="818977"/>
          </a:xfrm>
          <a:prstGeom prst="cloudCallout">
            <a:avLst>
              <a:gd name="adj1" fmla="val -74469"/>
              <a:gd name="adj2" fmla="val -7241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分类检索</a:t>
            </a:r>
            <a:endParaRPr lang="zh-CN" altLang="en-US" sz="2400" b="1" dirty="0">
              <a:solidFill>
                <a:srgbClr val="FF0000"/>
              </a:solidFill>
            </a:endParaRPr>
          </a:p>
        </p:txBody>
      </p:sp>
      <p:sp>
        <p:nvSpPr>
          <p:cNvPr id="8" name="云形标注 7"/>
          <p:cNvSpPr/>
          <p:nvPr/>
        </p:nvSpPr>
        <p:spPr>
          <a:xfrm>
            <a:off x="6300192" y="457784"/>
            <a:ext cx="1728192" cy="818977"/>
          </a:xfrm>
          <a:prstGeom prst="cloudCallout">
            <a:avLst>
              <a:gd name="adj1" fmla="val -124005"/>
              <a:gd name="adj2" fmla="val 628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检索区</a:t>
            </a:r>
            <a:endParaRPr lang="zh-CN" altLang="en-US" sz="2400" b="1" dirty="0">
              <a:solidFill>
                <a:srgbClr val="FF0000"/>
              </a:solidFill>
            </a:endParaRPr>
          </a:p>
        </p:txBody>
      </p:sp>
    </p:spTree>
    <p:extLst>
      <p:ext uri="{BB962C8B-B14F-4D97-AF65-F5344CB8AC3E}">
        <p14:creationId xmlns:p14="http://schemas.microsoft.com/office/powerpoint/2010/main" val="3345277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4"/>
          <p:cNvSpPr txBox="1">
            <a:spLocks noChangeArrowheads="1"/>
          </p:cNvSpPr>
          <p:nvPr/>
        </p:nvSpPr>
        <p:spPr bwMode="auto">
          <a:xfrm>
            <a:off x="1547318" y="183896"/>
            <a:ext cx="29498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rgbClr val="C00000"/>
                </a:solidFill>
                <a:latin typeface="微软雅黑" panose="020B0503020204020204" pitchFamily="34" charset="-122"/>
                <a:ea typeface="微软雅黑" panose="020B0503020204020204" pitchFamily="34" charset="-122"/>
              </a:rPr>
              <a:t>读秀学术搜索</a:t>
            </a:r>
          </a:p>
        </p:txBody>
      </p:sp>
      <p:sp>
        <p:nvSpPr>
          <p:cNvPr id="93187" name="TextBox 5"/>
          <p:cNvSpPr txBox="1">
            <a:spLocks noChangeArrowheads="1"/>
          </p:cNvSpPr>
          <p:nvPr/>
        </p:nvSpPr>
        <p:spPr bwMode="auto">
          <a:xfrm>
            <a:off x="358975" y="915566"/>
            <a:ext cx="8447087"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lnSpc>
                <a:spcPct val="150000"/>
              </a:lnSpc>
              <a:spcBef>
                <a:spcPct val="0"/>
              </a:spcBef>
              <a:buFontTx/>
              <a:buNone/>
            </a:pPr>
            <a:r>
              <a:rPr lang="zh-CN" altLang="en-US" sz="2800" dirty="0">
                <a:latin typeface="微软雅黑" pitchFamily="34" charset="-122"/>
                <a:ea typeface="微软雅黑" pitchFamily="34" charset="-122"/>
              </a:rPr>
              <a:t>       </a:t>
            </a:r>
            <a:r>
              <a:rPr lang="zh-CN" altLang="en-US" sz="2400" b="1" dirty="0">
                <a:latin typeface="微软雅黑" pitchFamily="34" charset="-122"/>
                <a:ea typeface="微软雅黑" pitchFamily="34" charset="-122"/>
              </a:rPr>
              <a:t>读秀学术搜索是全球最大的中文文献资源服务平台。读秀收录中文图书</a:t>
            </a:r>
            <a:r>
              <a:rPr lang="en-US" altLang="zh-CN" sz="2400" b="1" dirty="0">
                <a:latin typeface="微软雅黑" pitchFamily="34" charset="-122"/>
                <a:ea typeface="微软雅黑" pitchFamily="34" charset="-122"/>
              </a:rPr>
              <a:t>330</a:t>
            </a:r>
            <a:r>
              <a:rPr lang="zh-CN" altLang="en-US" sz="2400" b="1" dirty="0">
                <a:latin typeface="微软雅黑" pitchFamily="34" charset="-122"/>
                <a:ea typeface="微软雅黑" pitchFamily="34" charset="-122"/>
              </a:rPr>
              <a:t>多万种、全文资料</a:t>
            </a:r>
            <a:r>
              <a:rPr lang="en-US" altLang="zh-CN" sz="2400" b="1" dirty="0">
                <a:latin typeface="微软雅黑" pitchFamily="34" charset="-122"/>
                <a:ea typeface="微软雅黑" pitchFamily="34" charset="-122"/>
              </a:rPr>
              <a:t>10</a:t>
            </a:r>
            <a:r>
              <a:rPr lang="zh-CN" altLang="en-US" sz="2400" b="1" dirty="0">
                <a:latin typeface="微软雅黑" pitchFamily="34" charset="-122"/>
                <a:ea typeface="微软雅黑" pitchFamily="34" charset="-122"/>
              </a:rPr>
              <a:t>亿多页，能提供深入图书内容的书目和全文检索以及部分文献的试读，提供章节和全文检索、部分试读、文献传递（将全文发送到用户邮箱）、馆藏纸本、电子图书、学术文章等各种学术资源的一站式检索和服务，是一个真正意义上的学术搜索及文献服务平台。 </a:t>
            </a:r>
            <a:endParaRPr lang="en-US" altLang="zh-CN" sz="2800" b="1" dirty="0">
              <a:latin typeface="微软雅黑" pitchFamily="34" charset="-122"/>
              <a:ea typeface="微软雅黑" pitchFamily="34" charset="-122"/>
            </a:endParaRPr>
          </a:p>
        </p:txBody>
      </p:sp>
      <p:pic>
        <p:nvPicPr>
          <p:cNvPr id="4" name="Picture 2"/>
          <p:cNvPicPr>
            <a:picLocks noChangeAspect="1" noChangeArrowheads="1"/>
          </p:cNvPicPr>
          <p:nvPr/>
        </p:nvPicPr>
        <p:blipFill>
          <a:blip r:embed="rId2"/>
          <a:stretch>
            <a:fillRect/>
          </a:stretch>
        </p:blipFill>
        <p:spPr bwMode="auto">
          <a:xfrm>
            <a:off x="373064" y="303610"/>
            <a:ext cx="1131887" cy="45243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41037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5731"/>
            <a:ext cx="8712969"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395536" y="3939902"/>
            <a:ext cx="785242" cy="288032"/>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468313" y="3003798"/>
            <a:ext cx="857250" cy="215503"/>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右大括号 5"/>
          <p:cNvSpPr/>
          <p:nvPr/>
        </p:nvSpPr>
        <p:spPr>
          <a:xfrm rot="21293985">
            <a:off x="1272863" y="3044662"/>
            <a:ext cx="970202" cy="1142409"/>
          </a:xfrm>
          <a:prstGeom prst="rightBrace">
            <a:avLst>
              <a:gd name="adj1" fmla="val 13485"/>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7" name="圆角矩形 6"/>
          <p:cNvSpPr/>
          <p:nvPr/>
        </p:nvSpPr>
        <p:spPr>
          <a:xfrm>
            <a:off x="2223007" y="3361072"/>
            <a:ext cx="4625975" cy="50958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solidFill>
                  <a:schemeClr val="bg1"/>
                </a:solidFill>
                <a:latin typeface="华文楷体" pitchFamily="2" charset="-122"/>
                <a:ea typeface="华文楷体" pitchFamily="2" charset="-122"/>
              </a:rPr>
              <a:t>登陆图书馆首页，点击进入</a:t>
            </a:r>
          </a:p>
        </p:txBody>
      </p:sp>
    </p:spTree>
    <p:extLst>
      <p:ext uri="{BB962C8B-B14F-4D97-AF65-F5344CB8AC3E}">
        <p14:creationId xmlns:p14="http://schemas.microsoft.com/office/powerpoint/2010/main" val="1340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60748"/>
            <a:ext cx="8010525" cy="462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539552" y="2170600"/>
            <a:ext cx="1152128" cy="236579"/>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3519145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90740"/>
            <a:ext cx="777044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a:spLocks noChangeArrowheads="1"/>
          </p:cNvSpPr>
          <p:nvPr/>
        </p:nvSpPr>
        <p:spPr bwMode="auto">
          <a:xfrm>
            <a:off x="1547664" y="2427734"/>
            <a:ext cx="18389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1600" b="1" dirty="0">
                <a:solidFill>
                  <a:srgbClr val="C00000"/>
                </a:solidFill>
                <a:latin typeface="Arial" charset="0"/>
              </a:rPr>
              <a:t>在这里输入关键词</a:t>
            </a:r>
            <a:endParaRPr lang="en-US" altLang="zh-CN" sz="1600" b="1" dirty="0">
              <a:solidFill>
                <a:srgbClr val="C00000"/>
              </a:solidFill>
              <a:latin typeface="Arial" charset="0"/>
            </a:endParaRPr>
          </a:p>
        </p:txBody>
      </p:sp>
    </p:spTree>
    <p:extLst>
      <p:ext uri="{BB962C8B-B14F-4D97-AF65-F5344CB8AC3E}">
        <p14:creationId xmlns:p14="http://schemas.microsoft.com/office/powerpoint/2010/main" val="419048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图片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10135"/>
            <a:ext cx="8568952" cy="412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矩形 42"/>
          <p:cNvSpPr>
            <a:spLocks noChangeArrowheads="1"/>
          </p:cNvSpPr>
          <p:nvPr/>
        </p:nvSpPr>
        <p:spPr bwMode="auto">
          <a:xfrm>
            <a:off x="20639" y="86916"/>
            <a:ext cx="3070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b="1" dirty="0">
                <a:solidFill>
                  <a:srgbClr val="C00000"/>
                </a:solidFill>
                <a:latin typeface="华文细黑" panose="02010600040101010101" pitchFamily="2" charset="-122"/>
                <a:ea typeface="华文细黑" panose="02010600040101010101" pitchFamily="2" charset="-122"/>
              </a:rPr>
              <a:t>读秀图书快速搜索</a:t>
            </a:r>
          </a:p>
        </p:txBody>
      </p:sp>
      <p:sp>
        <p:nvSpPr>
          <p:cNvPr id="44" name="矩形 43"/>
          <p:cNvSpPr/>
          <p:nvPr/>
        </p:nvSpPr>
        <p:spPr>
          <a:xfrm>
            <a:off x="755650" y="1983582"/>
            <a:ext cx="4536430" cy="188119"/>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矩形标注 44"/>
          <p:cNvSpPr>
            <a:spLocks noChangeArrowheads="1"/>
          </p:cNvSpPr>
          <p:nvPr/>
        </p:nvSpPr>
        <p:spPr bwMode="auto">
          <a:xfrm>
            <a:off x="5651500" y="2311003"/>
            <a:ext cx="2160588" cy="460772"/>
          </a:xfrm>
          <a:prstGeom prst="wedgeRectCallout">
            <a:avLst>
              <a:gd name="adj1" fmla="val -65338"/>
              <a:gd name="adj2" fmla="val -7487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400" b="1" dirty="0">
                <a:solidFill>
                  <a:schemeClr val="bg1"/>
                </a:solidFill>
                <a:latin typeface="微软雅黑" pitchFamily="34" charset="-122"/>
                <a:ea typeface="微软雅黑" pitchFamily="34" charset="-122"/>
              </a:rPr>
              <a:t>选择检索字段</a:t>
            </a:r>
          </a:p>
        </p:txBody>
      </p:sp>
    </p:spTree>
    <p:extLst>
      <p:ext uri="{BB962C8B-B14F-4D97-AF65-F5344CB8AC3E}">
        <p14:creationId xmlns:p14="http://schemas.microsoft.com/office/powerpoint/2010/main" val="3250325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矩形 1"/>
          <p:cNvSpPr>
            <a:spLocks noChangeArrowheads="1"/>
          </p:cNvSpPr>
          <p:nvPr/>
        </p:nvSpPr>
        <p:spPr bwMode="auto">
          <a:xfrm>
            <a:off x="20639" y="86916"/>
            <a:ext cx="3070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b="1" dirty="0">
                <a:solidFill>
                  <a:srgbClr val="C00000"/>
                </a:solidFill>
                <a:latin typeface="微软雅黑" panose="020B0503020204020204" pitchFamily="34" charset="-122"/>
                <a:ea typeface="微软雅黑" panose="020B0503020204020204" pitchFamily="34" charset="-122"/>
              </a:rPr>
              <a:t>读秀图书高级搜索</a:t>
            </a:r>
          </a:p>
        </p:txBody>
      </p:sp>
      <p:pic>
        <p:nvPicPr>
          <p:cNvPr id="9625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94802"/>
            <a:ext cx="8352928" cy="415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标注 3"/>
          <p:cNvSpPr/>
          <p:nvPr/>
        </p:nvSpPr>
        <p:spPr bwMode="auto">
          <a:xfrm>
            <a:off x="4499992" y="3795886"/>
            <a:ext cx="4059238" cy="1184500"/>
          </a:xfrm>
          <a:prstGeom prst="wedgeRectCallout">
            <a:avLst>
              <a:gd name="adj1" fmla="val -63061"/>
              <a:gd name="adj2" fmla="val -334"/>
            </a:avLst>
          </a:prstGeom>
          <a:solidFill>
            <a:srgbClr val="C00000"/>
          </a:solidFill>
          <a:ln>
            <a:noFill/>
          </a:ln>
          <a:effectLst/>
          <a:extLst/>
        </p:spPr>
        <p:txBody>
          <a:bodyPr anchor="ctr"/>
          <a:lstStyle/>
          <a:p>
            <a:pPr>
              <a:defRPr/>
            </a:pPr>
            <a:r>
              <a:rPr lang="zh-CN" altLang="en-US" sz="2000" b="1" dirty="0">
                <a:solidFill>
                  <a:schemeClr val="bg1"/>
                </a:solidFill>
                <a:latin typeface="+mn-ea"/>
                <a:ea typeface="+mn-ea"/>
              </a:rPr>
              <a:t>根据需要完成一个或多个检索项的填写，还可以对检索结果显示的条数进行选择。完成之后点击“高级搜索”按钮即可。</a:t>
            </a:r>
          </a:p>
        </p:txBody>
      </p:sp>
    </p:spTree>
    <p:extLst>
      <p:ext uri="{BB962C8B-B14F-4D97-AF65-F5344CB8AC3E}">
        <p14:creationId xmlns:p14="http://schemas.microsoft.com/office/powerpoint/2010/main" val="586464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矩形 1"/>
          <p:cNvSpPr>
            <a:spLocks noChangeArrowheads="1"/>
          </p:cNvSpPr>
          <p:nvPr/>
        </p:nvSpPr>
        <p:spPr bwMode="auto">
          <a:xfrm>
            <a:off x="20639" y="86916"/>
            <a:ext cx="34804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rgbClr val="C00000"/>
                </a:solidFill>
                <a:latin typeface="微软雅黑" panose="020B0503020204020204" pitchFamily="34" charset="-122"/>
                <a:ea typeface="微软雅黑" panose="020B0503020204020204" pitchFamily="34" charset="-122"/>
              </a:rPr>
              <a:t>读秀图书分类导航</a:t>
            </a:r>
          </a:p>
        </p:txBody>
      </p:sp>
      <p:pic>
        <p:nvPicPr>
          <p:cNvPr id="9728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5807"/>
            <a:ext cx="9144000" cy="44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矩形标注 3"/>
          <p:cNvSpPr>
            <a:spLocks noChangeArrowheads="1"/>
          </p:cNvSpPr>
          <p:nvPr/>
        </p:nvSpPr>
        <p:spPr bwMode="auto">
          <a:xfrm>
            <a:off x="1090614" y="2771775"/>
            <a:ext cx="3625402" cy="808087"/>
          </a:xfrm>
          <a:prstGeom prst="wedgeRectCallout">
            <a:avLst>
              <a:gd name="adj1" fmla="val -65338"/>
              <a:gd name="adj2" fmla="val -7487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400" b="1" dirty="0">
                <a:solidFill>
                  <a:schemeClr val="bg1"/>
                </a:solidFill>
                <a:latin typeface="微软雅黑" pitchFamily="34" charset="-122"/>
                <a:ea typeface="微软雅黑" pitchFamily="34" charset="-122"/>
              </a:rPr>
              <a:t>按照中图法设置的分类</a:t>
            </a:r>
          </a:p>
        </p:txBody>
      </p:sp>
    </p:spTree>
    <p:extLst>
      <p:ext uri="{BB962C8B-B14F-4D97-AF65-F5344CB8AC3E}">
        <p14:creationId xmlns:p14="http://schemas.microsoft.com/office/powerpoint/2010/main" val="2589668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2565"/>
            <a:ext cx="7913655" cy="303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a:spLocks noChangeArrowheads="1"/>
          </p:cNvSpPr>
          <p:nvPr/>
        </p:nvSpPr>
        <p:spPr bwMode="auto">
          <a:xfrm>
            <a:off x="107950" y="86916"/>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400" b="1" dirty="0">
                <a:solidFill>
                  <a:srgbClr val="C00000"/>
                </a:solidFill>
                <a:latin typeface="微软雅黑" panose="020B0503020204020204" pitchFamily="34" charset="-122"/>
                <a:ea typeface="微软雅黑" panose="020B0503020204020204" pitchFamily="34" charset="-122"/>
              </a:rPr>
              <a:t>图书检索结果列表</a:t>
            </a:r>
            <a:endParaRPr lang="zh-CN" altLang="en-US" sz="1100" dirty="0">
              <a:latin typeface="微软雅黑" panose="020B0503020204020204" pitchFamily="34" charset="-122"/>
              <a:ea typeface="微软雅黑" panose="020B0503020204020204" pitchFamily="34" charset="-122"/>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548580"/>
            <a:ext cx="791365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圆角矩形标注 4"/>
          <p:cNvSpPr/>
          <p:nvPr/>
        </p:nvSpPr>
        <p:spPr bwMode="auto">
          <a:xfrm>
            <a:off x="5652120" y="1491630"/>
            <a:ext cx="1871662" cy="540544"/>
          </a:xfrm>
          <a:prstGeom prst="wedgeRoundRectCallout">
            <a:avLst>
              <a:gd name="adj1" fmla="val 63768"/>
              <a:gd name="adj2" fmla="val -66392"/>
              <a:gd name="adj3" fmla="val 16667"/>
            </a:avLst>
          </a:prstGeom>
          <a:solidFill>
            <a:srgbClr val="C00000"/>
          </a:solidFill>
          <a:ln>
            <a:noFill/>
          </a:ln>
          <a:effectLst/>
          <a:extLst/>
        </p:spPr>
        <p:txBody>
          <a:bodyPr anchor="ctr"/>
          <a:lstStyle/>
          <a:p>
            <a:pPr>
              <a:defRPr/>
            </a:pPr>
            <a:r>
              <a:rPr lang="zh-CN" altLang="en-US" b="1" dirty="0">
                <a:solidFill>
                  <a:schemeClr val="bg1"/>
                </a:solidFill>
                <a:latin typeface="+mn-ea"/>
                <a:ea typeface="+mn-ea"/>
              </a:rPr>
              <a:t>再次输入关键词，进行二次检索</a:t>
            </a:r>
          </a:p>
        </p:txBody>
      </p:sp>
      <p:sp>
        <p:nvSpPr>
          <p:cNvPr id="7" name="圆角矩形标注 6"/>
          <p:cNvSpPr/>
          <p:nvPr/>
        </p:nvSpPr>
        <p:spPr bwMode="auto">
          <a:xfrm>
            <a:off x="3707904" y="3430290"/>
            <a:ext cx="2664296" cy="959198"/>
          </a:xfrm>
          <a:prstGeom prst="wedgeRoundRectCallout">
            <a:avLst>
              <a:gd name="adj1" fmla="val -68841"/>
              <a:gd name="adj2" fmla="val 96449"/>
              <a:gd name="adj3" fmla="val 16667"/>
            </a:avLst>
          </a:prstGeom>
          <a:solidFill>
            <a:srgbClr val="C00000"/>
          </a:solidFill>
          <a:ln>
            <a:noFill/>
          </a:ln>
          <a:effectLst/>
          <a:extLst/>
        </p:spPr>
        <p:txBody>
          <a:bodyPr anchor="ctr"/>
          <a:lstStyle/>
          <a:p>
            <a:pPr>
              <a:defRPr/>
            </a:pPr>
            <a:r>
              <a:rPr lang="zh-CN" altLang="en-US" sz="2000" b="1" dirty="0">
                <a:solidFill>
                  <a:schemeClr val="bg1"/>
                </a:solidFill>
                <a:latin typeface="+mn-ea"/>
                <a:ea typeface="+mn-ea"/>
              </a:rPr>
              <a:t>说明本馆有电子版</a:t>
            </a:r>
            <a:endParaRPr lang="en-US" altLang="zh-CN" sz="2000" b="1" dirty="0">
              <a:solidFill>
                <a:schemeClr val="bg1"/>
              </a:solidFill>
              <a:latin typeface="+mn-ea"/>
              <a:ea typeface="+mn-ea"/>
            </a:endParaRPr>
          </a:p>
          <a:p>
            <a:pPr>
              <a:defRPr/>
            </a:pPr>
            <a:r>
              <a:rPr lang="zh-CN" altLang="en-US" sz="2000" b="1" dirty="0">
                <a:solidFill>
                  <a:schemeClr val="bg1"/>
                </a:solidFill>
                <a:latin typeface="+mn-ea"/>
                <a:ea typeface="+mn-ea"/>
              </a:rPr>
              <a:t>点击进入超星镜像</a:t>
            </a:r>
            <a:endParaRPr lang="en-US" altLang="zh-CN" sz="2000" b="1" dirty="0">
              <a:solidFill>
                <a:schemeClr val="bg1"/>
              </a:solidFill>
              <a:latin typeface="+mn-ea"/>
              <a:ea typeface="+mn-ea"/>
            </a:endParaRPr>
          </a:p>
          <a:p>
            <a:pPr>
              <a:defRPr/>
            </a:pPr>
            <a:r>
              <a:rPr lang="zh-CN" altLang="en-US" sz="2000" b="1" dirty="0">
                <a:solidFill>
                  <a:schemeClr val="bg1"/>
                </a:solidFill>
                <a:latin typeface="+mn-ea"/>
                <a:ea typeface="+mn-ea"/>
              </a:rPr>
              <a:t>查看电子图书</a:t>
            </a:r>
          </a:p>
        </p:txBody>
      </p:sp>
      <p:sp>
        <p:nvSpPr>
          <p:cNvPr id="8" name="圆角矩形标注 7"/>
          <p:cNvSpPr/>
          <p:nvPr/>
        </p:nvSpPr>
        <p:spPr bwMode="auto">
          <a:xfrm>
            <a:off x="2195736" y="1912566"/>
            <a:ext cx="2592387" cy="929234"/>
          </a:xfrm>
          <a:prstGeom prst="wedgeRoundRectCallout">
            <a:avLst>
              <a:gd name="adj1" fmla="val -41076"/>
              <a:gd name="adj2" fmla="val 78695"/>
              <a:gd name="adj3" fmla="val 16667"/>
            </a:avLst>
          </a:prstGeom>
          <a:solidFill>
            <a:srgbClr val="C00000"/>
          </a:solidFill>
          <a:ln>
            <a:noFill/>
          </a:ln>
          <a:effectLst/>
          <a:extLst/>
        </p:spPr>
        <p:txBody>
          <a:bodyPr anchor="ctr"/>
          <a:lstStyle/>
          <a:p>
            <a:pPr>
              <a:defRPr/>
            </a:pPr>
            <a:r>
              <a:rPr lang="zh-CN" altLang="en-US" sz="2000" b="1" dirty="0">
                <a:solidFill>
                  <a:schemeClr val="bg1"/>
                </a:solidFill>
                <a:latin typeface="+mn-ea"/>
                <a:ea typeface="+mn-ea"/>
              </a:rPr>
              <a:t>说明本馆</a:t>
            </a:r>
            <a:r>
              <a:rPr lang="zh-CN" altLang="en-US" sz="2000" b="1" dirty="0" smtClean="0">
                <a:solidFill>
                  <a:schemeClr val="bg1"/>
                </a:solidFill>
                <a:latin typeface="+mn-ea"/>
                <a:ea typeface="+mn-ea"/>
              </a:rPr>
              <a:t>有纸质图书点击进馆藏书目查询系统</a:t>
            </a:r>
            <a:endParaRPr lang="zh-CN" altLang="en-US" sz="2000" b="1" dirty="0">
              <a:solidFill>
                <a:schemeClr val="bg1"/>
              </a:solidFill>
              <a:latin typeface="+mn-ea"/>
              <a:ea typeface="+mn-ea"/>
            </a:endParaRPr>
          </a:p>
        </p:txBody>
      </p:sp>
    </p:spTree>
    <p:extLst>
      <p:ext uri="{BB962C8B-B14F-4D97-AF65-F5344CB8AC3E}">
        <p14:creationId xmlns:p14="http://schemas.microsoft.com/office/powerpoint/2010/main" val="77851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5486"/>
            <a:ext cx="7848872" cy="470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标注 2"/>
          <p:cNvSpPr/>
          <p:nvPr/>
        </p:nvSpPr>
        <p:spPr bwMode="auto">
          <a:xfrm>
            <a:off x="539552" y="195486"/>
            <a:ext cx="1871662" cy="540544"/>
          </a:xfrm>
          <a:prstGeom prst="wedgeRoundRectCallout">
            <a:avLst>
              <a:gd name="adj1" fmla="val 63768"/>
              <a:gd name="adj2" fmla="val -66392"/>
              <a:gd name="adj3" fmla="val 16667"/>
            </a:avLst>
          </a:prstGeom>
          <a:solidFill>
            <a:srgbClr val="C00000"/>
          </a:solidFill>
          <a:ln>
            <a:noFill/>
          </a:ln>
          <a:effectLst/>
          <a:extLst/>
        </p:spPr>
        <p:txBody>
          <a:bodyPr anchor="ctr"/>
          <a:lstStyle/>
          <a:p>
            <a:pPr algn="ctr">
              <a:defRPr/>
            </a:pPr>
            <a:r>
              <a:rPr lang="zh-CN" altLang="en-US" sz="2400" b="1" dirty="0" smtClean="0">
                <a:solidFill>
                  <a:schemeClr val="bg1"/>
                </a:solidFill>
                <a:latin typeface="微软雅黑" pitchFamily="34" charset="-122"/>
                <a:ea typeface="微软雅黑" pitchFamily="34" charset="-122"/>
              </a:rPr>
              <a:t>馆藏纸本</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29506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组合 15"/>
          <p:cNvGrpSpPr>
            <a:grpSpLocks/>
          </p:cNvGrpSpPr>
          <p:nvPr/>
        </p:nvGrpSpPr>
        <p:grpSpPr bwMode="auto">
          <a:xfrm>
            <a:off x="373063" y="69818"/>
            <a:ext cx="6253162" cy="657655"/>
            <a:chOff x="896145" y="625043"/>
            <a:chExt cx="6254525" cy="876971"/>
          </a:xfrm>
        </p:grpSpPr>
        <p:sp>
          <p:nvSpPr>
            <p:cNvPr id="2" name="圆角矩形 1"/>
            <p:cNvSpPr/>
            <p:nvPr/>
          </p:nvSpPr>
          <p:spPr>
            <a:xfrm>
              <a:off x="896145" y="758408"/>
              <a:ext cx="4428502" cy="5001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圆角矩形 2"/>
            <p:cNvSpPr/>
            <p:nvPr/>
          </p:nvSpPr>
          <p:spPr>
            <a:xfrm>
              <a:off x="896145" y="625043"/>
              <a:ext cx="4679382" cy="76367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663" name="TextBox 4"/>
            <p:cNvSpPr txBox="1">
              <a:spLocks noChangeArrowheads="1"/>
            </p:cNvSpPr>
            <p:nvPr/>
          </p:nvSpPr>
          <p:spPr bwMode="auto">
            <a:xfrm>
              <a:off x="2051720" y="640143"/>
              <a:ext cx="5098950" cy="86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600" b="1" dirty="0">
                  <a:solidFill>
                    <a:schemeClr val="bg1"/>
                  </a:solidFill>
                  <a:latin typeface="Arial" charset="0"/>
                </a:rPr>
                <a:t>数字图书馆</a:t>
              </a:r>
            </a:p>
          </p:txBody>
        </p:sp>
      </p:grpSp>
      <p:sp>
        <p:nvSpPr>
          <p:cNvPr id="6" name="TextBox 5"/>
          <p:cNvSpPr txBox="1">
            <a:spLocks noChangeArrowheads="1"/>
          </p:cNvSpPr>
          <p:nvPr/>
        </p:nvSpPr>
        <p:spPr bwMode="auto">
          <a:xfrm>
            <a:off x="251520" y="762090"/>
            <a:ext cx="8137525"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285750" indent="-285750" fontAlgn="auto">
              <a:lnSpc>
                <a:spcPct val="150000"/>
              </a:lnSpc>
              <a:spcBef>
                <a:spcPts val="0"/>
              </a:spcBef>
              <a:spcAft>
                <a:spcPts val="0"/>
              </a:spcAft>
              <a:buFont typeface="Wingdings" pitchFamily="2" charset="2"/>
              <a:buChar char="ü"/>
              <a:defRPr/>
            </a:pPr>
            <a:endParaRPr lang="en-US" altLang="zh-CN" sz="2000" b="1" dirty="0" smtClean="0">
              <a:solidFill>
                <a:srgbClr val="C00000"/>
              </a:solidFill>
              <a:latin typeface="微软雅黑" pitchFamily="34" charset="-122"/>
              <a:ea typeface="微软雅黑" pitchFamily="34" charset="-122"/>
            </a:endParaRPr>
          </a:p>
          <a:p>
            <a:pPr marL="285750" indent="-285750" fontAlgn="auto">
              <a:lnSpc>
                <a:spcPct val="150000"/>
              </a:lnSpc>
              <a:spcBef>
                <a:spcPts val="0"/>
              </a:spcBef>
              <a:spcAft>
                <a:spcPts val="0"/>
              </a:spcAft>
              <a:buFont typeface="Wingdings" pitchFamily="2" charset="2"/>
              <a:buChar char="ü"/>
              <a:defRPr/>
            </a:pPr>
            <a:r>
              <a:rPr lang="zh-CN" altLang="en-US" sz="2000" b="1" dirty="0" smtClean="0">
                <a:solidFill>
                  <a:srgbClr val="C00000"/>
                </a:solidFill>
                <a:latin typeface="微软雅黑" pitchFamily="34" charset="-122"/>
                <a:ea typeface="微软雅黑" pitchFamily="34" charset="-122"/>
              </a:rPr>
              <a:t>什么是数字图书馆？</a:t>
            </a:r>
            <a:endParaRPr lang="en-US" altLang="zh-CN" sz="2000" b="1" dirty="0" smtClean="0">
              <a:solidFill>
                <a:srgbClr val="C00000"/>
              </a:solidFill>
              <a:latin typeface="微软雅黑" pitchFamily="34" charset="-122"/>
              <a:ea typeface="微软雅黑" pitchFamily="34" charset="-122"/>
            </a:endParaRPr>
          </a:p>
          <a:p>
            <a:pPr fontAlgn="auto">
              <a:lnSpc>
                <a:spcPct val="150000"/>
              </a:lnSpc>
              <a:spcBef>
                <a:spcPts val="0"/>
              </a:spcBef>
              <a:spcAft>
                <a:spcPts val="0"/>
              </a:spcAft>
              <a:defRPr/>
            </a:pPr>
            <a:r>
              <a:rPr lang="en-US" altLang="zh-CN" sz="2000" b="1" dirty="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       </a:t>
            </a:r>
          </a:p>
          <a:p>
            <a:pPr fontAlgn="auto">
              <a:lnSpc>
                <a:spcPct val="150000"/>
              </a:lnSpc>
              <a:spcBef>
                <a:spcPts val="0"/>
              </a:spcBef>
              <a:spcAft>
                <a:spcPts val="0"/>
              </a:spcAft>
              <a:defRPr/>
            </a:pPr>
            <a:r>
              <a:rPr lang="en-US" altLang="zh-CN" sz="2000" b="1" dirty="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数字</a:t>
            </a:r>
            <a:r>
              <a:rPr lang="zh-CN" altLang="en-US" sz="2000" b="1" dirty="0">
                <a:latin typeface="微软雅黑" pitchFamily="34" charset="-122"/>
                <a:ea typeface="微软雅黑" pitchFamily="34" charset="-122"/>
              </a:rPr>
              <a:t>图书馆是以现代信息技术为手段，以分布式的海量数字化信息资源库为基础，不受地理位置及时空限制，最大限度地满足用户需求的虚拟图书馆。数字图书馆实质就是把图书馆馆藏的各种信息经过数字化之后，按一定的标准和规范进行重新加工和组织，形成的一个知识库。</a:t>
            </a:r>
          </a:p>
          <a:p>
            <a:pPr fontAlgn="auto">
              <a:lnSpc>
                <a:spcPct val="150000"/>
              </a:lnSpc>
              <a:spcBef>
                <a:spcPts val="0"/>
              </a:spcBef>
              <a:spcAft>
                <a:spcPts val="0"/>
              </a:spcAft>
              <a:defRPr/>
            </a:pPr>
            <a:endParaRPr lang="en-US" altLang="zh-CN" b="1" dirty="0" smtClean="0">
              <a:solidFill>
                <a:srgbClr val="C00000"/>
              </a:solidFill>
              <a:latin typeface="微软雅黑" pitchFamily="34" charset="-122"/>
              <a:ea typeface="微软雅黑" pitchFamily="34" charset="-122"/>
            </a:endParaRPr>
          </a:p>
          <a:p>
            <a:pPr fontAlgn="auto">
              <a:lnSpc>
                <a:spcPct val="150000"/>
              </a:lnSpc>
              <a:spcBef>
                <a:spcPts val="0"/>
              </a:spcBef>
              <a:spcAft>
                <a:spcPts val="0"/>
              </a:spcAft>
              <a:defRPr/>
            </a:pPr>
            <a:endParaRPr lang="en-US" altLang="zh-CN" sz="1600" b="1" dirty="0">
              <a:latin typeface="微软雅黑" pitchFamily="34" charset="-122"/>
              <a:ea typeface="微软雅黑" pitchFamily="34" charset="-122"/>
            </a:endParaRPr>
          </a:p>
          <a:p>
            <a:pPr fontAlgn="auto">
              <a:lnSpc>
                <a:spcPct val="150000"/>
              </a:lnSpc>
              <a:spcBef>
                <a:spcPts val="0"/>
              </a:spcBef>
              <a:spcAft>
                <a:spcPts val="0"/>
              </a:spcAft>
              <a:defRPr/>
            </a:pPr>
            <a:endParaRPr lang="en-US" altLang="zh-CN" sz="1600" b="1" dirty="0">
              <a:solidFill>
                <a:srgbClr val="FEBF00"/>
              </a:solidFill>
              <a:latin typeface="微软雅黑" pitchFamily="34" charset="-122"/>
              <a:ea typeface="微软雅黑" pitchFamily="34" charset="-122"/>
            </a:endParaRPr>
          </a:p>
        </p:txBody>
      </p:sp>
      <p:pic>
        <p:nvPicPr>
          <p:cNvPr id="4" name="Picture 2"/>
          <p:cNvPicPr>
            <a:picLocks noChangeAspect="1" noChangeArrowheads="1"/>
          </p:cNvPicPr>
          <p:nvPr/>
        </p:nvPicPr>
        <p:blipFill>
          <a:blip r:embed="rId2"/>
          <a:stretch>
            <a:fillRect/>
          </a:stretch>
        </p:blipFill>
        <p:spPr bwMode="auto">
          <a:xfrm>
            <a:off x="176333" y="-92547"/>
            <a:ext cx="1350962" cy="854637"/>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80636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3925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标注 2"/>
          <p:cNvSpPr/>
          <p:nvPr/>
        </p:nvSpPr>
        <p:spPr bwMode="auto">
          <a:xfrm>
            <a:off x="2411214" y="339502"/>
            <a:ext cx="1871662" cy="540544"/>
          </a:xfrm>
          <a:prstGeom prst="wedgeRoundRectCallout">
            <a:avLst>
              <a:gd name="adj1" fmla="val 66642"/>
              <a:gd name="adj2" fmla="val 45057"/>
              <a:gd name="adj3" fmla="val 16667"/>
            </a:avLst>
          </a:prstGeom>
          <a:solidFill>
            <a:srgbClr val="C00000"/>
          </a:solidFill>
          <a:ln>
            <a:noFill/>
          </a:ln>
          <a:effectLst/>
          <a:extLst/>
        </p:spPr>
        <p:txBody>
          <a:bodyPr anchor="ctr"/>
          <a:lstStyle/>
          <a:p>
            <a:pPr algn="ctr">
              <a:defRPr/>
            </a:pPr>
            <a:r>
              <a:rPr lang="zh-CN" altLang="en-US" sz="2400" b="1" dirty="0" smtClean="0">
                <a:solidFill>
                  <a:schemeClr val="bg1"/>
                </a:solidFill>
                <a:latin typeface="微软雅黑" pitchFamily="34" charset="-122"/>
                <a:ea typeface="微软雅黑" pitchFamily="34" charset="-122"/>
              </a:rPr>
              <a:t>包库全文</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92278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71550"/>
            <a:ext cx="8136904" cy="372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1"/>
          <p:cNvSpPr>
            <a:spLocks noChangeArrowheads="1"/>
          </p:cNvSpPr>
          <p:nvPr/>
        </p:nvSpPr>
        <p:spPr bwMode="auto">
          <a:xfrm>
            <a:off x="20639" y="86916"/>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rgbClr val="C00000"/>
                </a:solidFill>
                <a:latin typeface="微软雅黑" panose="020B0503020204020204" pitchFamily="34" charset="-122"/>
                <a:ea typeface="微软雅黑" panose="020B0503020204020204" pitchFamily="34" charset="-122"/>
              </a:rPr>
              <a:t>读</a:t>
            </a:r>
            <a:r>
              <a:rPr lang="zh-CN" altLang="en-US" sz="3200" b="1" dirty="0" smtClean="0">
                <a:solidFill>
                  <a:srgbClr val="C00000"/>
                </a:solidFill>
                <a:latin typeface="微软雅黑" panose="020B0503020204020204" pitchFamily="34" charset="-122"/>
                <a:ea typeface="微软雅黑" panose="020B0503020204020204" pitchFamily="34" charset="-122"/>
              </a:rPr>
              <a:t>秀检索结果</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2" name="椭圆 1"/>
          <p:cNvSpPr/>
          <p:nvPr/>
        </p:nvSpPr>
        <p:spPr>
          <a:xfrm>
            <a:off x="2987824" y="3291830"/>
            <a:ext cx="792088" cy="2160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标注 4"/>
          <p:cNvSpPr/>
          <p:nvPr/>
        </p:nvSpPr>
        <p:spPr bwMode="auto">
          <a:xfrm>
            <a:off x="4140200" y="2463404"/>
            <a:ext cx="2590800" cy="936438"/>
          </a:xfrm>
          <a:prstGeom prst="wedgeRoundRectCallout">
            <a:avLst>
              <a:gd name="adj1" fmla="val -70975"/>
              <a:gd name="adj2" fmla="val 49817"/>
              <a:gd name="adj3" fmla="val 16667"/>
            </a:avLst>
          </a:prstGeom>
          <a:solidFill>
            <a:srgbClr val="C00000"/>
          </a:solidFill>
          <a:ln>
            <a:noFill/>
          </a:ln>
          <a:effectLst/>
          <a:extLst/>
        </p:spPr>
        <p:txBody>
          <a:bodyPr anchor="ctr"/>
          <a:lstStyle/>
          <a:p>
            <a:pPr>
              <a:defRPr/>
            </a:pPr>
            <a:r>
              <a:rPr lang="zh-CN" altLang="en-US" sz="2000" b="1" dirty="0">
                <a:solidFill>
                  <a:schemeClr val="bg1"/>
                </a:solidFill>
                <a:latin typeface="+mn-ea"/>
                <a:ea typeface="+mn-ea"/>
              </a:rPr>
              <a:t>提供书名页、版权页、前言页、目录页、正文部分页在线试读</a:t>
            </a:r>
          </a:p>
        </p:txBody>
      </p:sp>
    </p:spTree>
    <p:extLst>
      <p:ext uri="{BB962C8B-B14F-4D97-AF65-F5344CB8AC3E}">
        <p14:creationId xmlns:p14="http://schemas.microsoft.com/office/powerpoint/2010/main" val="424612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938" y="123478"/>
            <a:ext cx="6715125" cy="487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圆角矩形标注 2"/>
          <p:cNvSpPr/>
          <p:nvPr/>
        </p:nvSpPr>
        <p:spPr bwMode="auto">
          <a:xfrm>
            <a:off x="266106" y="195486"/>
            <a:ext cx="2361677" cy="540544"/>
          </a:xfrm>
          <a:prstGeom prst="wedgeRoundRectCallout">
            <a:avLst>
              <a:gd name="adj1" fmla="val 63768"/>
              <a:gd name="adj2" fmla="val -66392"/>
              <a:gd name="adj3" fmla="val 16667"/>
            </a:avLst>
          </a:prstGeom>
          <a:solidFill>
            <a:srgbClr val="C00000"/>
          </a:solidFill>
          <a:ln>
            <a:noFill/>
          </a:ln>
          <a:effectLst/>
          <a:extLst/>
        </p:spPr>
        <p:txBody>
          <a:bodyPr anchor="ctr"/>
          <a:lstStyle/>
          <a:p>
            <a:pPr algn="ctr">
              <a:defRPr/>
            </a:pPr>
            <a:r>
              <a:rPr lang="zh-CN" altLang="en-US" sz="2800" b="1" dirty="0" smtClean="0">
                <a:solidFill>
                  <a:schemeClr val="bg1"/>
                </a:solidFill>
                <a:latin typeface="微软雅黑" pitchFamily="34" charset="-122"/>
                <a:ea typeface="微软雅黑" pitchFamily="34" charset="-122"/>
              </a:rPr>
              <a:t>部分阅读</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44292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71550"/>
            <a:ext cx="8136904" cy="372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1"/>
          <p:cNvSpPr>
            <a:spLocks noChangeArrowheads="1"/>
          </p:cNvSpPr>
          <p:nvPr/>
        </p:nvSpPr>
        <p:spPr bwMode="auto">
          <a:xfrm>
            <a:off x="20639" y="86916"/>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rgbClr val="C00000"/>
                </a:solidFill>
                <a:latin typeface="微软雅黑" panose="020B0503020204020204" pitchFamily="34" charset="-122"/>
                <a:ea typeface="微软雅黑" panose="020B0503020204020204" pitchFamily="34" charset="-122"/>
              </a:rPr>
              <a:t>读</a:t>
            </a:r>
            <a:r>
              <a:rPr lang="zh-CN" altLang="en-US" sz="3200" b="1" dirty="0" smtClean="0">
                <a:solidFill>
                  <a:srgbClr val="C00000"/>
                </a:solidFill>
                <a:latin typeface="微软雅黑" panose="020B0503020204020204" pitchFamily="34" charset="-122"/>
                <a:ea typeface="微软雅黑" panose="020B0503020204020204" pitchFamily="34" charset="-122"/>
              </a:rPr>
              <a:t>秀检索结果</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5" name="圆角矩形标注 4"/>
          <p:cNvSpPr/>
          <p:nvPr/>
        </p:nvSpPr>
        <p:spPr bwMode="auto">
          <a:xfrm>
            <a:off x="3491880" y="1059582"/>
            <a:ext cx="2590800" cy="936438"/>
          </a:xfrm>
          <a:prstGeom prst="wedgeRoundRectCallout">
            <a:avLst>
              <a:gd name="adj1" fmla="val -70975"/>
              <a:gd name="adj2" fmla="val 49817"/>
              <a:gd name="adj3" fmla="val 16667"/>
            </a:avLst>
          </a:prstGeom>
          <a:solidFill>
            <a:srgbClr val="C00000"/>
          </a:solidFill>
          <a:ln>
            <a:noFill/>
          </a:ln>
          <a:effectLst/>
          <a:extLst/>
        </p:spPr>
        <p:txBody>
          <a:bodyPr anchor="ctr"/>
          <a:lstStyle/>
          <a:p>
            <a:pPr>
              <a:defRPr/>
            </a:pPr>
            <a:r>
              <a:rPr lang="zh-CN" altLang="en-US" sz="2400" b="1" dirty="0" smtClean="0">
                <a:solidFill>
                  <a:schemeClr val="bg1"/>
                </a:solidFill>
                <a:latin typeface="微软雅黑" pitchFamily="34" charset="-122"/>
                <a:ea typeface="微软雅黑" pitchFamily="34" charset="-122"/>
              </a:rPr>
              <a:t>点击书名链接，进入详细界面</a:t>
            </a:r>
            <a:endParaRPr lang="zh-CN" altLang="en-US"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5221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01" y="267495"/>
            <a:ext cx="853244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1"/>
          <p:cNvSpPr>
            <a:spLocks noChangeArrowheads="1"/>
          </p:cNvSpPr>
          <p:nvPr/>
        </p:nvSpPr>
        <p:spPr bwMode="auto">
          <a:xfrm>
            <a:off x="3347864" y="1212309"/>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rgbClr val="C00000"/>
                </a:solidFill>
                <a:latin typeface="微软雅黑" panose="020B0503020204020204" pitchFamily="34" charset="-122"/>
                <a:ea typeface="微软雅黑" panose="020B0503020204020204" pitchFamily="34" charset="-122"/>
              </a:rPr>
              <a:t>读</a:t>
            </a:r>
            <a:r>
              <a:rPr lang="zh-CN" altLang="en-US" sz="3200" b="1" dirty="0" smtClean="0">
                <a:solidFill>
                  <a:srgbClr val="C00000"/>
                </a:solidFill>
                <a:latin typeface="微软雅黑" panose="020B0503020204020204" pitchFamily="34" charset="-122"/>
                <a:ea typeface="微软雅黑" panose="020B0503020204020204" pitchFamily="34" charset="-122"/>
              </a:rPr>
              <a:t>秀</a:t>
            </a:r>
            <a:r>
              <a:rPr lang="zh-CN" altLang="en-US" sz="3200" b="1" dirty="0" smtClean="0">
                <a:solidFill>
                  <a:srgbClr val="C00000"/>
                </a:solidFill>
                <a:latin typeface="微软雅黑" panose="020B0503020204020204" pitchFamily="34" charset="-122"/>
                <a:ea typeface="微软雅黑" panose="020B0503020204020204" pitchFamily="34" charset="-122"/>
              </a:rPr>
              <a:t>检索详细界面</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2" name="椭圆 1"/>
          <p:cNvSpPr/>
          <p:nvPr/>
        </p:nvSpPr>
        <p:spPr>
          <a:xfrm>
            <a:off x="1619672" y="2355727"/>
            <a:ext cx="208823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948264" y="932987"/>
            <a:ext cx="1235368" cy="21428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 y="3075807"/>
            <a:ext cx="911383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7530946" y="348212"/>
            <a:ext cx="1832553" cy="5847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chemeClr val="bg1"/>
                </a:solidFill>
                <a:latin typeface="Arial" charset="0"/>
              </a:rPr>
              <a:t>获取途径</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27537">
            <a:off x="177008" y="3154287"/>
            <a:ext cx="3164847" cy="138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4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71550"/>
            <a:ext cx="903649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4"/>
          <p:cNvSpPr txBox="1">
            <a:spLocks noChangeArrowheads="1"/>
          </p:cNvSpPr>
          <p:nvPr/>
        </p:nvSpPr>
        <p:spPr bwMode="auto">
          <a:xfrm>
            <a:off x="269528" y="158001"/>
            <a:ext cx="4014440" cy="5847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marL="0" indent="0" algn="ctr"/>
            <a:r>
              <a:rPr lang="zh-CN" altLang="en-US" sz="3200" b="1" dirty="0">
                <a:solidFill>
                  <a:schemeClr val="bg1"/>
                </a:solidFill>
                <a:latin typeface="微软雅黑" pitchFamily="34" charset="-122"/>
                <a:ea typeface="微软雅黑" pitchFamily="34" charset="-122"/>
              </a:rPr>
              <a:t>读</a:t>
            </a:r>
            <a:r>
              <a:rPr lang="zh-CN" altLang="en-US" sz="3200" b="1" dirty="0" smtClean="0">
                <a:solidFill>
                  <a:schemeClr val="bg1"/>
                </a:solidFill>
                <a:latin typeface="微软雅黑" pitchFamily="34" charset="-122"/>
                <a:ea typeface="微软雅黑" pitchFamily="34" charset="-122"/>
              </a:rPr>
              <a:t>秀聚类功能</a:t>
            </a:r>
            <a:endParaRPr lang="zh-CN" altLang="en-US" sz="3200" b="1" dirty="0">
              <a:solidFill>
                <a:schemeClr val="bg1"/>
              </a:solidFill>
              <a:latin typeface="微软雅黑" pitchFamily="34" charset="-122"/>
              <a:ea typeface="微软雅黑" pitchFamily="34" charset="-122"/>
            </a:endParaRP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851670"/>
            <a:ext cx="8667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46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ircle(in)">
                                      <p:cBhvr>
                                        <p:cTn id="7"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2" y="737138"/>
            <a:ext cx="175260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028" y="737138"/>
            <a:ext cx="5040559" cy="382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409575"/>
            <a:ext cx="265747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467544" y="0"/>
            <a:ext cx="4014440" cy="5847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marL="0" indent="0" algn="ctr"/>
            <a:r>
              <a:rPr lang="zh-CN" altLang="en-US" sz="3200" b="1" dirty="0">
                <a:solidFill>
                  <a:schemeClr val="bg1"/>
                </a:solidFill>
                <a:latin typeface="微软雅黑" pitchFamily="34" charset="-122"/>
                <a:ea typeface="微软雅黑" pitchFamily="34" charset="-122"/>
              </a:rPr>
              <a:t>读</a:t>
            </a:r>
            <a:r>
              <a:rPr lang="zh-CN" altLang="en-US" sz="3200" b="1" dirty="0" smtClean="0">
                <a:solidFill>
                  <a:schemeClr val="bg1"/>
                </a:solidFill>
                <a:latin typeface="微软雅黑" pitchFamily="34" charset="-122"/>
                <a:ea typeface="微软雅黑" pitchFamily="34" charset="-122"/>
              </a:rPr>
              <a:t>秀聚类功能</a:t>
            </a:r>
            <a:endParaRPr lang="zh-CN" altLang="en-US" sz="3200" b="1" dirty="0">
              <a:solidFill>
                <a:schemeClr val="bg1"/>
              </a:solidFill>
              <a:latin typeface="微软雅黑" pitchFamily="34" charset="-122"/>
              <a:ea typeface="微软雅黑" pitchFamily="34" charset="-122"/>
            </a:endParaRPr>
          </a:p>
        </p:txBody>
      </p:sp>
      <p:sp>
        <p:nvSpPr>
          <p:cNvPr id="3" name="椭圆 2"/>
          <p:cNvSpPr/>
          <p:nvPr/>
        </p:nvSpPr>
        <p:spPr>
          <a:xfrm>
            <a:off x="107504" y="584775"/>
            <a:ext cx="1491524" cy="43632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300192" y="375362"/>
            <a:ext cx="2261939" cy="44214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2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3478"/>
            <a:ext cx="842493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标注 2"/>
          <p:cNvSpPr/>
          <p:nvPr/>
        </p:nvSpPr>
        <p:spPr>
          <a:xfrm>
            <a:off x="0" y="3435846"/>
            <a:ext cx="9144000" cy="1707655"/>
          </a:xfrm>
          <a:prstGeom prst="wedgeRectCallout">
            <a:avLst>
              <a:gd name="adj1" fmla="val -22065"/>
              <a:gd name="adj2" fmla="val 50247"/>
            </a:avLst>
          </a:prstGeom>
          <a:solidFill>
            <a:schemeClr val="accent5">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000" b="1" dirty="0">
                <a:latin typeface="+mn-ea"/>
              </a:rPr>
              <a:t>服务说明：</a:t>
            </a:r>
            <a:r>
              <a:rPr lang="zh-CN" altLang="en-US" sz="2000" dirty="0">
                <a:latin typeface="+mn-ea"/>
              </a:rPr>
              <a:t> </a:t>
            </a:r>
            <a:endParaRPr lang="en-US" altLang="zh-CN" sz="2000" dirty="0">
              <a:latin typeface="+mn-ea"/>
            </a:endParaRPr>
          </a:p>
          <a:p>
            <a:pPr fontAlgn="auto">
              <a:spcBef>
                <a:spcPts val="0"/>
              </a:spcBef>
              <a:spcAft>
                <a:spcPts val="0"/>
              </a:spcAft>
              <a:defRPr/>
            </a:pPr>
            <a:r>
              <a:rPr lang="en-US" altLang="zh-CN" sz="2000" dirty="0" smtClean="0">
                <a:latin typeface="微软雅黑" pitchFamily="34" charset="-122"/>
                <a:ea typeface="微软雅黑" pitchFamily="34" charset="-122"/>
              </a:rPr>
              <a:t>1</a:t>
            </a:r>
            <a:r>
              <a:rPr lang="en-US" altLang="zh-CN" sz="2000" dirty="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每</a:t>
            </a:r>
            <a:r>
              <a:rPr lang="zh-CN" altLang="en-US" sz="2000" dirty="0">
                <a:latin typeface="微软雅黑" pitchFamily="34" charset="-122"/>
                <a:ea typeface="微软雅黑" pitchFamily="34" charset="-122"/>
              </a:rPr>
              <a:t>本图书单次咨询不超过</a:t>
            </a:r>
            <a:r>
              <a:rPr lang="en-US" altLang="zh-CN" sz="2000" dirty="0">
                <a:latin typeface="微软雅黑" pitchFamily="34" charset="-122"/>
                <a:ea typeface="微软雅黑" pitchFamily="34" charset="-122"/>
              </a:rPr>
              <a:t>50</a:t>
            </a:r>
            <a:r>
              <a:rPr lang="zh-CN" altLang="en-US" sz="2000" dirty="0">
                <a:latin typeface="微软雅黑" pitchFamily="34" charset="-122"/>
                <a:ea typeface="微软雅黑" pitchFamily="34" charset="-122"/>
              </a:rPr>
              <a:t>页，同一图书每周的咨询量不超过全书的</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 </a:t>
            </a:r>
          </a:p>
          <a:p>
            <a:pPr fontAlgn="auto">
              <a:spcBef>
                <a:spcPts val="0"/>
              </a:spcBef>
              <a:spcAft>
                <a:spcPts val="0"/>
              </a:spcAft>
              <a:defRPr/>
            </a:pPr>
            <a:r>
              <a:rPr lang="en-US" altLang="zh-CN" sz="2000" dirty="0" smtClean="0">
                <a:latin typeface="微软雅黑" pitchFamily="34" charset="-122"/>
                <a:ea typeface="微软雅黑" pitchFamily="34" charset="-122"/>
              </a:rPr>
              <a:t>2.</a:t>
            </a:r>
            <a:r>
              <a:rPr lang="zh-CN" altLang="en-US" sz="2000" dirty="0" smtClean="0">
                <a:latin typeface="微软雅黑" pitchFamily="34" charset="-122"/>
                <a:ea typeface="微软雅黑" pitchFamily="34" charset="-122"/>
              </a:rPr>
              <a:t>所有</a:t>
            </a:r>
            <a:r>
              <a:rPr lang="zh-CN" altLang="en-US" sz="2000" dirty="0">
                <a:latin typeface="微软雅黑" pitchFamily="34" charset="-122"/>
                <a:ea typeface="微软雅黑" pitchFamily="34" charset="-122"/>
              </a:rPr>
              <a:t>咨询内容有效期为</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天。 </a:t>
            </a:r>
          </a:p>
          <a:p>
            <a:pPr fontAlgn="auto">
              <a:spcBef>
                <a:spcPts val="0"/>
              </a:spcBef>
              <a:spcAft>
                <a:spcPts val="0"/>
              </a:spcAft>
              <a:defRPr/>
            </a:pP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回复</a:t>
            </a:r>
            <a:r>
              <a:rPr lang="zh-CN" altLang="en-US" sz="2000" dirty="0">
                <a:latin typeface="微软雅黑" pitchFamily="34" charset="-122"/>
                <a:ea typeface="微软雅黑" pitchFamily="34" charset="-122"/>
              </a:rPr>
              <a:t>邮件可能会被当作未知邮件或垃圾邮件，若您没有收到回信，请查看一下不明文件夹或垃圾邮件箱。</a:t>
            </a:r>
          </a:p>
        </p:txBody>
      </p:sp>
      <p:sp>
        <p:nvSpPr>
          <p:cNvPr id="4" name="矩形标注 5"/>
          <p:cNvSpPr>
            <a:spLocks noChangeArrowheads="1"/>
          </p:cNvSpPr>
          <p:nvPr/>
        </p:nvSpPr>
        <p:spPr bwMode="auto">
          <a:xfrm>
            <a:off x="3995936" y="2571750"/>
            <a:ext cx="4608512" cy="1008112"/>
          </a:xfrm>
          <a:prstGeom prst="wedgeRectCallout">
            <a:avLst>
              <a:gd name="adj1" fmla="val -70292"/>
              <a:gd name="adj2" fmla="val -60611"/>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400" dirty="0">
                <a:solidFill>
                  <a:schemeClr val="bg1"/>
                </a:solidFill>
                <a:latin typeface="微软雅黑" pitchFamily="34" charset="-122"/>
                <a:ea typeface="微软雅黑" pitchFamily="34" charset="-122"/>
              </a:rPr>
              <a:t>填写正确的邮箱地址，系统会将相应页码的图书发至你的邮箱</a:t>
            </a:r>
          </a:p>
        </p:txBody>
      </p:sp>
      <p:sp>
        <p:nvSpPr>
          <p:cNvPr id="5" name="矩形标注 4"/>
          <p:cNvSpPr>
            <a:spLocks noChangeArrowheads="1"/>
          </p:cNvSpPr>
          <p:nvPr/>
        </p:nvSpPr>
        <p:spPr bwMode="auto">
          <a:xfrm>
            <a:off x="3419872" y="699542"/>
            <a:ext cx="5184576" cy="828055"/>
          </a:xfrm>
          <a:prstGeom prst="wedgeRectCallout">
            <a:avLst>
              <a:gd name="adj1" fmla="val -50319"/>
              <a:gd name="adj2" fmla="val 91282"/>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2800" dirty="0">
                <a:solidFill>
                  <a:schemeClr val="bg1"/>
                </a:solidFill>
                <a:latin typeface="微软雅黑" pitchFamily="34" charset="-122"/>
                <a:ea typeface="微软雅黑" pitchFamily="34" charset="-122"/>
              </a:rPr>
              <a:t>选择你要下载的图书页码如需辅助页，请勾选</a:t>
            </a:r>
          </a:p>
        </p:txBody>
      </p:sp>
    </p:spTree>
    <p:extLst>
      <p:ext uri="{BB962C8B-B14F-4D97-AF65-F5344CB8AC3E}">
        <p14:creationId xmlns:p14="http://schemas.microsoft.com/office/powerpoint/2010/main" val="37200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951310"/>
            <a:ext cx="9144000" cy="399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矩形 2"/>
          <p:cNvSpPr>
            <a:spLocks noChangeArrowheads="1"/>
          </p:cNvSpPr>
          <p:nvPr/>
        </p:nvSpPr>
        <p:spPr bwMode="auto">
          <a:xfrm>
            <a:off x="179389" y="195263"/>
            <a:ext cx="87137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zh-CN" sz="3200" b="1">
                <a:solidFill>
                  <a:srgbClr val="C00000"/>
                </a:solidFill>
                <a:latin typeface="Arial" charset="0"/>
              </a:rPr>
              <a:t>登陆邮箱</a:t>
            </a:r>
            <a:r>
              <a:rPr lang="zh-CN" altLang="en-US" sz="3200" b="1">
                <a:solidFill>
                  <a:srgbClr val="C00000"/>
                </a:solidFill>
                <a:latin typeface="Arial" charset="0"/>
              </a:rPr>
              <a:t>查</a:t>
            </a:r>
            <a:r>
              <a:rPr lang="zh-CN" altLang="zh-CN" sz="3200" b="1">
                <a:solidFill>
                  <a:srgbClr val="C00000"/>
                </a:solidFill>
                <a:latin typeface="Arial" charset="0"/>
              </a:rPr>
              <a:t>看读秀发送的图书信息</a:t>
            </a:r>
            <a:endParaRPr lang="zh-CN" altLang="en-US" sz="3200" b="1">
              <a:solidFill>
                <a:srgbClr val="C00000"/>
              </a:solidFill>
              <a:latin typeface="Arial" charset="0"/>
            </a:endParaRPr>
          </a:p>
        </p:txBody>
      </p:sp>
      <p:sp>
        <p:nvSpPr>
          <p:cNvPr id="4" name="矩形标注 3"/>
          <p:cNvSpPr/>
          <p:nvPr/>
        </p:nvSpPr>
        <p:spPr>
          <a:xfrm>
            <a:off x="4284664" y="2733675"/>
            <a:ext cx="3311525" cy="1033463"/>
          </a:xfrm>
          <a:prstGeom prst="wedgeRectCallout">
            <a:avLst>
              <a:gd name="adj1" fmla="val -87464"/>
              <a:gd name="adj2" fmla="val 3831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400" b="1" dirty="0">
                <a:latin typeface="+mn-ea"/>
              </a:rPr>
              <a:t>传递过来的是链接地址，链接保留</a:t>
            </a:r>
            <a:r>
              <a:rPr lang="en-US" altLang="zh-CN" sz="2400" b="1" dirty="0">
                <a:latin typeface="+mn-ea"/>
              </a:rPr>
              <a:t>20</a:t>
            </a:r>
            <a:r>
              <a:rPr lang="zh-CN" altLang="en-US" sz="2400" b="1" dirty="0">
                <a:latin typeface="+mn-ea"/>
              </a:rPr>
              <a:t>天，</a:t>
            </a:r>
            <a:r>
              <a:rPr lang="en-US" altLang="zh-CN" sz="2400" b="1" dirty="0">
                <a:latin typeface="+mn-ea"/>
              </a:rPr>
              <a:t>20</a:t>
            </a:r>
            <a:r>
              <a:rPr lang="zh-CN" altLang="en-US" sz="2400" b="1" dirty="0">
                <a:latin typeface="+mn-ea"/>
              </a:rPr>
              <a:t>天内只允许点击</a:t>
            </a:r>
            <a:r>
              <a:rPr lang="en-US" altLang="zh-CN" sz="2400" b="1" dirty="0">
                <a:latin typeface="+mn-ea"/>
              </a:rPr>
              <a:t>20</a:t>
            </a:r>
            <a:r>
              <a:rPr lang="zh-CN" altLang="en-US" sz="2400" b="1" dirty="0">
                <a:latin typeface="+mn-ea"/>
              </a:rPr>
              <a:t>次</a:t>
            </a:r>
          </a:p>
        </p:txBody>
      </p:sp>
      <p:sp>
        <p:nvSpPr>
          <p:cNvPr id="5" name="矩形 4"/>
          <p:cNvSpPr/>
          <p:nvPr/>
        </p:nvSpPr>
        <p:spPr>
          <a:xfrm>
            <a:off x="468313" y="3489723"/>
            <a:ext cx="2374900" cy="216694"/>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13198197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388" y="128257"/>
            <a:ext cx="6753225" cy="4995863"/>
          </a:xfrm>
          <a:prstGeom prst="rect">
            <a:avLst/>
          </a:prstGeom>
        </p:spPr>
      </p:pic>
      <p:sp>
        <p:nvSpPr>
          <p:cNvPr id="3" name="矩形 2"/>
          <p:cNvSpPr/>
          <p:nvPr/>
        </p:nvSpPr>
        <p:spPr>
          <a:xfrm>
            <a:off x="5565667" y="103656"/>
            <a:ext cx="792163" cy="216694"/>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1476634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组合 15"/>
          <p:cNvGrpSpPr>
            <a:grpSpLocks/>
          </p:cNvGrpSpPr>
          <p:nvPr/>
        </p:nvGrpSpPr>
        <p:grpSpPr bwMode="auto">
          <a:xfrm>
            <a:off x="373063" y="69818"/>
            <a:ext cx="6253162" cy="657655"/>
            <a:chOff x="896145" y="625043"/>
            <a:chExt cx="6254525" cy="876971"/>
          </a:xfrm>
        </p:grpSpPr>
        <p:sp>
          <p:nvSpPr>
            <p:cNvPr id="2" name="圆角矩形 1"/>
            <p:cNvSpPr/>
            <p:nvPr/>
          </p:nvSpPr>
          <p:spPr>
            <a:xfrm>
              <a:off x="896145" y="758408"/>
              <a:ext cx="4428502" cy="5001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圆角矩形 2"/>
            <p:cNvSpPr/>
            <p:nvPr/>
          </p:nvSpPr>
          <p:spPr>
            <a:xfrm>
              <a:off x="896145" y="625043"/>
              <a:ext cx="4679382" cy="76367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663" name="TextBox 4"/>
            <p:cNvSpPr txBox="1">
              <a:spLocks noChangeArrowheads="1"/>
            </p:cNvSpPr>
            <p:nvPr/>
          </p:nvSpPr>
          <p:spPr bwMode="auto">
            <a:xfrm>
              <a:off x="2051720" y="640143"/>
              <a:ext cx="5098950" cy="86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600" b="1" dirty="0">
                  <a:solidFill>
                    <a:schemeClr val="bg1"/>
                  </a:solidFill>
                  <a:latin typeface="Arial" charset="0"/>
                </a:rPr>
                <a:t>数字图书馆</a:t>
              </a:r>
            </a:p>
          </p:txBody>
        </p:sp>
      </p:grpSp>
      <p:sp>
        <p:nvSpPr>
          <p:cNvPr id="6" name="TextBox 5"/>
          <p:cNvSpPr txBox="1">
            <a:spLocks noChangeArrowheads="1"/>
          </p:cNvSpPr>
          <p:nvPr/>
        </p:nvSpPr>
        <p:spPr bwMode="auto">
          <a:xfrm>
            <a:off x="166832" y="915566"/>
            <a:ext cx="8767195"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285750" indent="-285750" fontAlgn="auto">
              <a:lnSpc>
                <a:spcPct val="150000"/>
              </a:lnSpc>
              <a:spcBef>
                <a:spcPts val="0"/>
              </a:spcBef>
              <a:spcAft>
                <a:spcPts val="0"/>
              </a:spcAft>
              <a:buFont typeface="Wingdings" pitchFamily="2" charset="2"/>
              <a:buChar char="ü"/>
              <a:defRPr/>
            </a:pPr>
            <a:r>
              <a:rPr lang="zh-CN" altLang="en-US" sz="2000" b="1" dirty="0">
                <a:solidFill>
                  <a:srgbClr val="C00000"/>
                </a:solidFill>
                <a:latin typeface="微软雅黑" pitchFamily="34" charset="-122"/>
                <a:ea typeface="微软雅黑" pitchFamily="34" charset="-122"/>
              </a:rPr>
              <a:t>数字图书馆有什么特点？</a:t>
            </a:r>
            <a:endParaRPr lang="en-US" altLang="zh-CN" sz="2000" b="1" dirty="0">
              <a:solidFill>
                <a:srgbClr val="C00000"/>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2000" b="1" dirty="0">
                <a:latin typeface="微软雅黑" pitchFamily="34" charset="-122"/>
                <a:ea typeface="微软雅黑" pitchFamily="34" charset="-122"/>
              </a:rPr>
              <a:t>        信息资源数字化、信息传递网络化、信息利用共享化、信息提供知识化以及信息实体虚拟化</a:t>
            </a:r>
            <a:r>
              <a:rPr lang="zh-CN" altLang="en-US" sz="2000" b="1" dirty="0" smtClean="0">
                <a:latin typeface="微软雅黑" pitchFamily="34" charset="-122"/>
                <a:ea typeface="微软雅黑" pitchFamily="34" charset="-122"/>
              </a:rPr>
              <a:t>。</a:t>
            </a:r>
            <a:endParaRPr lang="en-US" altLang="zh-CN" sz="2000" b="1" dirty="0" smtClean="0">
              <a:latin typeface="微软雅黑" pitchFamily="34" charset="-122"/>
              <a:ea typeface="微软雅黑" pitchFamily="34" charset="-122"/>
            </a:endParaRPr>
          </a:p>
          <a:p>
            <a:pPr fontAlgn="auto">
              <a:lnSpc>
                <a:spcPct val="150000"/>
              </a:lnSpc>
              <a:spcBef>
                <a:spcPts val="0"/>
              </a:spcBef>
              <a:spcAft>
                <a:spcPts val="0"/>
              </a:spcAft>
              <a:defRPr/>
            </a:pPr>
            <a:endParaRPr lang="en-US" altLang="zh-CN" sz="2000" b="1" dirty="0">
              <a:latin typeface="微软雅黑" pitchFamily="34" charset="-122"/>
              <a:ea typeface="微软雅黑" pitchFamily="34" charset="-122"/>
            </a:endParaRPr>
          </a:p>
          <a:p>
            <a:pPr marL="285750" indent="-285750" fontAlgn="auto">
              <a:lnSpc>
                <a:spcPct val="150000"/>
              </a:lnSpc>
              <a:spcBef>
                <a:spcPts val="0"/>
              </a:spcBef>
              <a:spcAft>
                <a:spcPts val="0"/>
              </a:spcAft>
              <a:buFont typeface="Wingdings" pitchFamily="2" charset="2"/>
              <a:buChar char="ü"/>
              <a:defRPr/>
            </a:pPr>
            <a:r>
              <a:rPr lang="zh-CN" altLang="en-US" sz="2000" b="1" dirty="0" smtClean="0">
                <a:solidFill>
                  <a:srgbClr val="C00000"/>
                </a:solidFill>
                <a:latin typeface="微软雅黑" pitchFamily="34" charset="-122"/>
                <a:ea typeface="微软雅黑" pitchFamily="34" charset="-122"/>
              </a:rPr>
              <a:t>目前</a:t>
            </a:r>
            <a:r>
              <a:rPr lang="zh-CN" altLang="en-US" sz="2000" b="1" dirty="0">
                <a:solidFill>
                  <a:srgbClr val="C00000"/>
                </a:solidFill>
                <a:latin typeface="微软雅黑" pitchFamily="34" charset="-122"/>
                <a:ea typeface="微软雅黑" pitchFamily="34" charset="-122"/>
              </a:rPr>
              <a:t>比较有影响的数字</a:t>
            </a:r>
            <a:r>
              <a:rPr lang="zh-CN" altLang="en-US" sz="2000" b="1" dirty="0" smtClean="0">
                <a:solidFill>
                  <a:srgbClr val="C00000"/>
                </a:solidFill>
                <a:latin typeface="微软雅黑" pitchFamily="34" charset="-122"/>
                <a:ea typeface="微软雅黑" pitchFamily="34" charset="-122"/>
              </a:rPr>
              <a:t>图书馆有哪些？</a:t>
            </a:r>
            <a:endParaRPr lang="en-US" altLang="zh-CN" sz="2000" b="1" dirty="0" smtClean="0">
              <a:solidFill>
                <a:srgbClr val="C00000"/>
              </a:solidFill>
              <a:latin typeface="微软雅黑" pitchFamily="34" charset="-122"/>
              <a:ea typeface="微软雅黑" pitchFamily="34" charset="-122"/>
            </a:endParaRPr>
          </a:p>
          <a:p>
            <a:pPr marL="1028700" lvl="1" fontAlgn="auto">
              <a:lnSpc>
                <a:spcPct val="150000"/>
              </a:lnSpc>
              <a:spcBef>
                <a:spcPts val="0"/>
              </a:spcBef>
              <a:spcAft>
                <a:spcPts val="0"/>
              </a:spcAft>
              <a:buFont typeface="Arial" pitchFamily="34" charset="0"/>
              <a:buChar char="•"/>
              <a:defRPr/>
            </a:pPr>
            <a:r>
              <a:rPr lang="zh-CN" altLang="en-US" sz="2000" b="1" dirty="0">
                <a:latin typeface="微软雅黑" pitchFamily="34" charset="-122"/>
                <a:ea typeface="微软雅黑" pitchFamily="34" charset="-122"/>
              </a:rPr>
              <a:t>超星数字图书馆</a:t>
            </a:r>
          </a:p>
          <a:p>
            <a:pPr marL="1028700" lvl="1" fontAlgn="auto">
              <a:lnSpc>
                <a:spcPct val="150000"/>
              </a:lnSpc>
              <a:spcBef>
                <a:spcPts val="0"/>
              </a:spcBef>
              <a:spcAft>
                <a:spcPts val="0"/>
              </a:spcAft>
              <a:buFont typeface="Arial" pitchFamily="34" charset="0"/>
              <a:buChar char="•"/>
              <a:defRPr/>
            </a:pPr>
            <a:r>
              <a:rPr lang="zh-CN" altLang="en-US" sz="2000" b="1" dirty="0">
                <a:latin typeface="微软雅黑" pitchFamily="34" charset="-122"/>
                <a:ea typeface="微软雅黑" pitchFamily="34" charset="-122"/>
              </a:rPr>
              <a:t>读秀学术搜索系统</a:t>
            </a:r>
          </a:p>
          <a:p>
            <a:pPr fontAlgn="auto">
              <a:lnSpc>
                <a:spcPct val="150000"/>
              </a:lnSpc>
              <a:spcBef>
                <a:spcPts val="0"/>
              </a:spcBef>
              <a:spcAft>
                <a:spcPts val="0"/>
              </a:spcAft>
              <a:defRPr/>
            </a:pPr>
            <a:endParaRPr lang="en-US" altLang="zh-CN" b="1" dirty="0" smtClean="0">
              <a:solidFill>
                <a:srgbClr val="C00000"/>
              </a:solidFill>
              <a:latin typeface="微软雅黑" pitchFamily="34" charset="-122"/>
              <a:ea typeface="微软雅黑" pitchFamily="34" charset="-122"/>
            </a:endParaRPr>
          </a:p>
          <a:p>
            <a:pPr fontAlgn="auto">
              <a:lnSpc>
                <a:spcPct val="150000"/>
              </a:lnSpc>
              <a:spcBef>
                <a:spcPts val="0"/>
              </a:spcBef>
              <a:spcAft>
                <a:spcPts val="0"/>
              </a:spcAft>
              <a:defRPr/>
            </a:pPr>
            <a:endParaRPr lang="en-US" altLang="zh-CN" sz="1600" b="1" dirty="0">
              <a:latin typeface="微软雅黑" pitchFamily="34" charset="-122"/>
              <a:ea typeface="微软雅黑" pitchFamily="34" charset="-122"/>
            </a:endParaRPr>
          </a:p>
          <a:p>
            <a:pPr fontAlgn="auto">
              <a:lnSpc>
                <a:spcPct val="150000"/>
              </a:lnSpc>
              <a:spcBef>
                <a:spcPts val="0"/>
              </a:spcBef>
              <a:spcAft>
                <a:spcPts val="0"/>
              </a:spcAft>
              <a:defRPr/>
            </a:pPr>
            <a:endParaRPr lang="en-US" altLang="zh-CN" sz="1600" b="1" dirty="0">
              <a:solidFill>
                <a:srgbClr val="FEBF00"/>
              </a:solidFill>
              <a:latin typeface="微软雅黑" pitchFamily="34" charset="-122"/>
              <a:ea typeface="微软雅黑" pitchFamily="34" charset="-122"/>
            </a:endParaRPr>
          </a:p>
        </p:txBody>
      </p:sp>
      <p:pic>
        <p:nvPicPr>
          <p:cNvPr id="4" name="Picture 2"/>
          <p:cNvPicPr>
            <a:picLocks noChangeAspect="1" noChangeArrowheads="1"/>
          </p:cNvPicPr>
          <p:nvPr/>
        </p:nvPicPr>
        <p:blipFill>
          <a:blip r:embed="rId2"/>
          <a:stretch>
            <a:fillRect/>
          </a:stretch>
        </p:blipFill>
        <p:spPr bwMode="auto">
          <a:xfrm>
            <a:off x="176333" y="-92547"/>
            <a:ext cx="1350962" cy="854637"/>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867324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51905"/>
            <a:ext cx="8568952"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3" name="TextBox 2"/>
          <p:cNvSpPr txBox="1">
            <a:spLocks noChangeArrowheads="1"/>
          </p:cNvSpPr>
          <p:nvPr/>
        </p:nvSpPr>
        <p:spPr bwMode="auto">
          <a:xfrm>
            <a:off x="546101" y="92869"/>
            <a:ext cx="3877985" cy="5847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chemeClr val="bg1"/>
                </a:solidFill>
                <a:latin typeface="微软雅黑" pitchFamily="34" charset="-122"/>
                <a:ea typeface="微软雅黑" pitchFamily="34" charset="-122"/>
              </a:rPr>
              <a:t>读秀丰富的资源类型</a:t>
            </a:r>
          </a:p>
        </p:txBody>
      </p:sp>
      <p:sp>
        <p:nvSpPr>
          <p:cNvPr id="4" name="矩形 3"/>
          <p:cNvSpPr/>
          <p:nvPr/>
        </p:nvSpPr>
        <p:spPr>
          <a:xfrm>
            <a:off x="5318823" y="1309092"/>
            <a:ext cx="863600" cy="215503"/>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525" name="右箭头 4"/>
          <p:cNvSpPr>
            <a:spLocks noChangeArrowheads="1"/>
          </p:cNvSpPr>
          <p:nvPr/>
        </p:nvSpPr>
        <p:spPr bwMode="auto">
          <a:xfrm rot="7121548">
            <a:off x="5301983" y="1566119"/>
            <a:ext cx="592931" cy="538163"/>
          </a:xfrm>
          <a:prstGeom prst="rightArrow">
            <a:avLst>
              <a:gd name="adj1" fmla="val 50000"/>
              <a:gd name="adj2" fmla="val 49804"/>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buFont typeface="Arial" charset="0"/>
              <a:buNone/>
            </a:pPr>
            <a:endParaRPr lang="zh-CN" altLang="en-US">
              <a:latin typeface="Arial" charset="0"/>
            </a:endParaRPr>
          </a:p>
        </p:txBody>
      </p:sp>
    </p:spTree>
    <p:extLst>
      <p:ext uri="{BB962C8B-B14F-4D97-AF65-F5344CB8AC3E}">
        <p14:creationId xmlns:p14="http://schemas.microsoft.com/office/powerpoint/2010/main" val="2699073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55576" y="1923678"/>
            <a:ext cx="763284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latin typeface="微软雅黑" pitchFamily="34" charset="-122"/>
                <a:ea typeface="微软雅黑" pitchFamily="34" charset="-122"/>
              </a:rPr>
              <a:t>知   识   检  索</a:t>
            </a:r>
            <a:endParaRPr lang="zh-CN" altLang="en-US" sz="4400" dirty="0">
              <a:latin typeface="微软雅黑" pitchFamily="34" charset="-122"/>
              <a:ea typeface="微软雅黑" pitchFamily="34" charset="-122"/>
            </a:endParaRPr>
          </a:p>
        </p:txBody>
      </p:sp>
      <p:pic>
        <p:nvPicPr>
          <p:cNvPr id="3" name="Picture 22" descr="02"/>
          <p:cNvPicPr>
            <a:picLocks noChangeAspect="1" noChangeArrowheads="1"/>
          </p:cNvPicPr>
          <p:nvPr/>
        </p:nvPicPr>
        <p:blipFill>
          <a:blip r:embed="rId2">
            <a:extLst>
              <a:ext uri="{28A0092B-C50C-407E-A947-70E740481C1C}">
                <a14:useLocalDpi xmlns:a14="http://schemas.microsoft.com/office/drawing/2010/main" val="0"/>
              </a:ext>
            </a:extLst>
          </a:blip>
          <a:srcRect b="40"/>
          <a:stretch>
            <a:fillRect/>
          </a:stretch>
        </p:blipFill>
        <p:spPr bwMode="auto">
          <a:xfrm>
            <a:off x="9525" y="1"/>
            <a:ext cx="1949450" cy="15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0851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91530"/>
            <a:ext cx="820891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连接符 2"/>
          <p:cNvCxnSpPr/>
          <p:nvPr/>
        </p:nvCxnSpPr>
        <p:spPr>
          <a:xfrm>
            <a:off x="899592" y="2715766"/>
            <a:ext cx="23042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092280" y="228371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804248" y="1635646"/>
            <a:ext cx="1440160" cy="30963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3059832" y="3507854"/>
            <a:ext cx="936104"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
          <p:cNvSpPr txBox="1">
            <a:spLocks noChangeArrowheads="1"/>
          </p:cNvSpPr>
          <p:nvPr/>
        </p:nvSpPr>
        <p:spPr bwMode="auto">
          <a:xfrm>
            <a:off x="363628" y="92869"/>
            <a:ext cx="7899920" cy="70788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4000" b="1" dirty="0">
                <a:solidFill>
                  <a:schemeClr val="bg1"/>
                </a:solidFill>
                <a:latin typeface="Arial" charset="0"/>
              </a:rPr>
              <a:t>知识搜索</a:t>
            </a:r>
            <a:r>
              <a:rPr lang="en-US" altLang="zh-CN" sz="4000" b="1" dirty="0">
                <a:solidFill>
                  <a:schemeClr val="bg1"/>
                </a:solidFill>
                <a:latin typeface="Arial" charset="0"/>
              </a:rPr>
              <a:t>——</a:t>
            </a:r>
            <a:r>
              <a:rPr lang="zh-CN" altLang="en-US" sz="4000" b="1" dirty="0">
                <a:solidFill>
                  <a:schemeClr val="bg1"/>
                </a:solidFill>
                <a:latin typeface="Arial" charset="0"/>
              </a:rPr>
              <a:t>直接检索某一知识点</a:t>
            </a:r>
          </a:p>
        </p:txBody>
      </p:sp>
    </p:spTree>
    <p:extLst>
      <p:ext uri="{BB962C8B-B14F-4D97-AF65-F5344CB8AC3E}">
        <p14:creationId xmlns:p14="http://schemas.microsoft.com/office/powerpoint/2010/main" val="293259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7494"/>
            <a:ext cx="443135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87747"/>
            <a:ext cx="401347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连接符 2"/>
          <p:cNvCxnSpPr/>
          <p:nvPr/>
        </p:nvCxnSpPr>
        <p:spPr>
          <a:xfrm>
            <a:off x="827584" y="2211710"/>
            <a:ext cx="2016224"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313790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55576" y="1923678"/>
            <a:ext cx="763284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latin typeface="微软雅黑" pitchFamily="34" charset="-122"/>
                <a:ea typeface="微软雅黑" pitchFamily="34" charset="-122"/>
              </a:rPr>
              <a:t>期  刊   检  索</a:t>
            </a:r>
            <a:endParaRPr lang="zh-CN" altLang="en-US" sz="4400" dirty="0">
              <a:latin typeface="微软雅黑" pitchFamily="34" charset="-122"/>
              <a:ea typeface="微软雅黑" pitchFamily="34" charset="-122"/>
            </a:endParaRPr>
          </a:p>
        </p:txBody>
      </p:sp>
      <p:pic>
        <p:nvPicPr>
          <p:cNvPr id="3" name="Picture 22" descr="02"/>
          <p:cNvPicPr>
            <a:picLocks noChangeAspect="1" noChangeArrowheads="1"/>
          </p:cNvPicPr>
          <p:nvPr/>
        </p:nvPicPr>
        <p:blipFill>
          <a:blip r:embed="rId2">
            <a:extLst>
              <a:ext uri="{28A0092B-C50C-407E-A947-70E740481C1C}">
                <a14:useLocalDpi xmlns:a14="http://schemas.microsoft.com/office/drawing/2010/main" val="0"/>
              </a:ext>
            </a:extLst>
          </a:blip>
          <a:srcRect b="40"/>
          <a:stretch>
            <a:fillRect/>
          </a:stretch>
        </p:blipFill>
        <p:spPr bwMode="auto">
          <a:xfrm>
            <a:off x="9525" y="1"/>
            <a:ext cx="1949450" cy="15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0286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857250"/>
            <a:ext cx="779938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3"/>
          <p:cNvGrpSpPr>
            <a:grpSpLocks/>
          </p:cNvGrpSpPr>
          <p:nvPr/>
        </p:nvGrpSpPr>
        <p:grpSpPr bwMode="auto">
          <a:xfrm>
            <a:off x="4260133" y="93542"/>
            <a:ext cx="5083547" cy="966041"/>
            <a:chOff x="0" y="3685"/>
            <a:chExt cx="3758981" cy="586763"/>
          </a:xfrm>
          <a:solidFill>
            <a:schemeClr val="accent2">
              <a:lumMod val="75000"/>
            </a:schemeClr>
          </a:solidFill>
        </p:grpSpPr>
        <p:grpSp>
          <p:nvGrpSpPr>
            <p:cNvPr id="4" name="Group 4"/>
            <p:cNvGrpSpPr>
              <a:grpSpLocks/>
            </p:cNvGrpSpPr>
            <p:nvPr/>
          </p:nvGrpSpPr>
          <p:grpSpPr bwMode="auto">
            <a:xfrm>
              <a:off x="0" y="3685"/>
              <a:ext cx="3758981" cy="372862"/>
              <a:chOff x="0" y="0"/>
              <a:chExt cx="1566494" cy="372862"/>
            </a:xfrm>
            <a:grpFill/>
          </p:grpSpPr>
          <p:sp>
            <p:nvSpPr>
              <p:cNvPr id="7" name="燕尾形 6"/>
              <p:cNvSpPr>
                <a:spLocks noChangeArrowheads="1"/>
              </p:cNvSpPr>
              <p:nvPr/>
            </p:nvSpPr>
            <p:spPr bwMode="auto">
              <a:xfrm>
                <a:off x="0" y="0"/>
                <a:ext cx="1289244" cy="372862"/>
              </a:xfrm>
              <a:prstGeom prst="chevron">
                <a:avLst>
                  <a:gd name="adj" fmla="val 5471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zh-CN" altLang="zh-CN">
                  <a:latin typeface="宋体" pitchFamily="2" charset="-122"/>
                  <a:ea typeface="+mn-ea"/>
                  <a:sym typeface="宋体" pitchFamily="2" charset="-122"/>
                </a:endParaRPr>
              </a:p>
            </p:txBody>
          </p:sp>
          <p:sp>
            <p:nvSpPr>
              <p:cNvPr id="8" name="矩形 7"/>
              <p:cNvSpPr>
                <a:spLocks noChangeArrowheads="1"/>
              </p:cNvSpPr>
              <p:nvPr/>
            </p:nvSpPr>
            <p:spPr bwMode="auto">
              <a:xfrm>
                <a:off x="697814" y="0"/>
                <a:ext cx="868680" cy="37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zh-CN" altLang="zh-CN">
                  <a:solidFill>
                    <a:srgbClr val="FFFFFF"/>
                  </a:solidFill>
                  <a:latin typeface="宋体" pitchFamily="2" charset="-122"/>
                  <a:ea typeface="+mn-ea"/>
                  <a:sym typeface="宋体" pitchFamily="2" charset="-122"/>
                </a:endParaRPr>
              </a:p>
            </p:txBody>
          </p:sp>
        </p:grpSp>
        <p:sp>
          <p:nvSpPr>
            <p:cNvPr id="5" name="直角三角形 4"/>
            <p:cNvSpPr>
              <a:spLocks noChangeArrowheads="1"/>
            </p:cNvSpPr>
            <p:nvPr/>
          </p:nvSpPr>
          <p:spPr bwMode="auto">
            <a:xfrm flipV="1">
              <a:off x="3603227" y="376545"/>
              <a:ext cx="155752" cy="213903"/>
            </a:xfrm>
            <a:prstGeom prst="rtTriangl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zh-CN" altLang="zh-CN">
                <a:solidFill>
                  <a:srgbClr val="FFFFFF"/>
                </a:solidFill>
                <a:latin typeface="宋体" pitchFamily="2" charset="-122"/>
                <a:ea typeface="+mn-ea"/>
                <a:sym typeface="宋体" pitchFamily="2" charset="-122"/>
              </a:endParaRPr>
            </a:p>
          </p:txBody>
        </p:sp>
        <p:sp>
          <p:nvSpPr>
            <p:cNvPr id="6" name="文本框 5"/>
            <p:cNvSpPr>
              <a:spLocks noChangeArrowheads="1"/>
            </p:cNvSpPr>
            <p:nvPr/>
          </p:nvSpPr>
          <p:spPr bwMode="auto">
            <a:xfrm>
              <a:off x="382313" y="61636"/>
              <a:ext cx="3084164" cy="3551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3200" b="1" dirty="0">
                  <a:solidFill>
                    <a:schemeClr val="bg1"/>
                  </a:solidFill>
                  <a:latin typeface="微软雅黑" panose="020B0503020204020204" pitchFamily="34" charset="-122"/>
                  <a:ea typeface="微软雅黑" panose="020B0503020204020204" pitchFamily="34" charset="-122"/>
                </a:rPr>
                <a:t>读秀</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期刊频道</a:t>
              </a:r>
            </a:p>
          </p:txBody>
        </p:sp>
      </p:grpSp>
      <p:pic>
        <p:nvPicPr>
          <p:cNvPr id="9" name="Picture 22" descr="02"/>
          <p:cNvPicPr>
            <a:picLocks noChangeAspect="1" noChangeArrowheads="1"/>
          </p:cNvPicPr>
          <p:nvPr/>
        </p:nvPicPr>
        <p:blipFill>
          <a:blip r:embed="rId3">
            <a:extLst>
              <a:ext uri="{28A0092B-C50C-407E-A947-70E740481C1C}">
                <a14:useLocalDpi xmlns:a14="http://schemas.microsoft.com/office/drawing/2010/main" val="0"/>
              </a:ext>
            </a:extLst>
          </a:blip>
          <a:srcRect b="40"/>
          <a:stretch>
            <a:fillRect/>
          </a:stretch>
        </p:blipFill>
        <p:spPr bwMode="auto">
          <a:xfrm>
            <a:off x="9525" y="1"/>
            <a:ext cx="1949450" cy="15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2367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845" y="773727"/>
            <a:ext cx="8353425" cy="435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椭圆 4"/>
          <p:cNvSpPr>
            <a:spLocks noChangeArrowheads="1"/>
          </p:cNvSpPr>
          <p:nvPr/>
        </p:nvSpPr>
        <p:spPr bwMode="auto">
          <a:xfrm>
            <a:off x="2212975" y="1594884"/>
            <a:ext cx="685800" cy="342900"/>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endParaRPr lang="zh-CN" altLang="en-US" b="1"/>
          </a:p>
        </p:txBody>
      </p:sp>
      <p:grpSp>
        <p:nvGrpSpPr>
          <p:cNvPr id="4" name="Group 3"/>
          <p:cNvGrpSpPr>
            <a:grpSpLocks/>
          </p:cNvGrpSpPr>
          <p:nvPr/>
        </p:nvGrpSpPr>
        <p:grpSpPr bwMode="auto">
          <a:xfrm>
            <a:off x="4283969" y="93542"/>
            <a:ext cx="5083547" cy="966041"/>
            <a:chOff x="0" y="3685"/>
            <a:chExt cx="3758981" cy="586763"/>
          </a:xfrm>
          <a:solidFill>
            <a:schemeClr val="accent2">
              <a:lumMod val="75000"/>
            </a:schemeClr>
          </a:solidFill>
        </p:grpSpPr>
        <p:grpSp>
          <p:nvGrpSpPr>
            <p:cNvPr id="5" name="Group 4"/>
            <p:cNvGrpSpPr>
              <a:grpSpLocks/>
            </p:cNvGrpSpPr>
            <p:nvPr/>
          </p:nvGrpSpPr>
          <p:grpSpPr bwMode="auto">
            <a:xfrm>
              <a:off x="0" y="3685"/>
              <a:ext cx="3758981" cy="372862"/>
              <a:chOff x="0" y="0"/>
              <a:chExt cx="1566494" cy="372862"/>
            </a:xfrm>
            <a:grpFill/>
          </p:grpSpPr>
          <p:sp>
            <p:nvSpPr>
              <p:cNvPr id="8" name="燕尾形 6"/>
              <p:cNvSpPr>
                <a:spLocks noChangeArrowheads="1"/>
              </p:cNvSpPr>
              <p:nvPr/>
            </p:nvSpPr>
            <p:spPr bwMode="auto">
              <a:xfrm>
                <a:off x="0" y="0"/>
                <a:ext cx="1289244" cy="372862"/>
              </a:xfrm>
              <a:prstGeom prst="chevron">
                <a:avLst>
                  <a:gd name="adj" fmla="val 5471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zh-CN" altLang="zh-CN">
                  <a:latin typeface="宋体" pitchFamily="2" charset="-122"/>
                  <a:ea typeface="+mn-ea"/>
                  <a:sym typeface="宋体" pitchFamily="2" charset="-122"/>
                </a:endParaRPr>
              </a:p>
            </p:txBody>
          </p:sp>
          <p:sp>
            <p:nvSpPr>
              <p:cNvPr id="9" name="矩形 7"/>
              <p:cNvSpPr>
                <a:spLocks noChangeArrowheads="1"/>
              </p:cNvSpPr>
              <p:nvPr/>
            </p:nvSpPr>
            <p:spPr bwMode="auto">
              <a:xfrm>
                <a:off x="697814" y="0"/>
                <a:ext cx="868680" cy="37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zh-CN" altLang="zh-CN">
                  <a:solidFill>
                    <a:srgbClr val="FFFFFF"/>
                  </a:solidFill>
                  <a:latin typeface="宋体" pitchFamily="2" charset="-122"/>
                  <a:ea typeface="+mn-ea"/>
                  <a:sym typeface="宋体" pitchFamily="2" charset="-122"/>
                </a:endParaRPr>
              </a:p>
            </p:txBody>
          </p:sp>
        </p:grpSp>
        <p:sp>
          <p:nvSpPr>
            <p:cNvPr id="6" name="直角三角形 4"/>
            <p:cNvSpPr>
              <a:spLocks noChangeArrowheads="1"/>
            </p:cNvSpPr>
            <p:nvPr/>
          </p:nvSpPr>
          <p:spPr bwMode="auto">
            <a:xfrm flipV="1">
              <a:off x="3603227" y="376545"/>
              <a:ext cx="155752" cy="213903"/>
            </a:xfrm>
            <a:prstGeom prst="rtTriangl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zh-CN" altLang="zh-CN">
                <a:solidFill>
                  <a:srgbClr val="FFFFFF"/>
                </a:solidFill>
                <a:latin typeface="宋体" pitchFamily="2" charset="-122"/>
                <a:ea typeface="+mn-ea"/>
                <a:sym typeface="宋体" pitchFamily="2" charset="-122"/>
              </a:endParaRPr>
            </a:p>
          </p:txBody>
        </p:sp>
        <p:sp>
          <p:nvSpPr>
            <p:cNvPr id="7" name="文本框 5"/>
            <p:cNvSpPr>
              <a:spLocks noChangeArrowheads="1"/>
            </p:cNvSpPr>
            <p:nvPr/>
          </p:nvSpPr>
          <p:spPr bwMode="auto">
            <a:xfrm>
              <a:off x="382313" y="61636"/>
              <a:ext cx="3084164" cy="3551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spcBef>
                  <a:spcPts val="0"/>
                </a:spcBef>
                <a:spcAft>
                  <a:spcPts val="0"/>
                </a:spcAft>
                <a:defRPr/>
              </a:pPr>
              <a:r>
                <a:rPr lang="zh-CN" altLang="en-US" sz="3200" b="1" dirty="0">
                  <a:solidFill>
                    <a:schemeClr val="bg1"/>
                  </a:solidFill>
                  <a:latin typeface="微软雅黑" panose="020B0503020204020204" pitchFamily="34" charset="-122"/>
                  <a:ea typeface="微软雅黑" panose="020B0503020204020204" pitchFamily="34" charset="-122"/>
                </a:rPr>
                <a:t>读秀</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期刊频道</a:t>
              </a:r>
            </a:p>
          </p:txBody>
        </p:sp>
      </p:grpSp>
    </p:spTree>
    <p:extLst>
      <p:ext uri="{BB962C8B-B14F-4D97-AF65-F5344CB8AC3E}">
        <p14:creationId xmlns:p14="http://schemas.microsoft.com/office/powerpoint/2010/main" val="351292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36" y="52862"/>
            <a:ext cx="8352928" cy="423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连接符 2"/>
          <p:cNvCxnSpPr/>
          <p:nvPr/>
        </p:nvCxnSpPr>
        <p:spPr>
          <a:xfrm>
            <a:off x="2123728" y="3219822"/>
            <a:ext cx="1440160" cy="0"/>
          </a:xfrm>
          <a:prstGeom prst="line">
            <a:avLst/>
          </a:prstGeom>
          <a:ln>
            <a:solidFill>
              <a:srgbClr val="C00000"/>
            </a:solidFill>
          </a:ln>
        </p:spPr>
        <p:style>
          <a:lnRef idx="2">
            <a:schemeClr val="accent6"/>
          </a:lnRef>
          <a:fillRef idx="0">
            <a:schemeClr val="accent6"/>
          </a:fillRef>
          <a:effectRef idx="1">
            <a:schemeClr val="accent6"/>
          </a:effectRef>
          <a:fontRef idx="minor">
            <a:schemeClr val="tx1"/>
          </a:fontRef>
        </p:style>
      </p:cxnSp>
      <p:sp>
        <p:nvSpPr>
          <p:cNvPr id="4" name="矩形 3"/>
          <p:cNvSpPr/>
          <p:nvPr/>
        </p:nvSpPr>
        <p:spPr>
          <a:xfrm>
            <a:off x="1619672" y="843558"/>
            <a:ext cx="4176464" cy="2160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79512" y="1275606"/>
            <a:ext cx="1656184" cy="352839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948264" y="1203598"/>
            <a:ext cx="1656184" cy="352839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530285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5486"/>
            <a:ext cx="8496944" cy="45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7164288" y="1707654"/>
            <a:ext cx="1512168" cy="299012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506897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83518"/>
            <a:ext cx="7353468" cy="3622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341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4"/>
          <p:cNvSpPr txBox="1">
            <a:spLocks noChangeArrowheads="1"/>
          </p:cNvSpPr>
          <p:nvPr/>
        </p:nvSpPr>
        <p:spPr bwMode="auto">
          <a:xfrm>
            <a:off x="1292225" y="264319"/>
            <a:ext cx="5099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4000" b="1">
                <a:solidFill>
                  <a:srgbClr val="C00000"/>
                </a:solidFill>
                <a:latin typeface="Arial" charset="0"/>
              </a:rPr>
              <a:t>超星数字图书馆</a:t>
            </a:r>
          </a:p>
        </p:txBody>
      </p:sp>
      <p:sp>
        <p:nvSpPr>
          <p:cNvPr id="6" name="TextBox 5"/>
          <p:cNvSpPr txBox="1">
            <a:spLocks noChangeArrowheads="1"/>
          </p:cNvSpPr>
          <p:nvPr/>
        </p:nvSpPr>
        <p:spPr bwMode="auto">
          <a:xfrm>
            <a:off x="373064" y="1131590"/>
            <a:ext cx="844708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auto">
              <a:lnSpc>
                <a:spcPct val="150000"/>
              </a:lnSpc>
              <a:spcBef>
                <a:spcPts val="0"/>
              </a:spcBef>
              <a:spcAft>
                <a:spcPts val="0"/>
              </a:spcAft>
              <a:defRPr/>
            </a:pPr>
            <a:r>
              <a:rPr lang="zh-CN" altLang="en-US" sz="2000" dirty="0" smtClean="0">
                <a:latin typeface="微软雅黑" pitchFamily="34" charset="-122"/>
                <a:ea typeface="微软雅黑" pitchFamily="34" charset="-122"/>
              </a:rPr>
              <a:t>       </a:t>
            </a:r>
            <a:r>
              <a:rPr lang="zh-CN" altLang="en-US" sz="2000" b="1" dirty="0" smtClean="0">
                <a:latin typeface="+mn-ea"/>
                <a:ea typeface="+mn-ea"/>
              </a:rPr>
              <a:t> </a:t>
            </a:r>
            <a:r>
              <a:rPr lang="zh-CN" altLang="en-US" sz="2000" dirty="0" smtClean="0">
                <a:latin typeface="微软雅黑" pitchFamily="34" charset="-122"/>
                <a:ea typeface="微软雅黑" pitchFamily="34" charset="-122"/>
              </a:rPr>
              <a:t>超</a:t>
            </a:r>
            <a:r>
              <a:rPr lang="zh-CN" altLang="en-US" sz="2000" dirty="0">
                <a:latin typeface="微软雅黑" pitchFamily="34" charset="-122"/>
                <a:ea typeface="微软雅黑" pitchFamily="34" charset="-122"/>
              </a:rPr>
              <a:t>星数字图书馆由北京世纪超星信息技术发展有限责任公司创建，</a:t>
            </a:r>
            <a:r>
              <a:rPr lang="en-US" altLang="zh-CN" sz="2000" dirty="0">
                <a:latin typeface="微软雅黑" pitchFamily="34" charset="-122"/>
                <a:ea typeface="微软雅黑" pitchFamily="34" charset="-122"/>
              </a:rPr>
              <a:t>2000</a:t>
            </a:r>
            <a:r>
              <a:rPr lang="zh-CN" altLang="en-US" sz="2000" dirty="0">
                <a:latin typeface="微软雅黑" pitchFamily="34" charset="-122"/>
                <a:ea typeface="微软雅黑" pitchFamily="34" charset="-122"/>
              </a:rPr>
              <a:t>年</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月正式开通。超星数字图书馆是国家“</a:t>
            </a:r>
            <a:r>
              <a:rPr lang="en-US" altLang="zh-CN" sz="2000" dirty="0">
                <a:latin typeface="微软雅黑" pitchFamily="34" charset="-122"/>
                <a:ea typeface="微软雅黑" pitchFamily="34" charset="-122"/>
              </a:rPr>
              <a:t>863”</a:t>
            </a:r>
            <a:r>
              <a:rPr lang="zh-CN" altLang="en-US" sz="2000" dirty="0">
                <a:latin typeface="微软雅黑" pitchFamily="34" charset="-122"/>
                <a:ea typeface="微软雅黑" pitchFamily="34" charset="-122"/>
              </a:rPr>
              <a:t>计划中国数字图书馆示范工程项目。目前</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超星数字图书馆拥有的图书数量超过了</a:t>
            </a:r>
            <a:r>
              <a:rPr lang="en-US" altLang="zh-CN" sz="2000" dirty="0">
                <a:latin typeface="微软雅黑" pitchFamily="34" charset="-122"/>
                <a:ea typeface="微软雅黑" pitchFamily="34" charset="-122"/>
              </a:rPr>
              <a:t>100</a:t>
            </a:r>
            <a:r>
              <a:rPr lang="zh-CN" altLang="en-US" sz="2000" dirty="0">
                <a:latin typeface="微软雅黑" pitchFamily="34" charset="-122"/>
                <a:ea typeface="微软雅黑" pitchFamily="34" charset="-122"/>
              </a:rPr>
              <a:t>多万种</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是国内数字图书资源最丰富的数字图书馆。其内容涉及经典理论、哲学、宗教、政治、法律、军事、经济、文学艺术、天文地理、生物科学、医药卫生、航空航天、工业技术等</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fontAlgn="auto">
              <a:lnSpc>
                <a:spcPct val="150000"/>
              </a:lnSpc>
              <a:spcBef>
                <a:spcPts val="0"/>
              </a:spcBef>
              <a:spcAft>
                <a:spcPts val="0"/>
              </a:spcAft>
              <a:defRPr/>
            </a:pPr>
            <a:r>
              <a:rPr lang="zh-CN" altLang="en-US" sz="2000" dirty="0" smtClean="0">
                <a:latin typeface="微软雅黑" pitchFamily="34" charset="-122"/>
                <a:ea typeface="微软雅黑" pitchFamily="34" charset="-122"/>
              </a:rPr>
              <a:t> </a:t>
            </a:r>
            <a:endParaRPr lang="en-US" altLang="zh-CN" sz="2000" dirty="0" smtClean="0">
              <a:latin typeface="微软雅黑" pitchFamily="34" charset="-122"/>
              <a:ea typeface="微软雅黑" pitchFamily="34" charset="-122"/>
            </a:endParaRPr>
          </a:p>
        </p:txBody>
      </p:sp>
      <p:pic>
        <p:nvPicPr>
          <p:cNvPr id="4" name="Picture 2"/>
          <p:cNvPicPr>
            <a:picLocks noChangeAspect="1" noChangeArrowheads="1"/>
          </p:cNvPicPr>
          <p:nvPr/>
        </p:nvPicPr>
        <p:blipFill>
          <a:blip r:embed="rId2"/>
          <a:stretch>
            <a:fillRect/>
          </a:stretch>
        </p:blipFill>
        <p:spPr bwMode="auto">
          <a:xfrm>
            <a:off x="500063" y="252412"/>
            <a:ext cx="792162" cy="49649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215197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3478"/>
            <a:ext cx="8965504" cy="500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a:xfrm>
            <a:off x="467544" y="4847636"/>
            <a:ext cx="1368152" cy="2915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03159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5486"/>
            <a:ext cx="8496944" cy="45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7164288" y="1707654"/>
            <a:ext cx="1512168" cy="299012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03052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566738"/>
            <a:ext cx="7970837"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标注 2"/>
          <p:cNvSpPr/>
          <p:nvPr/>
        </p:nvSpPr>
        <p:spPr>
          <a:xfrm>
            <a:off x="683568" y="3579862"/>
            <a:ext cx="2735263" cy="906066"/>
          </a:xfrm>
          <a:prstGeom prst="wedgeRectCallout">
            <a:avLst>
              <a:gd name="adj1" fmla="val -9210"/>
              <a:gd name="adj2" fmla="val -9908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800" b="1" dirty="0"/>
              <a:t>若馆藏没有，可申请文献传递</a:t>
            </a:r>
          </a:p>
        </p:txBody>
      </p:sp>
    </p:spTree>
    <p:extLst>
      <p:ext uri="{BB962C8B-B14F-4D97-AF65-F5344CB8AC3E}">
        <p14:creationId xmlns:p14="http://schemas.microsoft.com/office/powerpoint/2010/main" val="21676057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WordArt 3"/>
          <p:cNvSpPr>
            <a:spLocks noChangeArrowheads="1" noChangeShapeType="1" noTextEdit="1"/>
          </p:cNvSpPr>
          <p:nvPr/>
        </p:nvSpPr>
        <p:spPr bwMode="gray">
          <a:xfrm>
            <a:off x="2405063" y="2193131"/>
            <a:ext cx="4191000" cy="514350"/>
          </a:xfrm>
          <a:prstGeom prst="rect">
            <a:avLst/>
          </a:prstGeom>
        </p:spPr>
        <p:txBody>
          <a:bodyPr wrap="none" fromWordArt="1">
            <a:prstTxWarp prst="textDeflate">
              <a:avLst>
                <a:gd name="adj" fmla="val 0"/>
              </a:avLst>
            </a:prstTxWarp>
          </a:bodyPr>
          <a:lstStyle/>
          <a:p>
            <a:pPr algn="ctr"/>
            <a:r>
              <a:rPr lang="arn-CL" altLang="zh-CN" sz="5400" b="1" kern="1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a:ea typeface="Verdana"/>
                <a:cs typeface="Verdana"/>
              </a:rPr>
              <a:t>Thank</a:t>
            </a:r>
            <a:r>
              <a:rPr lang="arn-CL" altLang="zh-CN" sz="5400" kern="10" dirty="0">
                <a:ln w="18415">
                  <a:solidFill>
                    <a:srgbClr val="FFFFFF"/>
                  </a:solidFill>
                  <a:round/>
                  <a:headEnd/>
                  <a:tailEnd/>
                </a:ln>
                <a:solidFill>
                  <a:srgbClr val="FFFFFF"/>
                </a:solidFill>
                <a:effectLst>
                  <a:outerShdw blurRad="63500" algn="tl" rotWithShape="0">
                    <a:srgbClr val="000000">
                      <a:alpha val="70000"/>
                    </a:srgbClr>
                  </a:outerShdw>
                </a:effectLst>
                <a:latin typeface="Verdana"/>
                <a:ea typeface="Verdana"/>
                <a:cs typeface="Verdana"/>
              </a:rPr>
              <a:t> </a:t>
            </a:r>
            <a:r>
              <a:rPr lang="arn-CL" altLang="zh-CN" sz="5400" b="1" kern="1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a:ea typeface="Verdana"/>
                <a:cs typeface="Verdana"/>
              </a:rPr>
              <a:t>You</a:t>
            </a:r>
            <a:r>
              <a:rPr lang="arn-CL" altLang="zh-CN" sz="5400" kern="10" dirty="0">
                <a:ln w="18415">
                  <a:solidFill>
                    <a:srgbClr val="FFFFFF"/>
                  </a:solidFill>
                  <a:round/>
                  <a:headEnd/>
                  <a:tailEnd/>
                </a:ln>
                <a:solidFill>
                  <a:srgbClr val="FFFFFF"/>
                </a:solidFill>
                <a:effectLst>
                  <a:outerShdw blurRad="63500" algn="tl" rotWithShape="0">
                    <a:srgbClr val="000000">
                      <a:alpha val="70000"/>
                    </a:srgbClr>
                  </a:outerShdw>
                </a:effectLst>
                <a:latin typeface="Verdana"/>
                <a:ea typeface="Verdana"/>
                <a:cs typeface="Verdana"/>
              </a:rPr>
              <a:t> </a:t>
            </a:r>
            <a:r>
              <a:rPr lang="arn-CL" altLang="zh-CN" sz="5400" b="1" kern="1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a:ea typeface="Verdana"/>
                <a:cs typeface="Verdana"/>
              </a:rPr>
              <a:t>!</a:t>
            </a:r>
            <a:endParaRPr lang="zh-CN" altLang="en-US" sz="5400" kern="10" dirty="0">
              <a:ln w="18415">
                <a:solidFill>
                  <a:srgbClr val="FFFFFF"/>
                </a:solidFill>
                <a:round/>
                <a:headEnd/>
                <a:tailEnd/>
              </a:ln>
              <a:solidFill>
                <a:srgbClr val="FFFFFF"/>
              </a:solidFill>
              <a:effectLst>
                <a:outerShdw blurRad="63500" algn="tl" rotWithShape="0">
                  <a:srgbClr val="000000">
                    <a:alpha val="70000"/>
                  </a:srgbClr>
                </a:outerShdw>
              </a:effectLst>
              <a:latin typeface="Verdana"/>
              <a:cs typeface="Verdana"/>
            </a:endParaRPr>
          </a:p>
        </p:txBody>
      </p:sp>
      <p:sp>
        <p:nvSpPr>
          <p:cNvPr id="110595" name="Oval 6"/>
          <p:cNvSpPr>
            <a:spLocks noChangeArrowheads="1"/>
          </p:cNvSpPr>
          <p:nvPr/>
        </p:nvSpPr>
        <p:spPr bwMode="gray">
          <a:xfrm>
            <a:off x="381000" y="1771650"/>
            <a:ext cx="196850" cy="147638"/>
          </a:xfrm>
          <a:prstGeom prst="ellipse">
            <a:avLst/>
          </a:prstGeom>
          <a:solidFill>
            <a:srgbClr val="ACAC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110596" name="Oval 7"/>
          <p:cNvSpPr>
            <a:spLocks noChangeArrowheads="1"/>
          </p:cNvSpPr>
          <p:nvPr/>
        </p:nvSpPr>
        <p:spPr bwMode="gray">
          <a:xfrm>
            <a:off x="838200" y="1771650"/>
            <a:ext cx="196850" cy="14763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110597" name="Oval 8"/>
          <p:cNvSpPr>
            <a:spLocks noChangeArrowheads="1"/>
          </p:cNvSpPr>
          <p:nvPr/>
        </p:nvSpPr>
        <p:spPr bwMode="gray">
          <a:xfrm>
            <a:off x="1295400" y="1771650"/>
            <a:ext cx="196850" cy="14763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110598" name="Oval 9"/>
          <p:cNvSpPr>
            <a:spLocks noChangeArrowheads="1"/>
          </p:cNvSpPr>
          <p:nvPr/>
        </p:nvSpPr>
        <p:spPr bwMode="gray">
          <a:xfrm>
            <a:off x="1752600" y="1771650"/>
            <a:ext cx="196850" cy="147638"/>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ea typeface="宋体" pitchFamily="2" charset="-122"/>
              </a:defRPr>
            </a:lvl1pPr>
            <a:lvl2pPr marL="742950" indent="-285750" eaLnBrk="0" hangingPunct="0">
              <a:defRPr sz="2400">
                <a:solidFill>
                  <a:schemeClr val="tx1"/>
                </a:solidFill>
                <a:latin typeface="Arial" pitchFamily="34" charset="0"/>
                <a:ea typeface="宋体" pitchFamily="2" charset="-122"/>
              </a:defRPr>
            </a:lvl2pPr>
            <a:lvl3pPr marL="1143000" indent="-228600" eaLnBrk="0" hangingPunct="0">
              <a:defRPr sz="2400">
                <a:solidFill>
                  <a:schemeClr val="tx1"/>
                </a:solidFill>
                <a:latin typeface="Arial" pitchFamily="34" charset="0"/>
                <a:ea typeface="宋体" pitchFamily="2" charset="-122"/>
              </a:defRPr>
            </a:lvl3pPr>
            <a:lvl4pPr marL="1600200" indent="-228600" eaLnBrk="0" hangingPunct="0">
              <a:defRPr sz="2400">
                <a:solidFill>
                  <a:schemeClr val="tx1"/>
                </a:solidFill>
                <a:latin typeface="Arial" pitchFamily="34" charset="0"/>
                <a:ea typeface="宋体" pitchFamily="2" charset="-122"/>
              </a:defRPr>
            </a:lvl4pPr>
            <a:lvl5pPr marL="2057400" indent="-228600" eaLnBrk="0" hangingPunct="0">
              <a:defRPr sz="24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pic>
        <p:nvPicPr>
          <p:cNvPr id="110599" name="Picture 22" descr="02"/>
          <p:cNvPicPr>
            <a:picLocks noChangeAspect="1" noChangeArrowheads="1"/>
          </p:cNvPicPr>
          <p:nvPr/>
        </p:nvPicPr>
        <p:blipFill>
          <a:blip r:embed="rId2">
            <a:extLst>
              <a:ext uri="{28A0092B-C50C-407E-A947-70E740481C1C}">
                <a14:useLocalDpi xmlns:a14="http://schemas.microsoft.com/office/drawing/2010/main" val="0"/>
              </a:ext>
            </a:extLst>
          </a:blip>
          <a:srcRect b="40"/>
          <a:stretch>
            <a:fillRect/>
          </a:stretch>
        </p:blipFill>
        <p:spPr bwMode="auto">
          <a:xfrm>
            <a:off x="9525" y="1"/>
            <a:ext cx="1949450" cy="15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99735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4"/>
          <p:cNvSpPr txBox="1">
            <a:spLocks noChangeArrowheads="1"/>
          </p:cNvSpPr>
          <p:nvPr/>
        </p:nvSpPr>
        <p:spPr bwMode="auto">
          <a:xfrm>
            <a:off x="1292225" y="264319"/>
            <a:ext cx="5099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rgbClr val="C00000"/>
                </a:solidFill>
                <a:latin typeface="微软雅黑" panose="020B0503020204020204" pitchFamily="34" charset="-122"/>
                <a:ea typeface="微软雅黑" panose="020B0503020204020204" pitchFamily="34" charset="-122"/>
              </a:rPr>
              <a:t>超星数字图书馆</a:t>
            </a:r>
          </a:p>
        </p:txBody>
      </p:sp>
      <p:sp>
        <p:nvSpPr>
          <p:cNvPr id="6" name="TextBox 5"/>
          <p:cNvSpPr txBox="1">
            <a:spLocks noChangeArrowheads="1"/>
          </p:cNvSpPr>
          <p:nvPr/>
        </p:nvSpPr>
        <p:spPr bwMode="auto">
          <a:xfrm>
            <a:off x="479475" y="1275606"/>
            <a:ext cx="84470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fontAlgn="auto">
              <a:lnSpc>
                <a:spcPct val="150000"/>
              </a:lnSpc>
              <a:spcBef>
                <a:spcPts val="0"/>
              </a:spcBef>
              <a:spcAft>
                <a:spcPts val="0"/>
              </a:spcAft>
              <a:defRPr/>
            </a:pPr>
            <a:r>
              <a:rPr lang="zh-CN" altLang="en-US" sz="2000" b="1" dirty="0">
                <a:latin typeface="微软雅黑" pitchFamily="34" charset="-122"/>
                <a:ea typeface="微软雅黑" pitchFamily="34" charset="-122"/>
              </a:rPr>
              <a:t>超星数字图书馆以三种方式提供服务：</a:t>
            </a:r>
          </a:p>
          <a:p>
            <a:pPr marL="342900" indent="-342900" fontAlgn="auto">
              <a:lnSpc>
                <a:spcPct val="150000"/>
              </a:lnSpc>
              <a:spcBef>
                <a:spcPts val="0"/>
              </a:spcBef>
              <a:spcAft>
                <a:spcPts val="0"/>
              </a:spcAft>
              <a:buFont typeface="Wingdings" pitchFamily="2" charset="2"/>
              <a:buChar char="l"/>
              <a:defRPr/>
            </a:pPr>
            <a:r>
              <a:rPr lang="zh-CN" altLang="en-US" sz="2000" b="1" dirty="0">
                <a:latin typeface="微软雅黑" pitchFamily="34" charset="-122"/>
                <a:ea typeface="微软雅黑" pitchFamily="34" charset="-122"/>
              </a:rPr>
              <a:t>面向公众服务的官方网站   </a:t>
            </a:r>
            <a:r>
              <a:rPr lang="en-US" altLang="zh-CN" sz="2000" b="1" dirty="0">
                <a:solidFill>
                  <a:srgbClr val="C00000"/>
                </a:solidFill>
                <a:latin typeface="微软雅黑" pitchFamily="34" charset="-122"/>
                <a:ea typeface="微软雅黑" pitchFamily="34" charset="-122"/>
              </a:rPr>
              <a:t>www.ssreader.com/www.chaoxing.com</a:t>
            </a:r>
          </a:p>
          <a:p>
            <a:pPr marL="342900" indent="-342900" fontAlgn="auto">
              <a:lnSpc>
                <a:spcPct val="150000"/>
              </a:lnSpc>
              <a:spcBef>
                <a:spcPts val="0"/>
              </a:spcBef>
              <a:spcAft>
                <a:spcPts val="0"/>
              </a:spcAft>
              <a:buFont typeface="Wingdings" pitchFamily="2" charset="2"/>
              <a:buChar char="l"/>
              <a:defRPr/>
            </a:pPr>
            <a:r>
              <a:rPr lang="zh-CN" altLang="en-US" sz="2000" b="1" dirty="0">
                <a:latin typeface="微软雅黑" pitchFamily="34" charset="-122"/>
                <a:ea typeface="微软雅黑" pitchFamily="34" charset="-122"/>
              </a:rPr>
              <a:t>面向机构团体服务网站</a:t>
            </a:r>
            <a:r>
              <a:rPr lang="en-US" altLang="zh-CN" sz="2000" b="1" dirty="0">
                <a:latin typeface="微软雅黑" pitchFamily="34" charset="-122"/>
                <a:ea typeface="微软雅黑" pitchFamily="34" charset="-122"/>
              </a:rPr>
              <a:t>    </a:t>
            </a:r>
            <a:r>
              <a:rPr lang="zh-CN" altLang="en-US" sz="2000" b="1" dirty="0">
                <a:latin typeface="微软雅黑" pitchFamily="34" charset="-122"/>
                <a:ea typeface="微软雅黑" pitchFamily="34" charset="-122"/>
              </a:rPr>
              <a:t> </a:t>
            </a:r>
            <a:r>
              <a:rPr lang="en-US" altLang="zh-CN" sz="2000" b="1" dirty="0">
                <a:solidFill>
                  <a:srgbClr val="C00000"/>
                </a:solidFill>
                <a:latin typeface="微软雅黑" pitchFamily="34" charset="-122"/>
                <a:ea typeface="微软雅黑" pitchFamily="34" charset="-122"/>
              </a:rPr>
              <a:t>www.sslibrary.com </a:t>
            </a:r>
          </a:p>
          <a:p>
            <a:pPr marL="342900" indent="-342900" fontAlgn="auto">
              <a:lnSpc>
                <a:spcPct val="150000"/>
              </a:lnSpc>
              <a:spcBef>
                <a:spcPts val="0"/>
              </a:spcBef>
              <a:spcAft>
                <a:spcPts val="0"/>
              </a:spcAft>
              <a:buFont typeface="Wingdings" pitchFamily="2" charset="2"/>
              <a:buChar char="l"/>
              <a:defRPr/>
            </a:pPr>
            <a:r>
              <a:rPr lang="zh-CN" altLang="en-US" sz="2000" b="1" dirty="0">
                <a:latin typeface="微软雅黑" pitchFamily="34" charset="-122"/>
                <a:ea typeface="微软雅黑" pitchFamily="34" charset="-122"/>
              </a:rPr>
              <a:t>镜像网站</a:t>
            </a:r>
            <a:r>
              <a:rPr lang="en-US" altLang="zh-CN" sz="2000" b="1" dirty="0">
                <a:latin typeface="微软雅黑" pitchFamily="34" charset="-122"/>
                <a:ea typeface="微软雅黑" pitchFamily="34" charset="-122"/>
              </a:rPr>
              <a:t>     </a:t>
            </a:r>
            <a:r>
              <a:rPr lang="en-US" altLang="zh-CN" sz="2000" b="1" dirty="0">
                <a:solidFill>
                  <a:srgbClr val="C00000"/>
                </a:solidFill>
                <a:latin typeface="微软雅黑" pitchFamily="34" charset="-122"/>
                <a:ea typeface="微软雅黑" pitchFamily="34" charset="-122"/>
              </a:rPr>
              <a:t>192.168.134.221:8080</a:t>
            </a:r>
            <a:endParaRPr lang="en-US" altLang="zh-CN" sz="1600" b="1" dirty="0">
              <a:solidFill>
                <a:srgbClr val="FEBF00"/>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2000" dirty="0" smtClean="0">
                <a:latin typeface="微软雅黑" pitchFamily="34" charset="-122"/>
                <a:ea typeface="微软雅黑" pitchFamily="34" charset="-122"/>
              </a:rPr>
              <a:t> </a:t>
            </a:r>
            <a:endParaRPr lang="en-US" altLang="zh-CN" sz="2000" dirty="0" smtClean="0">
              <a:latin typeface="微软雅黑" pitchFamily="34" charset="-122"/>
              <a:ea typeface="微软雅黑" pitchFamily="34" charset="-122"/>
            </a:endParaRPr>
          </a:p>
        </p:txBody>
      </p:sp>
      <p:pic>
        <p:nvPicPr>
          <p:cNvPr id="4" name="Picture 2"/>
          <p:cNvPicPr>
            <a:picLocks noChangeAspect="1" noChangeArrowheads="1"/>
          </p:cNvPicPr>
          <p:nvPr/>
        </p:nvPicPr>
        <p:blipFill>
          <a:blip r:embed="rId2"/>
          <a:stretch>
            <a:fillRect/>
          </a:stretch>
        </p:blipFill>
        <p:spPr bwMode="auto">
          <a:xfrm>
            <a:off x="500063" y="252412"/>
            <a:ext cx="792162" cy="49649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81201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4"/>
          <p:cNvSpPr txBox="1">
            <a:spLocks noChangeArrowheads="1"/>
          </p:cNvSpPr>
          <p:nvPr/>
        </p:nvSpPr>
        <p:spPr bwMode="auto">
          <a:xfrm>
            <a:off x="1043608" y="151476"/>
            <a:ext cx="50990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r>
              <a:rPr lang="zh-CN" altLang="en-US" sz="3200" b="1" dirty="0">
                <a:solidFill>
                  <a:srgbClr val="C00000"/>
                </a:solidFill>
                <a:latin typeface="微软雅黑" panose="020B0503020204020204" pitchFamily="34" charset="-122"/>
                <a:ea typeface="微软雅黑" panose="020B0503020204020204" pitchFamily="34" charset="-122"/>
              </a:rPr>
              <a:t>超星阅读器</a:t>
            </a:r>
          </a:p>
        </p:txBody>
      </p:sp>
      <p:sp>
        <p:nvSpPr>
          <p:cNvPr id="6" name="TextBox 5"/>
          <p:cNvSpPr txBox="1">
            <a:spLocks noChangeArrowheads="1"/>
          </p:cNvSpPr>
          <p:nvPr/>
        </p:nvSpPr>
        <p:spPr bwMode="auto">
          <a:xfrm>
            <a:off x="179512" y="668475"/>
            <a:ext cx="878497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marL="342900" indent="-342900" fontAlgn="auto">
              <a:lnSpc>
                <a:spcPct val="150000"/>
              </a:lnSpc>
              <a:spcBef>
                <a:spcPts val="0"/>
              </a:spcBef>
              <a:spcAft>
                <a:spcPts val="0"/>
              </a:spcAft>
              <a:buFont typeface="Wingdings" pitchFamily="2" charset="2"/>
              <a:buChar char="Ø"/>
              <a:defRPr/>
            </a:pPr>
            <a:r>
              <a:rPr lang="zh-CN" altLang="en-US" sz="2400" b="1" dirty="0">
                <a:latin typeface="微软雅黑" pitchFamily="34" charset="-122"/>
                <a:ea typeface="微软雅黑" pitchFamily="34" charset="-122"/>
              </a:rPr>
              <a:t>超星图书采用</a:t>
            </a:r>
            <a:r>
              <a:rPr lang="en-US" altLang="zh-CN" sz="2400" b="1" dirty="0">
                <a:latin typeface="微软雅黑" pitchFamily="34" charset="-122"/>
                <a:ea typeface="微软雅黑" pitchFamily="34" charset="-122"/>
              </a:rPr>
              <a:t>PDG</a:t>
            </a:r>
            <a:r>
              <a:rPr lang="zh-CN" altLang="en-US" sz="2400" b="1" dirty="0">
                <a:latin typeface="微软雅黑" pitchFamily="34" charset="-122"/>
                <a:ea typeface="微软雅黑" pitchFamily="34" charset="-122"/>
              </a:rPr>
              <a:t>格式，</a:t>
            </a:r>
            <a:r>
              <a:rPr lang="zh-CN" altLang="en-US" sz="2400" b="1" dirty="0" smtClean="0">
                <a:latin typeface="微软雅黑" pitchFamily="34" charset="-122"/>
                <a:ea typeface="微软雅黑" pitchFamily="34" charset="-122"/>
              </a:rPr>
              <a:t>即利用图像</a:t>
            </a:r>
            <a:r>
              <a:rPr lang="zh-CN" altLang="en-US" sz="2400" b="1" dirty="0">
                <a:latin typeface="微软雅黑" pitchFamily="34" charset="-122"/>
                <a:ea typeface="微软雅黑" pitchFamily="34" charset="-122"/>
              </a:rPr>
              <a:t>扫描将纸质图书转换成</a:t>
            </a:r>
            <a:r>
              <a:rPr lang="zh-CN" altLang="en-US" sz="2400" b="1" dirty="0" smtClean="0">
                <a:latin typeface="微软雅黑" pitchFamily="34" charset="-122"/>
                <a:ea typeface="微软雅黑" pitchFamily="34" charset="-122"/>
              </a:rPr>
              <a:t>数字信息。</a:t>
            </a:r>
            <a:endParaRPr lang="zh-CN" altLang="en-US" sz="2400" b="1" dirty="0">
              <a:latin typeface="微软雅黑" pitchFamily="34" charset="-122"/>
              <a:ea typeface="微软雅黑" pitchFamily="34" charset="-122"/>
            </a:endParaRPr>
          </a:p>
          <a:p>
            <a:pPr marL="342900" indent="-342900" fontAlgn="auto">
              <a:lnSpc>
                <a:spcPct val="150000"/>
              </a:lnSpc>
              <a:spcBef>
                <a:spcPts val="0"/>
              </a:spcBef>
              <a:spcAft>
                <a:spcPts val="0"/>
              </a:spcAft>
              <a:buFont typeface="Wingdings" pitchFamily="2" charset="2"/>
              <a:buChar char="Ø"/>
              <a:defRPr/>
            </a:pPr>
            <a:r>
              <a:rPr lang="zh-CN" altLang="en-US" sz="2400" b="1" dirty="0">
                <a:latin typeface="微软雅黑" pitchFamily="34" charset="-122"/>
                <a:ea typeface="微软雅黑" pitchFamily="34" charset="-122"/>
              </a:rPr>
              <a:t>超星阅读器是超星公司针对</a:t>
            </a:r>
            <a:r>
              <a:rPr lang="en-US" altLang="zh-CN" sz="2400" b="1" dirty="0">
                <a:latin typeface="微软雅黑" pitchFamily="34" charset="-122"/>
                <a:ea typeface="微软雅黑" pitchFamily="34" charset="-122"/>
              </a:rPr>
              <a:t>PDG</a:t>
            </a:r>
            <a:r>
              <a:rPr lang="zh-CN" altLang="en-US" sz="2400" b="1" dirty="0">
                <a:latin typeface="微软雅黑" pitchFamily="34" charset="-122"/>
                <a:ea typeface="微软雅黑" pitchFamily="34" charset="-122"/>
              </a:rPr>
              <a:t>格式的数字图书、文献的阅览、下载、打印、版权保护而开发的，拥有自主知识产权的电子图书阅读器。它可支持</a:t>
            </a:r>
            <a:r>
              <a:rPr lang="en-US" altLang="zh-CN" sz="2400" b="1" dirty="0">
                <a:latin typeface="微软雅黑" pitchFamily="34" charset="-122"/>
                <a:ea typeface="微软雅黑" pitchFamily="34" charset="-122"/>
              </a:rPr>
              <a:t>PDG</a:t>
            </a:r>
            <a:r>
              <a:rPr lang="zh-CN" altLang="en-US" sz="2400" b="1" dirty="0">
                <a:latin typeface="微软雅黑" pitchFamily="34" charset="-122"/>
                <a:ea typeface="微软雅黑" pitchFamily="34" charset="-122"/>
              </a:rPr>
              <a:t>、</a:t>
            </a:r>
            <a:r>
              <a:rPr lang="en-US" altLang="zh-CN" sz="2400" b="1" dirty="0">
                <a:latin typeface="微软雅黑" pitchFamily="34" charset="-122"/>
                <a:ea typeface="微软雅黑" pitchFamily="34" charset="-122"/>
              </a:rPr>
              <a:t>PDF</a:t>
            </a:r>
            <a:r>
              <a:rPr lang="zh-CN" altLang="en-US" sz="2400" b="1" dirty="0">
                <a:latin typeface="微软雅黑" pitchFamily="34" charset="-122"/>
                <a:ea typeface="微软雅黑" pitchFamily="34" charset="-122"/>
              </a:rPr>
              <a:t>等主流的电子图书格式</a:t>
            </a:r>
            <a:r>
              <a:rPr lang="zh-CN" altLang="en-US" sz="2400" b="1" dirty="0" smtClean="0">
                <a:latin typeface="微软雅黑" pitchFamily="34" charset="-122"/>
                <a:ea typeface="微软雅黑" pitchFamily="34" charset="-122"/>
              </a:rPr>
              <a:t>。</a:t>
            </a:r>
            <a:endParaRPr lang="en-US" altLang="zh-CN" sz="2400" b="1" dirty="0" smtClean="0">
              <a:latin typeface="微软雅黑" pitchFamily="34" charset="-122"/>
              <a:ea typeface="微软雅黑" pitchFamily="34" charset="-122"/>
            </a:endParaRPr>
          </a:p>
          <a:p>
            <a:pPr marL="342900" indent="-342900" fontAlgn="auto">
              <a:lnSpc>
                <a:spcPct val="150000"/>
              </a:lnSpc>
              <a:spcBef>
                <a:spcPts val="0"/>
              </a:spcBef>
              <a:spcAft>
                <a:spcPts val="0"/>
              </a:spcAft>
              <a:buFont typeface="Wingdings" pitchFamily="2" charset="2"/>
              <a:buChar char="Ø"/>
              <a:defRPr/>
            </a:pPr>
            <a:r>
              <a:rPr lang="zh-CN" altLang="en-US" sz="2400" b="1" dirty="0" smtClean="0">
                <a:latin typeface="微软雅黑" pitchFamily="34" charset="-122"/>
                <a:ea typeface="微软雅黑" pitchFamily="34" charset="-122"/>
              </a:rPr>
              <a:t>在</a:t>
            </a:r>
            <a:r>
              <a:rPr lang="zh-CN" altLang="en-US" sz="2400" b="1" dirty="0">
                <a:latin typeface="微软雅黑" pitchFamily="34" charset="-122"/>
                <a:ea typeface="微软雅黑" pitchFamily="34" charset="-122"/>
              </a:rPr>
              <a:t>“超星”网站或相关镜像站点，可以免费下载阅览器；目前超星图书阅览器最新版</a:t>
            </a:r>
            <a:r>
              <a:rPr lang="zh-CN" altLang="en-US" sz="2400" b="1" dirty="0" smtClean="0">
                <a:latin typeface="微软雅黑" pitchFamily="34" charset="-122"/>
                <a:ea typeface="微软雅黑" pitchFamily="34" charset="-122"/>
              </a:rPr>
              <a:t>为</a:t>
            </a:r>
            <a:r>
              <a:rPr lang="en-US" altLang="zh-CN" sz="2400" b="1" dirty="0" err="1" smtClean="0">
                <a:latin typeface="微软雅黑" pitchFamily="34" charset="-122"/>
                <a:ea typeface="微软雅黑" pitchFamily="34" charset="-122"/>
              </a:rPr>
              <a:t>SSreader</a:t>
            </a:r>
            <a:r>
              <a:rPr lang="en-US" altLang="zh-CN" sz="2400" b="1" dirty="0" smtClean="0">
                <a:latin typeface="微软雅黑" pitchFamily="34" charset="-122"/>
                <a:ea typeface="微软雅黑" pitchFamily="34" charset="-122"/>
              </a:rPr>
              <a:t> </a:t>
            </a:r>
            <a:r>
              <a:rPr lang="en-US" altLang="zh-CN" sz="2400" b="1" dirty="0">
                <a:latin typeface="微软雅黑" pitchFamily="34" charset="-122"/>
                <a:ea typeface="微软雅黑" pitchFamily="34" charset="-122"/>
              </a:rPr>
              <a:t>5.4 PC</a:t>
            </a:r>
            <a:r>
              <a:rPr lang="zh-CN" altLang="en-US" sz="2400" b="1" dirty="0">
                <a:latin typeface="微软雅黑" pitchFamily="34" charset="-122"/>
                <a:ea typeface="微软雅黑" pitchFamily="34" charset="-122"/>
              </a:rPr>
              <a:t>版版本。</a:t>
            </a:r>
          </a:p>
          <a:p>
            <a:pPr fontAlgn="auto">
              <a:lnSpc>
                <a:spcPct val="150000"/>
              </a:lnSpc>
              <a:spcBef>
                <a:spcPts val="0"/>
              </a:spcBef>
              <a:spcAft>
                <a:spcPts val="0"/>
              </a:spcAft>
              <a:defRPr/>
            </a:pPr>
            <a:endParaRPr lang="en-US" altLang="zh-CN" sz="2000" dirty="0" smtClean="0">
              <a:latin typeface="微软雅黑" pitchFamily="34" charset="-122"/>
              <a:ea typeface="微软雅黑" pitchFamily="34" charset="-122"/>
            </a:endParaRPr>
          </a:p>
          <a:p>
            <a:pPr fontAlgn="auto">
              <a:lnSpc>
                <a:spcPct val="150000"/>
              </a:lnSpc>
              <a:spcBef>
                <a:spcPts val="0"/>
              </a:spcBef>
              <a:spcAft>
                <a:spcPts val="0"/>
              </a:spcAft>
              <a:defRPr/>
            </a:pPr>
            <a:endParaRPr lang="en-US" altLang="zh-CN" sz="1600" b="1" dirty="0">
              <a:solidFill>
                <a:srgbClr val="FEBF00"/>
              </a:solidFill>
              <a:latin typeface="微软雅黑" pitchFamily="34" charset="-122"/>
              <a:ea typeface="微软雅黑" pitchFamily="34" charset="-122"/>
            </a:endParaRPr>
          </a:p>
        </p:txBody>
      </p:sp>
      <p:pic>
        <p:nvPicPr>
          <p:cNvPr id="4" name="Picture 2"/>
          <p:cNvPicPr>
            <a:picLocks noChangeAspect="1" noChangeArrowheads="1"/>
          </p:cNvPicPr>
          <p:nvPr/>
        </p:nvPicPr>
        <p:blipFill>
          <a:blip r:embed="rId2"/>
          <a:stretch>
            <a:fillRect/>
          </a:stretch>
        </p:blipFill>
        <p:spPr bwMode="auto">
          <a:xfrm>
            <a:off x="179512" y="151476"/>
            <a:ext cx="792162" cy="49649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21359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5731"/>
            <a:ext cx="9144000"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stretch>
            <a:fillRect/>
          </a:stretch>
        </p:blipFill>
        <p:spPr bwMode="auto">
          <a:xfrm>
            <a:off x="500063" y="252412"/>
            <a:ext cx="792162" cy="496491"/>
          </a:xfrm>
          <a:prstGeom prst="rect">
            <a:avLst/>
          </a:prstGeom>
          <a:noFill/>
          <a:effectLst>
            <a:outerShdw blurRad="63500" sx="102000" sy="102000" algn="ctr" rotWithShape="0">
              <a:prstClr val="black">
                <a:alpha val="40000"/>
              </a:prstClr>
            </a:outerShdw>
          </a:effectLst>
        </p:spPr>
      </p:pic>
      <p:sp>
        <p:nvSpPr>
          <p:cNvPr id="8" name="矩形 7"/>
          <p:cNvSpPr/>
          <p:nvPr/>
        </p:nvSpPr>
        <p:spPr>
          <a:xfrm>
            <a:off x="278185" y="3579862"/>
            <a:ext cx="857250" cy="288032"/>
          </a:xfrm>
          <a:prstGeom prst="rect">
            <a:avLst/>
          </a:prstGeom>
          <a:noFill/>
          <a:ln w="5715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圆角矩形 9"/>
          <p:cNvSpPr/>
          <p:nvPr/>
        </p:nvSpPr>
        <p:spPr>
          <a:xfrm>
            <a:off x="1691681" y="3506836"/>
            <a:ext cx="4625975" cy="509588"/>
          </a:xfrm>
          <a:prstGeom prst="roundRect">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solidFill>
                  <a:schemeClr val="bg1"/>
                </a:solidFill>
                <a:latin typeface="华文楷体" pitchFamily="2" charset="-122"/>
                <a:ea typeface="华文楷体" pitchFamily="2" charset="-122"/>
              </a:rPr>
              <a:t>登陆图书馆首页，点击进入</a:t>
            </a:r>
          </a:p>
        </p:txBody>
      </p:sp>
    </p:spTree>
    <p:extLst>
      <p:ext uri="{BB962C8B-B14F-4D97-AF65-F5344CB8AC3E}">
        <p14:creationId xmlns:p14="http://schemas.microsoft.com/office/powerpoint/2010/main" val="2529217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1327</Words>
  <Application>Microsoft Office PowerPoint</Application>
  <PresentationFormat>全屏显示(16:9)</PresentationFormat>
  <Paragraphs>127</Paragraphs>
  <Slides>63</Slides>
  <Notes>2</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微软用户</cp:lastModifiedBy>
  <cp:revision>37</cp:revision>
  <dcterms:created xsi:type="dcterms:W3CDTF">2016-02-29T06:46:39Z</dcterms:created>
  <dcterms:modified xsi:type="dcterms:W3CDTF">2018-10-08T12:15:58Z</dcterms:modified>
</cp:coreProperties>
</file>