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02"/>
  </p:notesMasterIdLst>
  <p:sldIdLst>
    <p:sldId id="257" r:id="rId2"/>
    <p:sldId id="464" r:id="rId3"/>
    <p:sldId id="462" r:id="rId4"/>
    <p:sldId id="463" r:id="rId5"/>
    <p:sldId id="379" r:id="rId6"/>
    <p:sldId id="258" r:id="rId7"/>
    <p:sldId id="448" r:id="rId8"/>
    <p:sldId id="260" r:id="rId9"/>
    <p:sldId id="261" r:id="rId10"/>
    <p:sldId id="262" r:id="rId11"/>
    <p:sldId id="461" r:id="rId12"/>
    <p:sldId id="263" r:id="rId13"/>
    <p:sldId id="264" r:id="rId14"/>
    <p:sldId id="265" r:id="rId15"/>
    <p:sldId id="266" r:id="rId16"/>
    <p:sldId id="267" r:id="rId17"/>
    <p:sldId id="449" r:id="rId18"/>
    <p:sldId id="469" r:id="rId19"/>
    <p:sldId id="380" r:id="rId20"/>
    <p:sldId id="382" r:id="rId21"/>
    <p:sldId id="383" r:id="rId22"/>
    <p:sldId id="384" r:id="rId23"/>
    <p:sldId id="385" r:id="rId24"/>
    <p:sldId id="386" r:id="rId25"/>
    <p:sldId id="388" r:id="rId26"/>
    <p:sldId id="439" r:id="rId27"/>
    <p:sldId id="440" r:id="rId28"/>
    <p:sldId id="391" r:id="rId29"/>
    <p:sldId id="392" r:id="rId30"/>
    <p:sldId id="393" r:id="rId31"/>
    <p:sldId id="394" r:id="rId32"/>
    <p:sldId id="437" r:id="rId33"/>
    <p:sldId id="438" r:id="rId34"/>
    <p:sldId id="396" r:id="rId35"/>
    <p:sldId id="397" r:id="rId36"/>
    <p:sldId id="398" r:id="rId37"/>
    <p:sldId id="400" r:id="rId38"/>
    <p:sldId id="442" r:id="rId39"/>
    <p:sldId id="443" r:id="rId40"/>
    <p:sldId id="444" r:id="rId41"/>
    <p:sldId id="445" r:id="rId42"/>
    <p:sldId id="446" r:id="rId43"/>
    <p:sldId id="447" r:id="rId44"/>
    <p:sldId id="403" r:id="rId45"/>
    <p:sldId id="404" r:id="rId46"/>
    <p:sldId id="451" r:id="rId47"/>
    <p:sldId id="453" r:id="rId48"/>
    <p:sldId id="452" r:id="rId49"/>
    <p:sldId id="460" r:id="rId50"/>
    <p:sldId id="450" r:id="rId51"/>
    <p:sldId id="407" r:id="rId52"/>
    <p:sldId id="457" r:id="rId53"/>
    <p:sldId id="408" r:id="rId54"/>
    <p:sldId id="410" r:id="rId55"/>
    <p:sldId id="413" r:id="rId56"/>
    <p:sldId id="414" r:id="rId57"/>
    <p:sldId id="415" r:id="rId58"/>
    <p:sldId id="416" r:id="rId59"/>
    <p:sldId id="417" r:id="rId60"/>
    <p:sldId id="418" r:id="rId61"/>
    <p:sldId id="419" r:id="rId62"/>
    <p:sldId id="420" r:id="rId63"/>
    <p:sldId id="421" r:id="rId64"/>
    <p:sldId id="422" r:id="rId65"/>
    <p:sldId id="423" r:id="rId66"/>
    <p:sldId id="424" r:id="rId67"/>
    <p:sldId id="425" r:id="rId68"/>
    <p:sldId id="458" r:id="rId69"/>
    <p:sldId id="459" r:id="rId70"/>
    <p:sldId id="353" r:id="rId71"/>
    <p:sldId id="454" r:id="rId72"/>
    <p:sldId id="355" r:id="rId73"/>
    <p:sldId id="356" r:id="rId74"/>
    <p:sldId id="357" r:id="rId75"/>
    <p:sldId id="455" r:id="rId76"/>
    <p:sldId id="456" r:id="rId77"/>
    <p:sldId id="358" r:id="rId78"/>
    <p:sldId id="359" r:id="rId79"/>
    <p:sldId id="360" r:id="rId80"/>
    <p:sldId id="361" r:id="rId81"/>
    <p:sldId id="362" r:id="rId82"/>
    <p:sldId id="363" r:id="rId83"/>
    <p:sldId id="364" r:id="rId84"/>
    <p:sldId id="365" r:id="rId85"/>
    <p:sldId id="366" r:id="rId86"/>
    <p:sldId id="367" r:id="rId87"/>
    <p:sldId id="368" r:id="rId88"/>
    <p:sldId id="465" r:id="rId89"/>
    <p:sldId id="466" r:id="rId90"/>
    <p:sldId id="467" r:id="rId91"/>
    <p:sldId id="468" r:id="rId92"/>
    <p:sldId id="369" r:id="rId93"/>
    <p:sldId id="370" r:id="rId94"/>
    <p:sldId id="371" r:id="rId95"/>
    <p:sldId id="372" r:id="rId96"/>
    <p:sldId id="373" r:id="rId97"/>
    <p:sldId id="374" r:id="rId98"/>
    <p:sldId id="375" r:id="rId99"/>
    <p:sldId id="376" r:id="rId100"/>
    <p:sldId id="377" r:id="rId10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090579-228F-456D-9BF9-E6D739183509}"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zh-CN" altLang="en-US"/>
        </a:p>
      </dgm:t>
    </dgm:pt>
    <dgm:pt modelId="{C5864245-A822-4950-8FB9-EABE25250EE1}">
      <dgm:prSet phldrT="[文本]" custT="1"/>
      <dgm:spPr/>
      <dgm:t>
        <a:bodyPr/>
        <a:lstStyle/>
        <a:p>
          <a:r>
            <a:rPr lang="en-US" altLang="zh-CN" sz="2400" b="1" dirty="0" err="1" smtClean="0">
              <a:solidFill>
                <a:srgbClr val="C00000"/>
              </a:solidFill>
              <a:effectLst>
                <a:outerShdw blurRad="38100" dist="38100" dir="2700000" algn="tl">
                  <a:srgbClr val="000000">
                    <a:alpha val="43137"/>
                  </a:srgbClr>
                </a:outerShdw>
              </a:effectLst>
            </a:rPr>
            <a:t>EBSCOhost</a:t>
          </a:r>
          <a:endParaRPr lang="zh-CN" altLang="en-US" sz="2400" b="1" dirty="0">
            <a:solidFill>
              <a:srgbClr val="C00000"/>
            </a:solidFill>
            <a:effectLst>
              <a:outerShdw blurRad="38100" dist="38100" dir="2700000" algn="tl">
                <a:srgbClr val="000000">
                  <a:alpha val="43137"/>
                </a:srgbClr>
              </a:outerShdw>
            </a:effectLst>
          </a:endParaRPr>
        </a:p>
      </dgm:t>
    </dgm:pt>
    <dgm:pt modelId="{5BBA2E2E-8F66-4D9E-A3AD-931809B7D5C4}" type="parTrans" cxnId="{EE606F63-6531-4CEA-85CC-93060EA2094C}">
      <dgm:prSet/>
      <dgm:spPr/>
      <dgm:t>
        <a:bodyPr/>
        <a:lstStyle/>
        <a:p>
          <a:endParaRPr lang="zh-CN" altLang="en-US"/>
        </a:p>
      </dgm:t>
    </dgm:pt>
    <dgm:pt modelId="{C8562465-2D73-4971-9048-0DA37C914F3E}" type="sibTrans" cxnId="{EE606F63-6531-4CEA-85CC-93060EA2094C}">
      <dgm:prSet/>
      <dgm:spPr/>
      <dgm:t>
        <a:bodyPr/>
        <a:lstStyle/>
        <a:p>
          <a:endParaRPr lang="zh-CN" altLang="en-US"/>
        </a:p>
      </dgm:t>
    </dgm:pt>
    <dgm:pt modelId="{CBEDB574-C39A-4ED8-94F1-FD4066CCF66D}">
      <dgm:prSet phldrT="[文本]"/>
      <dgm:spPr/>
      <dgm:t>
        <a:bodyPr/>
        <a:lstStyle/>
        <a:p>
          <a:r>
            <a:rPr lang="en-US" altLang="zh-CN" b="1" dirty="0" smtClean="0">
              <a:solidFill>
                <a:schemeClr val="bg1">
                  <a:lumMod val="75000"/>
                </a:schemeClr>
              </a:solidFill>
              <a:effectLst>
                <a:outerShdw blurRad="38100" dist="38100" dir="2700000" algn="tl">
                  <a:srgbClr val="000000">
                    <a:alpha val="43137"/>
                  </a:srgbClr>
                </a:outerShdw>
              </a:effectLst>
            </a:rPr>
            <a:t>ASP</a:t>
          </a:r>
          <a:endParaRPr lang="zh-CN" altLang="en-US" b="1" dirty="0">
            <a:solidFill>
              <a:schemeClr val="bg1">
                <a:lumMod val="75000"/>
              </a:schemeClr>
            </a:solidFill>
            <a:effectLst>
              <a:outerShdw blurRad="38100" dist="38100" dir="2700000" algn="tl">
                <a:srgbClr val="000000">
                  <a:alpha val="43137"/>
                </a:srgbClr>
              </a:outerShdw>
            </a:effectLst>
          </a:endParaRPr>
        </a:p>
      </dgm:t>
    </dgm:pt>
    <dgm:pt modelId="{28409FEE-54C4-408F-A609-E6207CF13CDB}" type="parTrans" cxnId="{788FFC84-11A3-4087-9F0B-EED77171A8D7}">
      <dgm:prSet/>
      <dgm:spPr/>
      <dgm:t>
        <a:bodyPr/>
        <a:lstStyle/>
        <a:p>
          <a:endParaRPr lang="zh-CN" altLang="en-US"/>
        </a:p>
      </dgm:t>
    </dgm:pt>
    <dgm:pt modelId="{13A5D1C4-5B2F-4431-846A-9D655659BBF0}" type="sibTrans" cxnId="{788FFC84-11A3-4087-9F0B-EED77171A8D7}">
      <dgm:prSet/>
      <dgm:spPr/>
      <dgm:t>
        <a:bodyPr/>
        <a:lstStyle/>
        <a:p>
          <a:endParaRPr lang="zh-CN" altLang="en-US"/>
        </a:p>
      </dgm:t>
    </dgm:pt>
    <dgm:pt modelId="{F29C99AD-35F3-4650-BDB7-110D1E8A4A31}">
      <dgm:prSet phldrT="[文本]"/>
      <dgm:spPr/>
      <dgm:t>
        <a:bodyPr/>
        <a:lstStyle/>
        <a:p>
          <a:r>
            <a:rPr lang="en-US" altLang="zh-CN" b="1" dirty="0" smtClean="0">
              <a:solidFill>
                <a:schemeClr val="bg1">
                  <a:lumMod val="75000"/>
                </a:schemeClr>
              </a:solidFill>
              <a:effectLst>
                <a:outerShdw blurRad="38100" dist="38100" dir="2700000" algn="tl">
                  <a:srgbClr val="000000">
                    <a:alpha val="43137"/>
                  </a:srgbClr>
                </a:outerShdw>
              </a:effectLst>
            </a:rPr>
            <a:t>BSP</a:t>
          </a:r>
          <a:endParaRPr lang="zh-CN" altLang="en-US" b="1" dirty="0">
            <a:solidFill>
              <a:schemeClr val="bg1">
                <a:lumMod val="75000"/>
              </a:schemeClr>
            </a:solidFill>
            <a:effectLst>
              <a:outerShdw blurRad="38100" dist="38100" dir="2700000" algn="tl">
                <a:srgbClr val="000000">
                  <a:alpha val="43137"/>
                </a:srgbClr>
              </a:outerShdw>
            </a:effectLst>
          </a:endParaRPr>
        </a:p>
      </dgm:t>
    </dgm:pt>
    <dgm:pt modelId="{F317126F-3B91-4491-949B-4D7295B0EC6C}" type="parTrans" cxnId="{49BD8EAF-83EA-443E-9B55-73BF0E27B2A4}">
      <dgm:prSet/>
      <dgm:spPr/>
      <dgm:t>
        <a:bodyPr/>
        <a:lstStyle/>
        <a:p>
          <a:endParaRPr lang="zh-CN" altLang="en-US"/>
        </a:p>
      </dgm:t>
    </dgm:pt>
    <dgm:pt modelId="{84E6762D-ED9A-4365-BF01-D8BB932CF7A6}" type="sibTrans" cxnId="{49BD8EAF-83EA-443E-9B55-73BF0E27B2A4}">
      <dgm:prSet/>
      <dgm:spPr/>
      <dgm:t>
        <a:bodyPr/>
        <a:lstStyle/>
        <a:p>
          <a:endParaRPr lang="zh-CN" altLang="en-US"/>
        </a:p>
      </dgm:t>
    </dgm:pt>
    <dgm:pt modelId="{9454139C-6E54-4914-B563-935067B1F446}">
      <dgm:prSet phldrT="[文本]"/>
      <dgm:spPr/>
      <dgm:t>
        <a:bodyPr/>
        <a:lstStyle/>
        <a:p>
          <a:r>
            <a:rPr lang="en-US" altLang="zh-CN" b="1" dirty="0" smtClean="0">
              <a:solidFill>
                <a:schemeClr val="bg1">
                  <a:lumMod val="75000"/>
                </a:schemeClr>
              </a:solidFill>
              <a:effectLst>
                <a:outerShdw blurRad="38100" dist="38100" dir="2700000" algn="tl">
                  <a:srgbClr val="000000">
                    <a:alpha val="43137"/>
                  </a:srgbClr>
                </a:outerShdw>
              </a:effectLst>
            </a:rPr>
            <a:t>···</a:t>
          </a:r>
          <a:endParaRPr lang="zh-CN" altLang="en-US" b="1" dirty="0">
            <a:solidFill>
              <a:schemeClr val="bg1">
                <a:lumMod val="75000"/>
              </a:schemeClr>
            </a:solidFill>
            <a:effectLst>
              <a:outerShdw blurRad="38100" dist="38100" dir="2700000" algn="tl">
                <a:srgbClr val="000000">
                  <a:alpha val="43137"/>
                </a:srgbClr>
              </a:outerShdw>
            </a:effectLst>
          </a:endParaRPr>
        </a:p>
      </dgm:t>
    </dgm:pt>
    <dgm:pt modelId="{591B06CE-4CDA-48BF-BCCC-2CFEEC9A5B1F}" type="parTrans" cxnId="{82C1994C-46AE-4CEF-A059-9205E31BE183}">
      <dgm:prSet/>
      <dgm:spPr/>
      <dgm:t>
        <a:bodyPr/>
        <a:lstStyle/>
        <a:p>
          <a:endParaRPr lang="zh-CN" altLang="en-US"/>
        </a:p>
      </dgm:t>
    </dgm:pt>
    <dgm:pt modelId="{2B17A792-316A-485D-AB62-5682F2C37FE7}" type="sibTrans" cxnId="{82C1994C-46AE-4CEF-A059-9205E31BE183}">
      <dgm:prSet/>
      <dgm:spPr/>
      <dgm:t>
        <a:bodyPr/>
        <a:lstStyle/>
        <a:p>
          <a:endParaRPr lang="zh-CN" altLang="en-US"/>
        </a:p>
      </dgm:t>
    </dgm:pt>
    <dgm:pt modelId="{F536A353-B6D0-4716-9F8A-8DF1DC651D59}">
      <dgm:prSet phldrT="[文本]"/>
      <dgm:spPr/>
      <dgm:t>
        <a:bodyPr/>
        <a:lstStyle/>
        <a:p>
          <a:r>
            <a:rPr lang="en-US" altLang="zh-CN" b="1" dirty="0" smtClean="0">
              <a:solidFill>
                <a:schemeClr val="bg1">
                  <a:lumMod val="75000"/>
                </a:schemeClr>
              </a:solidFill>
              <a:effectLst>
                <a:outerShdw blurRad="38100" dist="38100" dir="2700000" algn="tl">
                  <a:srgbClr val="000000">
                    <a:alpha val="43137"/>
                  </a:srgbClr>
                </a:outerShdw>
              </a:effectLst>
            </a:rPr>
            <a:t>ERIC</a:t>
          </a:r>
          <a:endParaRPr lang="zh-CN" altLang="en-US" b="1" dirty="0">
            <a:solidFill>
              <a:schemeClr val="bg1">
                <a:lumMod val="75000"/>
              </a:schemeClr>
            </a:solidFill>
            <a:effectLst>
              <a:outerShdw blurRad="38100" dist="38100" dir="2700000" algn="tl">
                <a:srgbClr val="000000">
                  <a:alpha val="43137"/>
                </a:srgbClr>
              </a:outerShdw>
            </a:effectLst>
          </a:endParaRPr>
        </a:p>
      </dgm:t>
    </dgm:pt>
    <dgm:pt modelId="{9E39D0E2-E668-4A06-B207-A2154CA18281}" type="parTrans" cxnId="{2989989D-6D86-4430-A66B-8089BCADF065}">
      <dgm:prSet/>
      <dgm:spPr/>
      <dgm:t>
        <a:bodyPr/>
        <a:lstStyle/>
        <a:p>
          <a:endParaRPr lang="zh-CN" altLang="en-US"/>
        </a:p>
      </dgm:t>
    </dgm:pt>
    <dgm:pt modelId="{B3EE0B57-5326-413D-98B3-07CF051C2B4E}" type="sibTrans" cxnId="{2989989D-6D86-4430-A66B-8089BCADF065}">
      <dgm:prSet/>
      <dgm:spPr/>
      <dgm:t>
        <a:bodyPr/>
        <a:lstStyle/>
        <a:p>
          <a:endParaRPr lang="zh-CN" altLang="en-US"/>
        </a:p>
      </dgm:t>
    </dgm:pt>
    <dgm:pt modelId="{3844732F-8F1D-40C2-8B7D-10B53612D5CD}">
      <dgm:prSet/>
      <dgm:spPr/>
      <dgm:t>
        <a:bodyPr/>
        <a:lstStyle/>
        <a:p>
          <a:endParaRPr lang="zh-CN" altLang="en-US"/>
        </a:p>
      </dgm:t>
    </dgm:pt>
    <dgm:pt modelId="{E283065A-C7C6-4F76-89AC-A21DC4118B88}" type="parTrans" cxnId="{BB7B0058-AB38-4F90-BFEE-3330DEB27ED4}">
      <dgm:prSet/>
      <dgm:spPr/>
      <dgm:t>
        <a:bodyPr/>
        <a:lstStyle/>
        <a:p>
          <a:endParaRPr lang="zh-CN" altLang="en-US"/>
        </a:p>
      </dgm:t>
    </dgm:pt>
    <dgm:pt modelId="{C0AD1456-2C3A-452C-ADEC-B50EDFD20E5A}" type="sibTrans" cxnId="{BB7B0058-AB38-4F90-BFEE-3330DEB27ED4}">
      <dgm:prSet/>
      <dgm:spPr/>
      <dgm:t>
        <a:bodyPr/>
        <a:lstStyle/>
        <a:p>
          <a:endParaRPr lang="zh-CN" altLang="en-US"/>
        </a:p>
      </dgm:t>
    </dgm:pt>
    <dgm:pt modelId="{9B29DE57-568E-4C1C-AC9E-C757EB19DDD2}">
      <dgm:prSet/>
      <dgm:spPr/>
      <dgm:t>
        <a:bodyPr/>
        <a:lstStyle/>
        <a:p>
          <a:endParaRPr lang="zh-CN" altLang="en-US"/>
        </a:p>
      </dgm:t>
    </dgm:pt>
    <dgm:pt modelId="{7A1336F6-2570-4B9F-8634-371D8CE9B530}" type="parTrans" cxnId="{DB07CC51-F621-43C9-94C7-6D3FF049B1D7}">
      <dgm:prSet/>
      <dgm:spPr/>
      <dgm:t>
        <a:bodyPr/>
        <a:lstStyle/>
        <a:p>
          <a:endParaRPr lang="zh-CN" altLang="en-US"/>
        </a:p>
      </dgm:t>
    </dgm:pt>
    <dgm:pt modelId="{E0B47381-F1D9-4773-A468-405667EE3EFF}" type="sibTrans" cxnId="{DB07CC51-F621-43C9-94C7-6D3FF049B1D7}">
      <dgm:prSet/>
      <dgm:spPr/>
      <dgm:t>
        <a:bodyPr/>
        <a:lstStyle/>
        <a:p>
          <a:endParaRPr lang="zh-CN" altLang="en-US"/>
        </a:p>
      </dgm:t>
    </dgm:pt>
    <dgm:pt modelId="{CD9BC534-4F50-4079-BFCA-2E367A9D840F}" type="pres">
      <dgm:prSet presAssocID="{C2090579-228F-456D-9BF9-E6D739183509}" presName="composite" presStyleCnt="0">
        <dgm:presLayoutVars>
          <dgm:chMax val="1"/>
          <dgm:dir/>
          <dgm:resizeHandles val="exact"/>
        </dgm:presLayoutVars>
      </dgm:prSet>
      <dgm:spPr/>
      <dgm:t>
        <a:bodyPr/>
        <a:lstStyle/>
        <a:p>
          <a:endParaRPr lang="zh-CN" altLang="en-US"/>
        </a:p>
      </dgm:t>
    </dgm:pt>
    <dgm:pt modelId="{182F533A-E710-46B9-87DC-39E5699C115F}" type="pres">
      <dgm:prSet presAssocID="{C2090579-228F-456D-9BF9-E6D739183509}" presName="radial" presStyleCnt="0">
        <dgm:presLayoutVars>
          <dgm:animLvl val="ctr"/>
        </dgm:presLayoutVars>
      </dgm:prSet>
      <dgm:spPr/>
    </dgm:pt>
    <dgm:pt modelId="{31B90AD7-A726-4A27-9DDB-EA79DE31AE29}" type="pres">
      <dgm:prSet presAssocID="{C5864245-A822-4950-8FB9-EABE25250EE1}" presName="centerShape" presStyleLbl="vennNode1" presStyleIdx="0" presStyleCnt="5" custScaleX="148327"/>
      <dgm:spPr/>
      <dgm:t>
        <a:bodyPr/>
        <a:lstStyle/>
        <a:p>
          <a:endParaRPr lang="zh-CN" altLang="en-US"/>
        </a:p>
      </dgm:t>
    </dgm:pt>
    <dgm:pt modelId="{DFD0634E-CFB2-4DDD-B71C-F6B4CBA74CB6}" type="pres">
      <dgm:prSet presAssocID="{CBEDB574-C39A-4ED8-94F1-FD4066CCF66D}" presName="node" presStyleLbl="vennNode1" presStyleIdx="1" presStyleCnt="5">
        <dgm:presLayoutVars>
          <dgm:bulletEnabled val="1"/>
        </dgm:presLayoutVars>
      </dgm:prSet>
      <dgm:spPr/>
      <dgm:t>
        <a:bodyPr/>
        <a:lstStyle/>
        <a:p>
          <a:endParaRPr lang="zh-CN" altLang="en-US"/>
        </a:p>
      </dgm:t>
    </dgm:pt>
    <dgm:pt modelId="{01D9DFF8-EE7E-4300-B03B-0D8285B9D110}" type="pres">
      <dgm:prSet presAssocID="{F29C99AD-35F3-4650-BDB7-110D1E8A4A31}" presName="node" presStyleLbl="vennNode1" presStyleIdx="2" presStyleCnt="5" custRadScaleRad="121336" custRadScaleInc="864">
        <dgm:presLayoutVars>
          <dgm:bulletEnabled val="1"/>
        </dgm:presLayoutVars>
      </dgm:prSet>
      <dgm:spPr/>
      <dgm:t>
        <a:bodyPr/>
        <a:lstStyle/>
        <a:p>
          <a:endParaRPr lang="zh-CN" altLang="en-US"/>
        </a:p>
      </dgm:t>
    </dgm:pt>
    <dgm:pt modelId="{383F2E21-C5D2-4A64-945F-0CC74B60669E}" type="pres">
      <dgm:prSet presAssocID="{9454139C-6E54-4914-B563-935067B1F446}" presName="node" presStyleLbl="vennNode1" presStyleIdx="3" presStyleCnt="5">
        <dgm:presLayoutVars>
          <dgm:bulletEnabled val="1"/>
        </dgm:presLayoutVars>
      </dgm:prSet>
      <dgm:spPr/>
      <dgm:t>
        <a:bodyPr/>
        <a:lstStyle/>
        <a:p>
          <a:endParaRPr lang="zh-CN" altLang="en-US"/>
        </a:p>
      </dgm:t>
    </dgm:pt>
    <dgm:pt modelId="{426F0EEC-1BBC-4F4E-9318-B5EEE001E97B}" type="pres">
      <dgm:prSet presAssocID="{F536A353-B6D0-4716-9F8A-8DF1DC651D59}" presName="node" presStyleLbl="vennNode1" presStyleIdx="4" presStyleCnt="5" custRadScaleRad="121312" custRadScaleInc="-865">
        <dgm:presLayoutVars>
          <dgm:bulletEnabled val="1"/>
        </dgm:presLayoutVars>
      </dgm:prSet>
      <dgm:spPr/>
      <dgm:t>
        <a:bodyPr/>
        <a:lstStyle/>
        <a:p>
          <a:endParaRPr lang="zh-CN" altLang="en-US"/>
        </a:p>
      </dgm:t>
    </dgm:pt>
  </dgm:ptLst>
  <dgm:cxnLst>
    <dgm:cxn modelId="{BB7B0058-AB38-4F90-BFEE-3330DEB27ED4}" srcId="{C2090579-228F-456D-9BF9-E6D739183509}" destId="{3844732F-8F1D-40C2-8B7D-10B53612D5CD}" srcOrd="1" destOrd="0" parTransId="{E283065A-C7C6-4F76-89AC-A21DC4118B88}" sibTransId="{C0AD1456-2C3A-452C-ADEC-B50EDFD20E5A}"/>
    <dgm:cxn modelId="{821508FD-F9AF-49ED-956C-361E9D5269AC}" type="presOf" srcId="{CBEDB574-C39A-4ED8-94F1-FD4066CCF66D}" destId="{DFD0634E-CFB2-4DDD-B71C-F6B4CBA74CB6}" srcOrd="0" destOrd="0" presId="urn:microsoft.com/office/officeart/2005/8/layout/radial3"/>
    <dgm:cxn modelId="{788FFC84-11A3-4087-9F0B-EED77171A8D7}" srcId="{C5864245-A822-4950-8FB9-EABE25250EE1}" destId="{CBEDB574-C39A-4ED8-94F1-FD4066CCF66D}" srcOrd="0" destOrd="0" parTransId="{28409FEE-54C4-408F-A609-E6207CF13CDB}" sibTransId="{13A5D1C4-5B2F-4431-846A-9D655659BBF0}"/>
    <dgm:cxn modelId="{EE606F63-6531-4CEA-85CC-93060EA2094C}" srcId="{C2090579-228F-456D-9BF9-E6D739183509}" destId="{C5864245-A822-4950-8FB9-EABE25250EE1}" srcOrd="0" destOrd="0" parTransId="{5BBA2E2E-8F66-4D9E-A3AD-931809B7D5C4}" sibTransId="{C8562465-2D73-4971-9048-0DA37C914F3E}"/>
    <dgm:cxn modelId="{9F582CB6-1D9F-4BAC-B414-EDE938AD1538}" type="presOf" srcId="{C5864245-A822-4950-8FB9-EABE25250EE1}" destId="{31B90AD7-A726-4A27-9DDB-EA79DE31AE29}" srcOrd="0" destOrd="0" presId="urn:microsoft.com/office/officeart/2005/8/layout/radial3"/>
    <dgm:cxn modelId="{9F4A4035-1336-44F2-BCAC-4FD205520128}" type="presOf" srcId="{F29C99AD-35F3-4650-BDB7-110D1E8A4A31}" destId="{01D9DFF8-EE7E-4300-B03B-0D8285B9D110}" srcOrd="0" destOrd="0" presId="urn:microsoft.com/office/officeart/2005/8/layout/radial3"/>
    <dgm:cxn modelId="{82C1994C-46AE-4CEF-A059-9205E31BE183}" srcId="{C5864245-A822-4950-8FB9-EABE25250EE1}" destId="{9454139C-6E54-4914-B563-935067B1F446}" srcOrd="2" destOrd="0" parTransId="{591B06CE-4CDA-48BF-BCCC-2CFEEC9A5B1F}" sibTransId="{2B17A792-316A-485D-AB62-5682F2C37FE7}"/>
    <dgm:cxn modelId="{4A764735-4527-4AF9-B22C-E5565D642EB1}" type="presOf" srcId="{C2090579-228F-456D-9BF9-E6D739183509}" destId="{CD9BC534-4F50-4079-BFCA-2E367A9D840F}" srcOrd="0" destOrd="0" presId="urn:microsoft.com/office/officeart/2005/8/layout/radial3"/>
    <dgm:cxn modelId="{39964E07-BE51-4A00-8C43-D06D4FE96E3F}" type="presOf" srcId="{F536A353-B6D0-4716-9F8A-8DF1DC651D59}" destId="{426F0EEC-1BBC-4F4E-9318-B5EEE001E97B}" srcOrd="0" destOrd="0" presId="urn:microsoft.com/office/officeart/2005/8/layout/radial3"/>
    <dgm:cxn modelId="{0BC9F6B1-25FF-4365-8769-15D055A4836D}" type="presOf" srcId="{9454139C-6E54-4914-B563-935067B1F446}" destId="{383F2E21-C5D2-4A64-945F-0CC74B60669E}" srcOrd="0" destOrd="0" presId="urn:microsoft.com/office/officeart/2005/8/layout/radial3"/>
    <dgm:cxn modelId="{2989989D-6D86-4430-A66B-8089BCADF065}" srcId="{C5864245-A822-4950-8FB9-EABE25250EE1}" destId="{F536A353-B6D0-4716-9F8A-8DF1DC651D59}" srcOrd="3" destOrd="0" parTransId="{9E39D0E2-E668-4A06-B207-A2154CA18281}" sibTransId="{B3EE0B57-5326-413D-98B3-07CF051C2B4E}"/>
    <dgm:cxn modelId="{DB07CC51-F621-43C9-94C7-6D3FF049B1D7}" srcId="{C2090579-228F-456D-9BF9-E6D739183509}" destId="{9B29DE57-568E-4C1C-AC9E-C757EB19DDD2}" srcOrd="2" destOrd="0" parTransId="{7A1336F6-2570-4B9F-8634-371D8CE9B530}" sibTransId="{E0B47381-F1D9-4773-A468-405667EE3EFF}"/>
    <dgm:cxn modelId="{49BD8EAF-83EA-443E-9B55-73BF0E27B2A4}" srcId="{C5864245-A822-4950-8FB9-EABE25250EE1}" destId="{F29C99AD-35F3-4650-BDB7-110D1E8A4A31}" srcOrd="1" destOrd="0" parTransId="{F317126F-3B91-4491-949B-4D7295B0EC6C}" sibTransId="{84E6762D-ED9A-4365-BF01-D8BB932CF7A6}"/>
    <dgm:cxn modelId="{07D48ECE-380F-4747-8796-5856C0DD49D4}" type="presParOf" srcId="{CD9BC534-4F50-4079-BFCA-2E367A9D840F}" destId="{182F533A-E710-46B9-87DC-39E5699C115F}" srcOrd="0" destOrd="0" presId="urn:microsoft.com/office/officeart/2005/8/layout/radial3"/>
    <dgm:cxn modelId="{5077A625-0342-4FF2-8C9A-E9AA70A114B6}" type="presParOf" srcId="{182F533A-E710-46B9-87DC-39E5699C115F}" destId="{31B90AD7-A726-4A27-9DDB-EA79DE31AE29}" srcOrd="0" destOrd="0" presId="urn:microsoft.com/office/officeart/2005/8/layout/radial3"/>
    <dgm:cxn modelId="{3884745A-081E-4589-89B0-95E97CAB5667}" type="presParOf" srcId="{182F533A-E710-46B9-87DC-39E5699C115F}" destId="{DFD0634E-CFB2-4DDD-B71C-F6B4CBA74CB6}" srcOrd="1" destOrd="0" presId="urn:microsoft.com/office/officeart/2005/8/layout/radial3"/>
    <dgm:cxn modelId="{1E8DC197-3518-4196-A454-E5869F6EAE31}" type="presParOf" srcId="{182F533A-E710-46B9-87DC-39E5699C115F}" destId="{01D9DFF8-EE7E-4300-B03B-0D8285B9D110}" srcOrd="2" destOrd="0" presId="urn:microsoft.com/office/officeart/2005/8/layout/radial3"/>
    <dgm:cxn modelId="{09D2998E-2825-4EA0-AAD4-59478BECE8F9}" type="presParOf" srcId="{182F533A-E710-46B9-87DC-39E5699C115F}" destId="{383F2E21-C5D2-4A64-945F-0CC74B60669E}" srcOrd="3" destOrd="0" presId="urn:microsoft.com/office/officeart/2005/8/layout/radial3"/>
    <dgm:cxn modelId="{B0BE235C-E35C-4597-95F7-AC2E53AA1309}" type="presParOf" srcId="{182F533A-E710-46B9-87DC-39E5699C115F}" destId="{426F0EEC-1BBC-4F4E-9318-B5EEE001E97B}"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90AD7-A726-4A27-9DDB-EA79DE31AE29}">
      <dsp:nvSpPr>
        <dsp:cNvPr id="0" name=""/>
        <dsp:cNvSpPr/>
      </dsp:nvSpPr>
      <dsp:spPr>
        <a:xfrm>
          <a:off x="1631505" y="766674"/>
          <a:ext cx="2832989" cy="190996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altLang="zh-CN" sz="2400" b="1" kern="1200" dirty="0" err="1" smtClean="0">
              <a:solidFill>
                <a:srgbClr val="C00000"/>
              </a:solidFill>
              <a:effectLst>
                <a:outerShdw blurRad="38100" dist="38100" dir="2700000" algn="tl">
                  <a:srgbClr val="000000">
                    <a:alpha val="43137"/>
                  </a:srgbClr>
                </a:outerShdw>
              </a:effectLst>
            </a:rPr>
            <a:t>EBSCOhost</a:t>
          </a:r>
          <a:endParaRPr lang="zh-CN" altLang="en-US" sz="2400" b="1" kern="1200" dirty="0">
            <a:solidFill>
              <a:srgbClr val="C00000"/>
            </a:solidFill>
            <a:effectLst>
              <a:outerShdw blurRad="38100" dist="38100" dir="2700000" algn="tl">
                <a:srgbClr val="000000">
                  <a:alpha val="43137"/>
                </a:srgbClr>
              </a:outerShdw>
            </a:effectLst>
          </a:endParaRPr>
        </a:p>
      </dsp:txBody>
      <dsp:txXfrm>
        <a:off x="2046387" y="1046381"/>
        <a:ext cx="2003225" cy="1350548"/>
      </dsp:txXfrm>
    </dsp:sp>
    <dsp:sp modelId="{DFD0634E-CFB2-4DDD-B71C-F6B4CBA74CB6}">
      <dsp:nvSpPr>
        <dsp:cNvPr id="0" name=""/>
        <dsp:cNvSpPr/>
      </dsp:nvSpPr>
      <dsp:spPr>
        <a:xfrm>
          <a:off x="2570509" y="340"/>
          <a:ext cx="954981" cy="9549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altLang="zh-CN" sz="2500" b="1" kern="1200" dirty="0" smtClean="0">
              <a:solidFill>
                <a:schemeClr val="bg1">
                  <a:lumMod val="75000"/>
                </a:schemeClr>
              </a:solidFill>
              <a:effectLst>
                <a:outerShdw blurRad="38100" dist="38100" dir="2700000" algn="tl">
                  <a:srgbClr val="000000">
                    <a:alpha val="43137"/>
                  </a:srgbClr>
                </a:outerShdw>
              </a:effectLst>
            </a:rPr>
            <a:t>ASP</a:t>
          </a:r>
          <a:endParaRPr lang="zh-CN" altLang="en-US" sz="2500" b="1" kern="1200" dirty="0">
            <a:solidFill>
              <a:schemeClr val="bg1">
                <a:lumMod val="75000"/>
              </a:schemeClr>
            </a:solidFill>
            <a:effectLst>
              <a:outerShdw blurRad="38100" dist="38100" dir="2700000" algn="tl">
                <a:srgbClr val="000000">
                  <a:alpha val="43137"/>
                </a:srgbClr>
              </a:outerShdw>
            </a:effectLst>
          </a:endParaRPr>
        </a:p>
      </dsp:txBody>
      <dsp:txXfrm>
        <a:off x="2710363" y="140194"/>
        <a:ext cx="675273" cy="675273"/>
      </dsp:txXfrm>
    </dsp:sp>
    <dsp:sp modelId="{01D9DFF8-EE7E-4300-B03B-0D8285B9D110}">
      <dsp:nvSpPr>
        <dsp:cNvPr id="0" name=""/>
        <dsp:cNvSpPr/>
      </dsp:nvSpPr>
      <dsp:spPr>
        <a:xfrm>
          <a:off x="4079577" y="1264647"/>
          <a:ext cx="954981" cy="9549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altLang="zh-CN" sz="2500" b="1" kern="1200" dirty="0" smtClean="0">
              <a:solidFill>
                <a:schemeClr val="bg1">
                  <a:lumMod val="75000"/>
                </a:schemeClr>
              </a:solidFill>
              <a:effectLst>
                <a:outerShdw blurRad="38100" dist="38100" dir="2700000" algn="tl">
                  <a:srgbClr val="000000">
                    <a:alpha val="43137"/>
                  </a:srgbClr>
                </a:outerShdw>
              </a:effectLst>
            </a:rPr>
            <a:t>BSP</a:t>
          </a:r>
          <a:endParaRPr lang="zh-CN" altLang="en-US" sz="2500" b="1" kern="1200" dirty="0">
            <a:solidFill>
              <a:schemeClr val="bg1">
                <a:lumMod val="75000"/>
              </a:schemeClr>
            </a:solidFill>
            <a:effectLst>
              <a:outerShdw blurRad="38100" dist="38100" dir="2700000" algn="tl">
                <a:srgbClr val="000000">
                  <a:alpha val="43137"/>
                </a:srgbClr>
              </a:outerShdw>
            </a:effectLst>
          </a:endParaRPr>
        </a:p>
      </dsp:txBody>
      <dsp:txXfrm>
        <a:off x="4219431" y="1404501"/>
        <a:ext cx="675273" cy="675273"/>
      </dsp:txXfrm>
    </dsp:sp>
    <dsp:sp modelId="{383F2E21-C5D2-4A64-945F-0CC74B60669E}">
      <dsp:nvSpPr>
        <dsp:cNvPr id="0" name=""/>
        <dsp:cNvSpPr/>
      </dsp:nvSpPr>
      <dsp:spPr>
        <a:xfrm>
          <a:off x="2570509" y="2487990"/>
          <a:ext cx="954981" cy="9549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altLang="zh-CN" sz="2500" b="1" kern="1200" dirty="0" smtClean="0">
              <a:solidFill>
                <a:schemeClr val="bg1">
                  <a:lumMod val="75000"/>
                </a:schemeClr>
              </a:solidFill>
              <a:effectLst>
                <a:outerShdw blurRad="38100" dist="38100" dir="2700000" algn="tl">
                  <a:srgbClr val="000000">
                    <a:alpha val="43137"/>
                  </a:srgbClr>
                </a:outerShdw>
              </a:effectLst>
            </a:rPr>
            <a:t>···</a:t>
          </a:r>
          <a:endParaRPr lang="zh-CN" altLang="en-US" sz="2500" b="1" kern="1200" dirty="0">
            <a:solidFill>
              <a:schemeClr val="bg1">
                <a:lumMod val="75000"/>
              </a:schemeClr>
            </a:solidFill>
            <a:effectLst>
              <a:outerShdw blurRad="38100" dist="38100" dir="2700000" algn="tl">
                <a:srgbClr val="000000">
                  <a:alpha val="43137"/>
                </a:srgbClr>
              </a:outerShdw>
            </a:effectLst>
          </a:endParaRPr>
        </a:p>
      </dsp:txBody>
      <dsp:txXfrm>
        <a:off x="2710363" y="2627844"/>
        <a:ext cx="675273" cy="675273"/>
      </dsp:txXfrm>
    </dsp:sp>
    <dsp:sp modelId="{426F0EEC-1BBC-4F4E-9318-B5EEE001E97B}">
      <dsp:nvSpPr>
        <dsp:cNvPr id="0" name=""/>
        <dsp:cNvSpPr/>
      </dsp:nvSpPr>
      <dsp:spPr>
        <a:xfrm>
          <a:off x="1061740" y="1264666"/>
          <a:ext cx="954981" cy="95498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altLang="zh-CN" sz="2500" b="1" kern="1200" dirty="0" smtClean="0">
              <a:solidFill>
                <a:schemeClr val="bg1">
                  <a:lumMod val="75000"/>
                </a:schemeClr>
              </a:solidFill>
              <a:effectLst>
                <a:outerShdw blurRad="38100" dist="38100" dir="2700000" algn="tl">
                  <a:srgbClr val="000000">
                    <a:alpha val="43137"/>
                  </a:srgbClr>
                </a:outerShdw>
              </a:effectLst>
            </a:rPr>
            <a:t>ERIC</a:t>
          </a:r>
          <a:endParaRPr lang="zh-CN" altLang="en-US" sz="2500" b="1" kern="1200" dirty="0">
            <a:solidFill>
              <a:schemeClr val="bg1">
                <a:lumMod val="75000"/>
              </a:schemeClr>
            </a:solidFill>
            <a:effectLst>
              <a:outerShdw blurRad="38100" dist="38100" dir="2700000" algn="tl">
                <a:srgbClr val="000000">
                  <a:alpha val="43137"/>
                </a:srgbClr>
              </a:outerShdw>
            </a:effectLst>
          </a:endParaRPr>
        </a:p>
      </dsp:txBody>
      <dsp:txXfrm>
        <a:off x="1201594" y="1404520"/>
        <a:ext cx="675273" cy="67527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7B714C-3AD7-4700-91BC-9BCBD1A560E8}" type="datetimeFigureOut">
              <a:rPr lang="zh-CN" altLang="en-US" smtClean="0"/>
              <a:t>2021/10/19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382EB-294B-41B4-A304-10B15D8ACC17}" type="slidenum">
              <a:rPr lang="zh-CN" altLang="en-US" smtClean="0"/>
              <a:t>‹#›</a:t>
            </a:fld>
            <a:endParaRPr lang="zh-CN" altLang="en-US"/>
          </a:p>
        </p:txBody>
      </p:sp>
    </p:spTree>
    <p:extLst>
      <p:ext uri="{BB962C8B-B14F-4D97-AF65-F5344CB8AC3E}">
        <p14:creationId xmlns:p14="http://schemas.microsoft.com/office/powerpoint/2010/main" val="2247205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zh-CN" smtClean="0">
              <a:latin typeface="Arial" charset="0"/>
            </a:endParaRPr>
          </a:p>
        </p:txBody>
      </p:sp>
      <p:sp>
        <p:nvSpPr>
          <p:cNvPr id="159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0" hangingPunct="0"/>
            <a:fld id="{7A416C47-5CE1-453E-A80D-177C19A61FB4}" type="slidenum">
              <a:rPr lang="en-US" altLang="zh-CN" smtClean="0">
                <a:solidFill>
                  <a:srgbClr val="000000"/>
                </a:solidFill>
                <a:ea typeface="MS PGothic" pitchFamily="34" charset="-128"/>
              </a:rPr>
              <a:pPr eaLnBrk="0" hangingPunct="0"/>
              <a:t>32</a:t>
            </a:fld>
            <a:endParaRPr lang="en-US" altLang="zh-CN" smtClean="0">
              <a:solidFill>
                <a:srgbClr val="000000"/>
              </a:solidFill>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p>
            <a:pPr>
              <a:defRPr/>
            </a:pPr>
            <a:fld id="{536BCFEB-3923-4DF5-A681-A1B7D1B80B81}" type="slidenum">
              <a:rPr lang="en-US" smtClean="0">
                <a:solidFill>
                  <a:prstClr val="black"/>
                </a:solidFill>
                <a:cs typeface="Arial" charset="0"/>
              </a:rPr>
              <a:pPr>
                <a:defRPr/>
              </a:pPr>
              <a:t>40</a:t>
            </a:fld>
            <a:endParaRPr lang="en-US" smtClean="0">
              <a:solidFill>
                <a:prstClr val="black"/>
              </a:solidFill>
              <a:cs typeface="Arial" charset="0"/>
            </a:endParaRPr>
          </a:p>
        </p:txBody>
      </p:sp>
      <p:sp>
        <p:nvSpPr>
          <p:cNvPr id="1607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l" eaLnBrk="0" hangingPunct="0"/>
            <a:fld id="{C6AB2397-D9F3-4A84-A824-1A59214AE36A}" type="slidenum">
              <a:rPr lang="en-GB" altLang="zh-CN">
                <a:solidFill>
                  <a:srgbClr val="000000"/>
                </a:solidFill>
                <a:ea typeface="MS PGothic" pitchFamily="34" charset="-128"/>
              </a:rPr>
              <a:pPr algn="l" eaLnBrk="0" hangingPunct="0"/>
              <a:t>40</a:t>
            </a:fld>
            <a:endParaRPr lang="en-GB" altLang="zh-CN">
              <a:solidFill>
                <a:srgbClr val="000000"/>
              </a:solidFill>
              <a:ea typeface="MS PGothic" pitchFamily="34" charset="-128"/>
            </a:endParaRPr>
          </a:p>
        </p:txBody>
      </p:sp>
      <p:sp>
        <p:nvSpPr>
          <p:cNvPr id="160772" name="Rectangle 2"/>
          <p:cNvSpPr>
            <a:spLocks noGrp="1" noRot="1" noChangeAspect="1" noChangeArrowheads="1" noTextEdit="1"/>
          </p:cNvSpPr>
          <p:nvPr>
            <p:ph type="sldImg"/>
          </p:nvPr>
        </p:nvSpPr>
        <p:spPr>
          <a:ln/>
        </p:spPr>
      </p:sp>
      <p:sp>
        <p:nvSpPr>
          <p:cNvPr id="160773" name="Rectangle 3"/>
          <p:cNvSpPr>
            <a:spLocks noGrp="1" noChangeArrowheads="1"/>
          </p:cNvSpPr>
          <p:nvPr>
            <p:ph type="body" idx="1"/>
          </p:nvPr>
        </p:nvSpPr>
        <p:spPr>
          <a:xfrm>
            <a:off x="914400" y="4343400"/>
            <a:ext cx="5029200" cy="4114800"/>
          </a:xfrm>
          <a:noFill/>
        </p:spPr>
        <p:txBody>
          <a:bodyPr/>
          <a:lstStyle/>
          <a:p>
            <a:pPr eaLnBrk="1" hangingPunct="1"/>
            <a:endParaRPr lang="en-GB" altLang="zh-CN"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幻灯片图像占位符 1"/>
          <p:cNvSpPr>
            <a:spLocks noGrp="1" noRot="1" noChangeAspect="1" noTextEdit="1"/>
          </p:cNvSpPr>
          <p:nvPr>
            <p:ph type="sldImg"/>
          </p:nvPr>
        </p:nvSpPr>
        <p:spPr/>
      </p:sp>
      <p:sp>
        <p:nvSpPr>
          <p:cNvPr id="1546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546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5EFEAAD-27F5-43E9-88BA-968FF3362637}" type="slidenum">
              <a:rPr lang="zh-CN" altLang="en-US" smtClean="0"/>
              <a:pPr eaLnBrk="1" hangingPunct="1"/>
              <a:t>60</a:t>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幻灯片图像占位符 1"/>
          <p:cNvSpPr>
            <a:spLocks noGrp="1" noRot="1" noChangeAspect="1" noTextEdit="1"/>
          </p:cNvSpPr>
          <p:nvPr>
            <p:ph type="sldImg"/>
          </p:nvPr>
        </p:nvSpPr>
        <p:spPr>
          <a:ln/>
        </p:spPr>
      </p:sp>
      <p:sp>
        <p:nvSpPr>
          <p:cNvPr id="16486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latin typeface="Arial" charset="0"/>
            </a:endParaRPr>
          </a:p>
        </p:txBody>
      </p:sp>
      <p:sp>
        <p:nvSpPr>
          <p:cNvPr id="178180" name="灯片编号占位符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defRPr/>
            </a:pPr>
            <a:fld id="{3E2B3BBD-0500-48FC-90AD-4E395EEA9F91}" type="slidenum">
              <a:rPr lang="zh-CN" altLang="en-US" smtClean="0">
                <a:solidFill>
                  <a:srgbClr val="000000"/>
                </a:solidFill>
              </a:rPr>
              <a:pPr algn="r" eaLnBrk="1" hangingPunct="1">
                <a:spcBef>
                  <a:spcPct val="0"/>
                </a:spcBef>
                <a:defRPr/>
              </a:pPr>
              <a:t>97</a:t>
            </a:fld>
            <a:endParaRPr lang="en-US" altLang="zh-CN"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9172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2231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7615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95561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2499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2021/10/19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20019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2021/10/19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069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2021/10/19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8308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422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72810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278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2021/10/19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2184884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pubs.rsc.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onlinelibrary.wiley.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6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jstor.org/" TargetMode="External"/><Relationship Id="rId2" Type="http://schemas.openxmlformats.org/officeDocument/2006/relationships/hyperlink" Target="http://ieeexplore.ieee.org/"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nav.lib.tsinghua.edu.cn:88/journal/ej.ht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hyperlink" Target="http://www.doaj.org/" TargetMode="Externa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learnmem.cshlp.org/content/5/1/1.full.pdf+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055813"/>
            <a:ext cx="9144000" cy="274637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0356" name="Rectangle 4"/>
          <p:cNvSpPr>
            <a:spLocks noGrp="1" noChangeArrowheads="1"/>
          </p:cNvSpPr>
          <p:nvPr>
            <p:ph type="ctrTitle"/>
          </p:nvPr>
        </p:nvSpPr>
        <p:spPr>
          <a:xfrm>
            <a:off x="589284" y="2887216"/>
            <a:ext cx="8231188" cy="685800"/>
          </a:xfrm>
        </p:spPr>
        <p:txBody>
          <a:bodyPr>
            <a:noAutofit/>
          </a:bodyPr>
          <a:lstStyle/>
          <a:p>
            <a:pPr>
              <a:defRPr/>
            </a:pPr>
            <a:r>
              <a:rPr lang="zh-CN" altLang="en-US" b="1" dirty="0">
                <a:solidFill>
                  <a:schemeClr val="bg1"/>
                </a:solidFill>
                <a:latin typeface="黑体" panose="02010609060101010101" pitchFamily="49" charset="-122"/>
                <a:ea typeface="黑体" panose="02010609060101010101" pitchFamily="49" charset="-122"/>
              </a:rPr>
              <a:t>外文文献</a:t>
            </a:r>
            <a:r>
              <a:rPr lang="zh-CN" altLang="en-US" b="1" dirty="0" smtClean="0">
                <a:solidFill>
                  <a:schemeClr val="bg1"/>
                </a:solidFill>
                <a:latin typeface="黑体" panose="02010609060101010101" pitchFamily="49" charset="-122"/>
                <a:ea typeface="黑体" panose="02010609060101010101" pitchFamily="49" charset="-122"/>
              </a:rPr>
              <a:t>信息检索</a:t>
            </a:r>
            <a:endParaRPr lang="zh-CN" altLang="en-US" dirty="0" smtClean="0">
              <a:solidFill>
                <a:schemeClr val="bg1"/>
              </a:solidFill>
              <a:latin typeface="黑体" panose="02010609060101010101" pitchFamily="49" charset="-122"/>
              <a:ea typeface="黑体" panose="02010609060101010101" pitchFamily="49" charset="-122"/>
            </a:endParaRPr>
          </a:p>
        </p:txBody>
      </p:sp>
      <p:sp>
        <p:nvSpPr>
          <p:cNvPr id="2" name="副标题 1"/>
          <p:cNvSpPr>
            <a:spLocks noGrp="1"/>
          </p:cNvSpPr>
          <p:nvPr>
            <p:ph type="subTitle" idx="1"/>
          </p:nvPr>
        </p:nvSpPr>
        <p:spPr>
          <a:xfrm>
            <a:off x="1371600" y="5229200"/>
            <a:ext cx="6400800" cy="1024137"/>
          </a:xfrm>
        </p:spPr>
        <p:txBody>
          <a:bodyPr>
            <a:normAutofit/>
          </a:bodyPr>
          <a:lstStyle/>
          <a:p>
            <a:r>
              <a:rPr lang="zh-CN" altLang="en-US" sz="2800" dirty="0" smtClean="0">
                <a:solidFill>
                  <a:schemeClr val="tx1"/>
                </a:solidFill>
                <a:latin typeface="仿宋" panose="02010609060101010101" pitchFamily="49" charset="-122"/>
                <a:ea typeface="仿宋" panose="02010609060101010101" pitchFamily="49" charset="-122"/>
              </a:rPr>
              <a:t>图书馆信息咨询部</a:t>
            </a:r>
            <a:endParaRPr lang="zh-CN" altLang="en-US" sz="2800" dirty="0">
              <a:solidFill>
                <a:schemeClr val="tx1"/>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30021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361132" y="1412776"/>
            <a:ext cx="7884864" cy="3666720"/>
          </a:xfrm>
        </p:spPr>
        <p:txBody>
          <a:bodyPr/>
          <a:lstStyle/>
          <a:p>
            <a:pPr eaLnBrk="1" hangingPunct="1"/>
            <a:r>
              <a:rPr lang="zh-CN" altLang="en-US" sz="2800" b="1" dirty="0" smtClean="0">
                <a:solidFill>
                  <a:schemeClr val="tx1"/>
                </a:solidFill>
                <a:latin typeface="+mn-ea"/>
              </a:rPr>
              <a:t>英文学术用语</a:t>
            </a:r>
            <a:endParaRPr lang="en-US" altLang="zh-CN" sz="2800" b="1" dirty="0" smtClean="0">
              <a:solidFill>
                <a:schemeClr val="tx1"/>
              </a:solidFill>
              <a:latin typeface="+mn-ea"/>
            </a:endParaRPr>
          </a:p>
          <a:p>
            <a:pPr eaLnBrk="1" hangingPunct="1"/>
            <a:r>
              <a:rPr lang="zh-CN" altLang="en-US" sz="2800" b="1" dirty="0" smtClean="0">
                <a:solidFill>
                  <a:srgbClr val="C00000"/>
                </a:solidFill>
                <a:latin typeface="+mn-ea"/>
              </a:rPr>
              <a:t>翻译助手</a:t>
            </a:r>
            <a:endParaRPr lang="en-US" altLang="zh-CN" sz="2800" b="1" dirty="0" smtClean="0">
              <a:solidFill>
                <a:srgbClr val="C00000"/>
              </a:solidFill>
              <a:latin typeface="+mn-ea"/>
            </a:endParaRPr>
          </a:p>
          <a:p>
            <a:pPr lvl="2" eaLnBrk="1" hangingPunct="1"/>
            <a:r>
              <a:rPr lang="en-US" altLang="en-US" sz="2400" b="1" dirty="0" smtClean="0">
                <a:solidFill>
                  <a:srgbClr val="000000"/>
                </a:solidFill>
                <a:latin typeface="+mn-ea"/>
              </a:rPr>
              <a:t>http://dict.cnki.net/</a:t>
            </a:r>
            <a:endParaRPr lang="zh-CN" altLang="en-US" sz="2400" dirty="0" smtClean="0">
              <a:latin typeface="+mn-ea"/>
            </a:endParaRPr>
          </a:p>
          <a:p>
            <a:pPr lvl="2" eaLnBrk="1" hangingPunct="1"/>
            <a:r>
              <a:rPr lang="zh-CN" altLang="en-US" sz="2400" dirty="0" smtClean="0">
                <a:latin typeface="+mn-ea"/>
              </a:rPr>
              <a:t>翻译助手是提供专业术语或句子的中英文互译，搜索专业词汇的中英文例句，翻译知识元可以对中英文句子进行翻译，其专业词汇数量巨大，而且动态更新，性能超越传统的工具书和电子词典。</a:t>
            </a:r>
          </a:p>
          <a:p>
            <a:pPr lvl="1" eaLnBrk="1" hangingPunct="1"/>
            <a:endParaRPr lang="zh-CN" altLang="en-US" dirty="0" smtClean="0">
              <a:latin typeface="+mn-ea"/>
            </a:endParaRPr>
          </a:p>
        </p:txBody>
      </p:sp>
      <p:sp>
        <p:nvSpPr>
          <p:cNvPr id="4" name="矩形 3"/>
          <p:cNvSpPr/>
          <p:nvPr/>
        </p:nvSpPr>
        <p:spPr>
          <a:xfrm>
            <a:off x="395536" y="476672"/>
            <a:ext cx="3672800" cy="584775"/>
          </a:xfrm>
          <a:prstGeom prst="rect">
            <a:avLst/>
          </a:prstGeom>
        </p:spPr>
        <p:txBody>
          <a:bodyPr wrap="none">
            <a:spAutoFit/>
          </a:bodyPr>
          <a:lstStyle/>
          <a:p>
            <a:r>
              <a:rPr lang="en-US" altLang="zh-CN" sz="3200" dirty="0">
                <a:latin typeface="黑体" panose="02010609060101010101" pitchFamily="49" charset="-122"/>
                <a:ea typeface="黑体" panose="02010609060101010101" pitchFamily="49" charset="-122"/>
              </a:rPr>
              <a:t>1</a:t>
            </a:r>
            <a:r>
              <a:rPr lang="zh-CN" altLang="en-US" sz="3200" dirty="0">
                <a:latin typeface="黑体" panose="02010609060101010101" pitchFamily="49" charset="-122"/>
                <a:ea typeface="黑体" panose="02010609060101010101" pitchFamily="49" charset="-122"/>
              </a:rPr>
              <a:t>基础检索知识介绍</a:t>
            </a:r>
          </a:p>
        </p:txBody>
      </p:sp>
      <p:sp>
        <p:nvSpPr>
          <p:cNvPr id="5" name="AutoShape 43"/>
          <p:cNvSpPr>
            <a:spLocks noChangeArrowheads="1"/>
          </p:cNvSpPr>
          <p:nvPr/>
        </p:nvSpPr>
        <p:spPr bwMode="gray">
          <a:xfrm>
            <a:off x="324021" y="409888"/>
            <a:ext cx="3815830" cy="648221"/>
          </a:xfrm>
          <a:prstGeom prst="roundRect">
            <a:avLst>
              <a:gd name="adj" fmla="val 7574"/>
            </a:avLst>
          </a:prstGeom>
          <a:solidFill>
            <a:schemeClr val="accent2">
              <a:lumMod val="75000"/>
            </a:schemeClr>
          </a:solidFill>
          <a:ln>
            <a:noFill/>
          </a:ln>
          <a:effectLst/>
          <a:extLst/>
        </p:spPr>
        <p:txBody>
          <a:bodyPr wrap="none" anchor="ctr"/>
          <a:lstStyle/>
          <a:p>
            <a:pPr algn="ctr" eaLnBrk="0" hangingPunct="0">
              <a:buFont typeface="Wingdings" pitchFamily="2" charset="2"/>
              <a:buNone/>
              <a:defRPr/>
            </a:pPr>
            <a:endParaRPr lang="zh-CN" altLang="en-US" sz="3200" b="1" dirty="0">
              <a:solidFill>
                <a:schemeClr val="bg1"/>
              </a:solidFill>
              <a:latin typeface="Arial" pitchFamily="34" charset="0"/>
            </a:endParaRPr>
          </a:p>
        </p:txBody>
      </p:sp>
      <p:sp>
        <p:nvSpPr>
          <p:cNvPr id="6" name="矩形 5"/>
          <p:cNvSpPr/>
          <p:nvPr/>
        </p:nvSpPr>
        <p:spPr>
          <a:xfrm>
            <a:off x="395536" y="432068"/>
            <a:ext cx="3672800" cy="584775"/>
          </a:xfrm>
          <a:prstGeom prst="rect">
            <a:avLst/>
          </a:prstGeom>
        </p:spPr>
        <p:txBody>
          <a:bodyPr wrap="none">
            <a:spAutoFit/>
          </a:bodyPr>
          <a:lstStyle/>
          <a:p>
            <a:r>
              <a:rPr lang="en-US" altLang="zh-CN" sz="3200" dirty="0" smtClean="0">
                <a:solidFill>
                  <a:schemeClr val="bg1"/>
                </a:solidFill>
                <a:latin typeface="黑体" panose="02010609060101010101" pitchFamily="49" charset="-122"/>
                <a:ea typeface="黑体" panose="02010609060101010101" pitchFamily="49" charset="-122"/>
              </a:rPr>
              <a:t>1</a:t>
            </a:r>
            <a:r>
              <a:rPr lang="zh-CN" altLang="en-US" sz="3200" dirty="0">
                <a:solidFill>
                  <a:schemeClr val="bg1"/>
                </a:solidFill>
                <a:latin typeface="黑体" panose="02010609060101010101" pitchFamily="49" charset="-122"/>
                <a:ea typeface="黑体" panose="02010609060101010101" pitchFamily="49" charset="-122"/>
              </a:rPr>
              <a:t>检索基础知识介绍</a:t>
            </a:r>
          </a:p>
        </p:txBody>
      </p:sp>
    </p:spTree>
    <p:extLst>
      <p:ext uri="{BB962C8B-B14F-4D97-AF65-F5344CB8AC3E}">
        <p14:creationId xmlns:p14="http://schemas.microsoft.com/office/powerpoint/2010/main" val="2282032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WordArt 3"/>
          <p:cNvSpPr>
            <a:spLocks noChangeArrowheads="1" noChangeShapeType="1" noTextEdit="1"/>
          </p:cNvSpPr>
          <p:nvPr/>
        </p:nvSpPr>
        <p:spPr bwMode="gray">
          <a:xfrm>
            <a:off x="1949450" y="2667000"/>
            <a:ext cx="4191000" cy="685800"/>
          </a:xfrm>
          <a:prstGeom prst="rect">
            <a:avLst/>
          </a:prstGeom>
        </p:spPr>
        <p:txBody>
          <a:bodyPr wrap="none" fromWordArt="1">
            <a:prstTxWarp prst="textDeflate">
              <a:avLst>
                <a:gd name="adj" fmla="val 0"/>
              </a:avLst>
            </a:prstTxWarp>
          </a:bodyPr>
          <a:lstStyle/>
          <a:p>
            <a:pPr algn="ctr"/>
            <a:r>
              <a:rPr lang="en-US" altLang="zh-CN" sz="5400" b="1" kern="10" dirty="0" smtClean="0">
                <a:ln w="28575">
                  <a:solidFill>
                    <a:srgbClr val="000000"/>
                  </a:solidFill>
                  <a:round/>
                  <a:headEnd/>
                  <a:tailEnd/>
                </a:ln>
                <a:solidFill>
                  <a:schemeClr val="accent2"/>
                </a:solidFill>
                <a:latin typeface="Verdana"/>
                <a:ea typeface="Verdana"/>
                <a:cs typeface="Verdana"/>
              </a:rPr>
              <a:t>The end </a:t>
            </a:r>
            <a:r>
              <a:rPr lang="en-US" altLang="zh-CN" sz="5400" b="1" kern="10" dirty="0">
                <a:ln w="28575">
                  <a:solidFill>
                    <a:srgbClr val="000000"/>
                  </a:solidFill>
                  <a:round/>
                  <a:headEnd/>
                  <a:tailEnd/>
                </a:ln>
                <a:solidFill>
                  <a:schemeClr val="accent2"/>
                </a:solidFill>
                <a:latin typeface="Verdana"/>
                <a:ea typeface="Verdana"/>
                <a:cs typeface="Verdana"/>
              </a:rPr>
              <a:t>!</a:t>
            </a:r>
            <a:endParaRPr lang="zh-CN" altLang="en-US" sz="5400" b="1" kern="10" dirty="0">
              <a:ln w="28575">
                <a:solidFill>
                  <a:srgbClr val="000000"/>
                </a:solidFill>
                <a:round/>
                <a:headEnd/>
                <a:tailEnd/>
              </a:ln>
              <a:solidFill>
                <a:schemeClr val="accent2"/>
              </a:solidFill>
              <a:latin typeface="Verdana"/>
              <a:cs typeface="Verdana"/>
            </a:endParaRPr>
          </a:p>
        </p:txBody>
      </p:sp>
      <p:sp>
        <p:nvSpPr>
          <p:cNvPr id="152579" name="Oval 6"/>
          <p:cNvSpPr>
            <a:spLocks noChangeArrowheads="1"/>
          </p:cNvSpPr>
          <p:nvPr/>
        </p:nvSpPr>
        <p:spPr bwMode="gray">
          <a:xfrm>
            <a:off x="381000" y="2362200"/>
            <a:ext cx="196850" cy="196850"/>
          </a:xfrm>
          <a:prstGeom prst="ellipse">
            <a:avLst/>
          </a:prstGeom>
          <a:solidFill>
            <a:srgbClr val="ACACA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2580" name="Oval 7"/>
          <p:cNvSpPr>
            <a:spLocks noChangeArrowheads="1"/>
          </p:cNvSpPr>
          <p:nvPr/>
        </p:nvSpPr>
        <p:spPr bwMode="gray">
          <a:xfrm>
            <a:off x="838200" y="2362200"/>
            <a:ext cx="196850" cy="19685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2581" name="Oval 8"/>
          <p:cNvSpPr>
            <a:spLocks noChangeArrowheads="1"/>
          </p:cNvSpPr>
          <p:nvPr/>
        </p:nvSpPr>
        <p:spPr bwMode="gray">
          <a:xfrm>
            <a:off x="1295400" y="2362200"/>
            <a:ext cx="196850" cy="19685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2582" name="Oval 9"/>
          <p:cNvSpPr>
            <a:spLocks noChangeArrowheads="1"/>
          </p:cNvSpPr>
          <p:nvPr/>
        </p:nvSpPr>
        <p:spPr bwMode="gray">
          <a:xfrm>
            <a:off x="1752600" y="2362200"/>
            <a:ext cx="196850" cy="196850"/>
          </a:xfrm>
          <a:prstGeom prst="ellipse">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1017737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7"/>
            <a:ext cx="8892480" cy="5453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48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pPr eaLnBrk="1" hangingPunct="1">
              <a:defRPr/>
            </a:pPr>
            <a:endParaRPr lang="zh-CN" altLang="en-US"/>
          </a:p>
        </p:txBody>
      </p:sp>
      <p:sp>
        <p:nvSpPr>
          <p:cNvPr id="35842" name="内容占位符 1"/>
          <p:cNvSpPr>
            <a:spLocks noGrp="1"/>
          </p:cNvSpPr>
          <p:nvPr>
            <p:ph idx="1"/>
          </p:nvPr>
        </p:nvSpPr>
        <p:spPr/>
        <p:txBody>
          <a:bodyPr/>
          <a:lstStyle/>
          <a:p>
            <a:pPr eaLnBrk="1" hangingPunct="1"/>
            <a:endParaRPr lang="zh-CN" altLang="en-US" smtClean="0"/>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260649"/>
            <a:ext cx="7705725" cy="5906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915816" y="5085184"/>
            <a:ext cx="1066800" cy="10822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矩形 5"/>
          <p:cNvSpPr/>
          <p:nvPr/>
        </p:nvSpPr>
        <p:spPr>
          <a:xfrm>
            <a:off x="2743200" y="3933056"/>
            <a:ext cx="5410200" cy="10081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4272375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内容占位符 1"/>
          <p:cNvSpPr>
            <a:spLocks noGrp="1"/>
          </p:cNvSpPr>
          <p:nvPr>
            <p:ph idx="1"/>
          </p:nvPr>
        </p:nvSpPr>
        <p:spPr>
          <a:xfrm>
            <a:off x="467544" y="1412776"/>
            <a:ext cx="8352928" cy="4752528"/>
          </a:xfrm>
        </p:spPr>
        <p:txBody>
          <a:bodyPr>
            <a:normAutofit/>
          </a:bodyPr>
          <a:lstStyle/>
          <a:p>
            <a:r>
              <a:rPr lang="en-US" altLang="zh-CN" sz="2400" b="1" dirty="0" smtClean="0">
                <a:solidFill>
                  <a:srgbClr val="C00000"/>
                </a:solidFill>
                <a:latin typeface="+mn-ea"/>
              </a:rPr>
              <a:t>DOI</a:t>
            </a:r>
          </a:p>
          <a:p>
            <a:pPr marL="0" indent="0">
              <a:buNone/>
            </a:pPr>
            <a:r>
              <a:rPr lang="zh-CN" altLang="en-US" sz="2400" b="1" dirty="0" smtClean="0">
                <a:latin typeface="+mn-ea"/>
              </a:rPr>
              <a:t>  数字</a:t>
            </a:r>
            <a:r>
              <a:rPr lang="zh-CN" altLang="en-US" sz="2400" b="1" dirty="0">
                <a:latin typeface="+mn-ea"/>
              </a:rPr>
              <a:t>对象标识符</a:t>
            </a:r>
            <a:r>
              <a:rPr lang="zh-CN" altLang="zh-CN" sz="2400" dirty="0" smtClean="0">
                <a:latin typeface="+mn-ea"/>
              </a:rPr>
              <a:t>（Digital Object Identifier，简称</a:t>
            </a:r>
            <a:r>
              <a:rPr lang="zh-CN" altLang="zh-CN" sz="2400" b="1" dirty="0" smtClean="0">
                <a:latin typeface="+mn-ea"/>
              </a:rPr>
              <a:t>DOI</a:t>
            </a:r>
            <a:r>
              <a:rPr lang="zh-CN" altLang="zh-CN" sz="2400" dirty="0" smtClean="0">
                <a:latin typeface="+mn-ea"/>
              </a:rPr>
              <a:t>）</a:t>
            </a:r>
            <a:r>
              <a:rPr lang="en-US" altLang="zh-CN" sz="2400" dirty="0" smtClean="0">
                <a:latin typeface="+mn-ea"/>
              </a:rPr>
              <a:t>  </a:t>
            </a:r>
            <a:r>
              <a:rPr lang="zh-CN" altLang="zh-CN" sz="2400" dirty="0" smtClean="0">
                <a:latin typeface="+mn-ea"/>
              </a:rPr>
              <a:t>是一套识别数位资源的机制，涵括的对象有视频、报告或书籍等等。它既有一套为资源命名的机制，也有一套将识别号解析为具体</a:t>
            </a:r>
            <a:r>
              <a:rPr lang="zh-CN" altLang="en-US" sz="2400" dirty="0" smtClean="0">
                <a:latin typeface="+mn-ea"/>
              </a:rPr>
              <a:t>地</a:t>
            </a:r>
            <a:r>
              <a:rPr lang="zh-CN" altLang="zh-CN" sz="2400" dirty="0" smtClean="0">
                <a:latin typeface="+mn-ea"/>
              </a:rPr>
              <a:t>址的协定</a:t>
            </a:r>
            <a:r>
              <a:rPr lang="zh-CN" altLang="en-US" sz="2400" dirty="0" smtClean="0">
                <a:latin typeface="+mn-ea"/>
              </a:rPr>
              <a:t>。</a:t>
            </a:r>
            <a:endParaRPr lang="en-US" altLang="zh-CN" sz="2400" dirty="0" smtClean="0">
              <a:latin typeface="+mn-ea"/>
            </a:endParaRPr>
          </a:p>
          <a:p>
            <a:r>
              <a:rPr lang="en-US" altLang="zh-CN" sz="2400" dirty="0">
                <a:latin typeface="+mn-ea"/>
              </a:rPr>
              <a:t>DOI</a:t>
            </a:r>
            <a:r>
              <a:rPr lang="zh-CN" altLang="en-US" sz="2400" dirty="0">
                <a:latin typeface="+mn-ea"/>
              </a:rPr>
              <a:t>的体现形式主要包括：二维码、条形码、字符码、网络域名等，数字对象唯一性，是</a:t>
            </a:r>
            <a:r>
              <a:rPr lang="en-US" altLang="zh-CN" sz="2400" dirty="0">
                <a:latin typeface="+mn-ea"/>
              </a:rPr>
              <a:t>DOI</a:t>
            </a:r>
            <a:r>
              <a:rPr lang="zh-CN" altLang="en-US" sz="2400" dirty="0">
                <a:latin typeface="+mn-ea"/>
              </a:rPr>
              <a:t>的典型特征，也是数字时代的“身份证”号码</a:t>
            </a:r>
            <a:r>
              <a:rPr lang="zh-CN" altLang="en-US" sz="2400" dirty="0" smtClean="0">
                <a:latin typeface="+mn-ea"/>
              </a:rPr>
              <a:t>。</a:t>
            </a:r>
            <a:endParaRPr lang="en-US" altLang="zh-CN" sz="2400" dirty="0" smtClean="0">
              <a:latin typeface="+mn-ea"/>
            </a:endParaRPr>
          </a:p>
          <a:p>
            <a:r>
              <a:rPr lang="en-US" altLang="zh-CN" sz="2400" dirty="0">
                <a:latin typeface="+mn-ea"/>
              </a:rPr>
              <a:t>DOI</a:t>
            </a:r>
            <a:r>
              <a:rPr lang="zh-CN" altLang="en-US" sz="2400" dirty="0">
                <a:latin typeface="+mn-ea"/>
              </a:rPr>
              <a:t>码由前缀和后缀两部分组成，之间用“</a:t>
            </a:r>
            <a:r>
              <a:rPr lang="en-US" altLang="zh-CN" sz="2400" dirty="0">
                <a:latin typeface="+mn-ea"/>
              </a:rPr>
              <a:t>/”</a:t>
            </a:r>
            <a:r>
              <a:rPr lang="zh-CN" altLang="en-US" sz="2400" dirty="0">
                <a:latin typeface="+mn-ea"/>
              </a:rPr>
              <a:t>分开，并且前缀以“</a:t>
            </a:r>
            <a:r>
              <a:rPr lang="en-US" altLang="zh-CN" sz="2400" dirty="0">
                <a:latin typeface="+mn-ea"/>
              </a:rPr>
              <a:t>.”</a:t>
            </a:r>
            <a:r>
              <a:rPr lang="zh-CN" altLang="en-US" sz="2400" dirty="0">
                <a:latin typeface="+mn-ea"/>
              </a:rPr>
              <a:t>再分为两部分</a:t>
            </a:r>
            <a:r>
              <a:rPr lang="zh-CN" altLang="en-US" sz="2400" dirty="0" smtClean="0">
                <a:latin typeface="+mn-ea"/>
              </a:rPr>
              <a:t>。</a:t>
            </a:r>
            <a:endParaRPr lang="en-US" altLang="zh-CN" sz="2400" dirty="0" smtClean="0">
              <a:latin typeface="+mn-ea"/>
            </a:endParaRPr>
          </a:p>
          <a:p>
            <a:r>
              <a:rPr lang="zh-CN" altLang="en-US" sz="2400" dirty="0" smtClean="0">
                <a:latin typeface="+mn-ea"/>
              </a:rPr>
              <a:t>例：</a:t>
            </a:r>
            <a:r>
              <a:rPr lang="en-US" altLang="zh-CN" sz="2400" dirty="0" err="1" smtClean="0">
                <a:solidFill>
                  <a:srgbClr val="C00000"/>
                </a:solidFill>
                <a:latin typeface="+mn-ea"/>
                <a:cs typeface="Arial" pitchFamily="34" charset="0"/>
              </a:rPr>
              <a:t>doi</a:t>
            </a:r>
            <a:r>
              <a:rPr lang="en-US" altLang="zh-CN" sz="2400" dirty="0">
                <a:solidFill>
                  <a:srgbClr val="C00000"/>
                </a:solidFill>
                <a:latin typeface="+mn-ea"/>
                <a:cs typeface="Arial" pitchFamily="34" charset="0"/>
              </a:rPr>
              <a:t>: 10.1186/1471-2407-10-338</a:t>
            </a:r>
            <a:endParaRPr lang="en-US" altLang="zh-CN" sz="2400" dirty="0" smtClean="0">
              <a:solidFill>
                <a:srgbClr val="C00000"/>
              </a:solidFill>
              <a:latin typeface="+mn-ea"/>
              <a:cs typeface="Arial" pitchFamily="34" charset="0"/>
            </a:endParaRPr>
          </a:p>
        </p:txBody>
      </p:sp>
      <p:sp>
        <p:nvSpPr>
          <p:cNvPr id="4" name="矩形 3"/>
          <p:cNvSpPr/>
          <p:nvPr/>
        </p:nvSpPr>
        <p:spPr>
          <a:xfrm>
            <a:off x="395536" y="476672"/>
            <a:ext cx="3676006" cy="584775"/>
          </a:xfrm>
          <a:prstGeom prst="rect">
            <a:avLst/>
          </a:prstGeom>
        </p:spPr>
        <p:txBody>
          <a:bodyPr wrap="none">
            <a:spAutoFit/>
          </a:bodyPr>
          <a:lstStyle/>
          <a:p>
            <a:r>
              <a:rPr lang="en-US" altLang="zh-CN" sz="3200" dirty="0">
                <a:latin typeface="黑体" panose="02010609060101010101" pitchFamily="49" charset="-122"/>
                <a:ea typeface="黑体" panose="02010609060101010101" pitchFamily="49" charset="-122"/>
              </a:rPr>
              <a:t>1</a:t>
            </a:r>
            <a:r>
              <a:rPr lang="zh-CN" altLang="en-US" sz="3200" dirty="0">
                <a:latin typeface="黑体" panose="02010609060101010101" pitchFamily="49" charset="-122"/>
                <a:ea typeface="黑体" panose="02010609060101010101" pitchFamily="49" charset="-122"/>
              </a:rPr>
              <a:t>基础检索知识介绍</a:t>
            </a:r>
          </a:p>
        </p:txBody>
      </p:sp>
      <p:sp>
        <p:nvSpPr>
          <p:cNvPr id="5" name="AutoShape 43"/>
          <p:cNvSpPr>
            <a:spLocks noChangeArrowheads="1"/>
          </p:cNvSpPr>
          <p:nvPr/>
        </p:nvSpPr>
        <p:spPr bwMode="gray">
          <a:xfrm>
            <a:off x="324021" y="409888"/>
            <a:ext cx="3815830" cy="648221"/>
          </a:xfrm>
          <a:prstGeom prst="roundRect">
            <a:avLst>
              <a:gd name="adj" fmla="val 7574"/>
            </a:avLst>
          </a:prstGeom>
          <a:solidFill>
            <a:schemeClr val="accent2">
              <a:lumMod val="75000"/>
            </a:schemeClr>
          </a:solidFill>
          <a:ln>
            <a:noFill/>
          </a:ln>
          <a:effectLst/>
          <a:extLst/>
        </p:spPr>
        <p:txBody>
          <a:bodyPr wrap="none" anchor="ctr"/>
          <a:lstStyle/>
          <a:p>
            <a:pPr algn="ctr" eaLnBrk="0" hangingPunct="0">
              <a:buFont typeface="Wingdings" pitchFamily="2" charset="2"/>
              <a:buNone/>
              <a:defRPr/>
            </a:pPr>
            <a:endParaRPr lang="zh-CN" altLang="en-US" sz="3200" b="1" dirty="0">
              <a:solidFill>
                <a:schemeClr val="bg1"/>
              </a:solidFill>
              <a:latin typeface="Arial" pitchFamily="34" charset="0"/>
            </a:endParaRPr>
          </a:p>
        </p:txBody>
      </p:sp>
      <p:sp>
        <p:nvSpPr>
          <p:cNvPr id="6" name="矩形 5"/>
          <p:cNvSpPr/>
          <p:nvPr/>
        </p:nvSpPr>
        <p:spPr>
          <a:xfrm>
            <a:off x="395536" y="432068"/>
            <a:ext cx="3672800" cy="584775"/>
          </a:xfrm>
          <a:prstGeom prst="rect">
            <a:avLst/>
          </a:prstGeom>
        </p:spPr>
        <p:txBody>
          <a:bodyPr wrap="none">
            <a:spAutoFit/>
          </a:bodyPr>
          <a:lstStyle/>
          <a:p>
            <a:r>
              <a:rPr lang="en-US" altLang="zh-CN" sz="3200" dirty="0" smtClean="0">
                <a:solidFill>
                  <a:schemeClr val="bg1"/>
                </a:solidFill>
                <a:latin typeface="黑体" panose="02010609060101010101" pitchFamily="49" charset="-122"/>
                <a:ea typeface="黑体" panose="02010609060101010101" pitchFamily="49" charset="-122"/>
              </a:rPr>
              <a:t>1</a:t>
            </a:r>
            <a:r>
              <a:rPr lang="zh-CN" altLang="en-US" sz="3200" dirty="0">
                <a:solidFill>
                  <a:schemeClr val="bg1"/>
                </a:solidFill>
                <a:latin typeface="黑体" panose="02010609060101010101" pitchFamily="49" charset="-122"/>
                <a:ea typeface="黑体" panose="02010609060101010101" pitchFamily="49" charset="-122"/>
              </a:rPr>
              <a:t>检索基础知识介绍</a:t>
            </a:r>
          </a:p>
        </p:txBody>
      </p:sp>
    </p:spTree>
    <p:extLst>
      <p:ext uri="{BB962C8B-B14F-4D97-AF65-F5344CB8AC3E}">
        <p14:creationId xmlns:p14="http://schemas.microsoft.com/office/powerpoint/2010/main" val="141411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内容占位符 1"/>
          <p:cNvSpPr>
            <a:spLocks noGrp="1"/>
          </p:cNvSpPr>
          <p:nvPr>
            <p:ph idx="1"/>
          </p:nvPr>
        </p:nvSpPr>
        <p:spPr>
          <a:xfrm>
            <a:off x="457200" y="1340768"/>
            <a:ext cx="8229600" cy="4785395"/>
          </a:xfrm>
        </p:spPr>
        <p:txBody>
          <a:bodyPr/>
          <a:lstStyle/>
          <a:p>
            <a:r>
              <a:rPr lang="en-US" altLang="zh-CN" dirty="0" smtClean="0"/>
              <a:t>http://dx.doi.org/</a:t>
            </a:r>
            <a:endParaRPr lang="zh-CN" altLang="en-US" dirty="0" smtClean="0"/>
          </a:p>
        </p:txBody>
      </p:sp>
      <p:sp>
        <p:nvSpPr>
          <p:cNvPr id="2" name="矩形 1"/>
          <p:cNvSpPr/>
          <p:nvPr/>
        </p:nvSpPr>
        <p:spPr>
          <a:xfrm>
            <a:off x="395536" y="1916832"/>
            <a:ext cx="3639458" cy="523220"/>
          </a:xfrm>
          <a:prstGeom prst="rect">
            <a:avLst/>
          </a:prstGeom>
        </p:spPr>
        <p:txBody>
          <a:bodyPr wrap="none">
            <a:spAutoFit/>
          </a:bodyPr>
          <a:lstStyle/>
          <a:p>
            <a:r>
              <a:rPr lang="zh-CN" altLang="en-US" sz="2800" b="1" dirty="0">
                <a:solidFill>
                  <a:srgbClr val="C00000"/>
                </a:solidFill>
                <a:latin typeface="+mn-ea"/>
              </a:rPr>
              <a:t>利用</a:t>
            </a:r>
            <a:r>
              <a:rPr lang="en-US" altLang="zh-CN" sz="2800" b="1" dirty="0">
                <a:solidFill>
                  <a:srgbClr val="C00000"/>
                </a:solidFill>
                <a:latin typeface="+mn-ea"/>
              </a:rPr>
              <a:t>DOI</a:t>
            </a:r>
            <a:r>
              <a:rPr lang="zh-CN" altLang="en-US" sz="2800" b="1" dirty="0">
                <a:solidFill>
                  <a:srgbClr val="C00000"/>
                </a:solidFill>
                <a:latin typeface="+mn-ea"/>
              </a:rPr>
              <a:t>查询论文原文</a:t>
            </a:r>
          </a:p>
        </p:txBody>
      </p:sp>
      <p:sp>
        <p:nvSpPr>
          <p:cNvPr id="7" name="AutoShape 43"/>
          <p:cNvSpPr>
            <a:spLocks noChangeArrowheads="1"/>
          </p:cNvSpPr>
          <p:nvPr/>
        </p:nvSpPr>
        <p:spPr bwMode="gray">
          <a:xfrm>
            <a:off x="324021" y="409888"/>
            <a:ext cx="3815830" cy="648221"/>
          </a:xfrm>
          <a:prstGeom prst="roundRect">
            <a:avLst>
              <a:gd name="adj" fmla="val 7574"/>
            </a:avLst>
          </a:prstGeom>
          <a:solidFill>
            <a:schemeClr val="accent2">
              <a:lumMod val="75000"/>
            </a:schemeClr>
          </a:solidFill>
          <a:ln>
            <a:noFill/>
          </a:ln>
          <a:effectLst/>
          <a:extLst/>
        </p:spPr>
        <p:txBody>
          <a:bodyPr wrap="none" anchor="ctr"/>
          <a:lstStyle/>
          <a:p>
            <a:pPr algn="ctr" eaLnBrk="0" hangingPunct="0">
              <a:buFont typeface="Wingdings" pitchFamily="2" charset="2"/>
              <a:buNone/>
              <a:defRPr/>
            </a:pPr>
            <a:endParaRPr lang="zh-CN" altLang="en-US" sz="3200" b="1" dirty="0">
              <a:solidFill>
                <a:schemeClr val="bg1"/>
              </a:solidFill>
              <a:latin typeface="Arial" pitchFamily="34" charset="0"/>
            </a:endParaRPr>
          </a:p>
        </p:txBody>
      </p:sp>
      <p:sp>
        <p:nvSpPr>
          <p:cNvPr id="8" name="矩形 7"/>
          <p:cNvSpPr/>
          <p:nvPr/>
        </p:nvSpPr>
        <p:spPr>
          <a:xfrm>
            <a:off x="395536" y="432068"/>
            <a:ext cx="3672800" cy="584775"/>
          </a:xfrm>
          <a:prstGeom prst="rect">
            <a:avLst/>
          </a:prstGeom>
        </p:spPr>
        <p:txBody>
          <a:bodyPr wrap="none">
            <a:spAutoFit/>
          </a:bodyPr>
          <a:lstStyle/>
          <a:p>
            <a:r>
              <a:rPr lang="en-US" altLang="zh-CN" sz="3200" dirty="0" smtClean="0">
                <a:solidFill>
                  <a:schemeClr val="bg1"/>
                </a:solidFill>
                <a:latin typeface="黑体" panose="02010609060101010101" pitchFamily="49" charset="-122"/>
                <a:ea typeface="黑体" panose="02010609060101010101" pitchFamily="49" charset="-122"/>
              </a:rPr>
              <a:t>1</a:t>
            </a:r>
            <a:r>
              <a:rPr lang="zh-CN" altLang="en-US" sz="3200" dirty="0">
                <a:solidFill>
                  <a:schemeClr val="bg1"/>
                </a:solidFill>
                <a:latin typeface="黑体" panose="02010609060101010101" pitchFamily="49" charset="-122"/>
                <a:ea typeface="黑体" panose="02010609060101010101" pitchFamily="49" charset="-122"/>
              </a:rPr>
              <a:t>检索基础知识介绍</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54" y="2440052"/>
            <a:ext cx="9144000" cy="4558093"/>
          </a:xfrm>
          <a:prstGeom prst="rect">
            <a:avLst/>
          </a:prstGeom>
        </p:spPr>
      </p:pic>
      <p:sp>
        <p:nvSpPr>
          <p:cNvPr id="10" name="矩形 9"/>
          <p:cNvSpPr/>
          <p:nvPr/>
        </p:nvSpPr>
        <p:spPr>
          <a:xfrm>
            <a:off x="4599299" y="4545062"/>
            <a:ext cx="3357077" cy="2159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674730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43"/>
          <p:cNvSpPr>
            <a:spLocks noChangeArrowheads="1"/>
          </p:cNvSpPr>
          <p:nvPr/>
        </p:nvSpPr>
        <p:spPr bwMode="gray">
          <a:xfrm>
            <a:off x="324021" y="409888"/>
            <a:ext cx="3815830" cy="648221"/>
          </a:xfrm>
          <a:prstGeom prst="roundRect">
            <a:avLst>
              <a:gd name="adj" fmla="val 7574"/>
            </a:avLst>
          </a:prstGeom>
          <a:solidFill>
            <a:schemeClr val="accent2">
              <a:lumMod val="75000"/>
            </a:schemeClr>
          </a:solidFill>
          <a:ln>
            <a:noFill/>
          </a:ln>
          <a:effectLst/>
          <a:extLst/>
        </p:spPr>
        <p:txBody>
          <a:bodyPr wrap="none" anchor="ctr"/>
          <a:lstStyle/>
          <a:p>
            <a:pPr algn="ctr" eaLnBrk="0" hangingPunct="0">
              <a:buFont typeface="Wingdings" pitchFamily="2" charset="2"/>
              <a:buNone/>
              <a:defRPr/>
            </a:pPr>
            <a:endParaRPr lang="zh-CN" altLang="en-US" sz="3200" b="1" dirty="0">
              <a:solidFill>
                <a:schemeClr val="bg1"/>
              </a:solidFill>
              <a:latin typeface="Arial" pitchFamily="34" charset="0"/>
            </a:endParaRPr>
          </a:p>
        </p:txBody>
      </p:sp>
      <p:sp>
        <p:nvSpPr>
          <p:cNvPr id="7" name="矩形 6"/>
          <p:cNvSpPr/>
          <p:nvPr/>
        </p:nvSpPr>
        <p:spPr>
          <a:xfrm>
            <a:off x="395536" y="432068"/>
            <a:ext cx="3672800" cy="584775"/>
          </a:xfrm>
          <a:prstGeom prst="rect">
            <a:avLst/>
          </a:prstGeom>
        </p:spPr>
        <p:txBody>
          <a:bodyPr wrap="none">
            <a:spAutoFit/>
          </a:bodyPr>
          <a:lstStyle/>
          <a:p>
            <a:r>
              <a:rPr lang="en-US" altLang="zh-CN" sz="3200" dirty="0" smtClean="0">
                <a:solidFill>
                  <a:schemeClr val="bg1"/>
                </a:solidFill>
                <a:latin typeface="黑体" panose="02010609060101010101" pitchFamily="49" charset="-122"/>
                <a:ea typeface="黑体" panose="02010609060101010101" pitchFamily="49" charset="-122"/>
              </a:rPr>
              <a:t>1</a:t>
            </a:r>
            <a:r>
              <a:rPr lang="zh-CN" altLang="en-US" sz="3200" dirty="0">
                <a:solidFill>
                  <a:schemeClr val="bg1"/>
                </a:solidFill>
                <a:latin typeface="黑体" panose="02010609060101010101" pitchFamily="49" charset="-122"/>
                <a:ea typeface="黑体" panose="02010609060101010101" pitchFamily="49" charset="-122"/>
              </a:rPr>
              <a:t>检索基础知识介绍</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2243"/>
            <a:ext cx="9144000" cy="6393514"/>
          </a:xfrm>
          <a:prstGeom prst="rect">
            <a:avLst/>
          </a:prstGeom>
        </p:spPr>
      </p:pic>
      <p:sp>
        <p:nvSpPr>
          <p:cNvPr id="9" name="矩形 8"/>
          <p:cNvSpPr/>
          <p:nvPr/>
        </p:nvSpPr>
        <p:spPr>
          <a:xfrm>
            <a:off x="1619672" y="2636911"/>
            <a:ext cx="5544616" cy="39888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extLst>
      <p:ext uri="{BB962C8B-B14F-4D97-AF65-F5344CB8AC3E}">
        <p14:creationId xmlns:p14="http://schemas.microsoft.com/office/powerpoint/2010/main" val="2413819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251520" y="1556792"/>
            <a:ext cx="8712968" cy="4437112"/>
          </a:xfrm>
        </p:spPr>
        <p:txBody>
          <a:bodyPr>
            <a:normAutofit fontScale="70000" lnSpcReduction="20000"/>
          </a:bodyPr>
          <a:lstStyle/>
          <a:p>
            <a:pPr eaLnBrk="1" hangingPunct="1">
              <a:lnSpc>
                <a:spcPct val="120000"/>
              </a:lnSpc>
            </a:pPr>
            <a:r>
              <a:rPr lang="zh-CN" altLang="en-US" sz="3000" u="sng" dirty="0" smtClean="0">
                <a:solidFill>
                  <a:srgbClr val="C00000"/>
                </a:solidFill>
              </a:rPr>
              <a:t>馆藏购买的外文全文数据库</a:t>
            </a:r>
          </a:p>
          <a:p>
            <a:pPr lvl="1">
              <a:lnSpc>
                <a:spcPct val="120000"/>
              </a:lnSpc>
            </a:pPr>
            <a:r>
              <a:rPr lang="en-US" altLang="zh-CN" sz="3000" dirty="0" err="1" smtClean="0">
                <a:latin typeface="Arial" charset="0"/>
              </a:rPr>
              <a:t>Ebsco</a:t>
            </a:r>
            <a:r>
              <a:rPr lang="en-US" altLang="zh-CN" sz="3000" dirty="0" smtClean="0">
                <a:latin typeface="Arial" charset="0"/>
              </a:rPr>
              <a:t> </a:t>
            </a:r>
            <a:r>
              <a:rPr lang="zh-CN" altLang="en-US" sz="3000" dirty="0" smtClean="0">
                <a:latin typeface="Arial" charset="0"/>
              </a:rPr>
              <a:t>、</a:t>
            </a:r>
            <a:r>
              <a:rPr lang="en-US" altLang="zh-CN" sz="3000" dirty="0" err="1" smtClean="0">
                <a:latin typeface="Arial" charset="0"/>
              </a:rPr>
              <a:t>Proquest</a:t>
            </a:r>
            <a:r>
              <a:rPr lang="zh-CN" altLang="en-US" sz="3000" dirty="0" smtClean="0">
                <a:latin typeface="Arial" charset="0"/>
              </a:rPr>
              <a:t>、 </a:t>
            </a:r>
            <a:r>
              <a:rPr lang="en-US" altLang="zh-CN" sz="3000" dirty="0" smtClean="0">
                <a:latin typeface="Arial" charset="0"/>
              </a:rPr>
              <a:t>Springer</a:t>
            </a:r>
            <a:r>
              <a:rPr lang="zh-CN" altLang="en-US" sz="3000" dirty="0" smtClean="0">
                <a:latin typeface="Arial" charset="0"/>
              </a:rPr>
              <a:t>、</a:t>
            </a:r>
            <a:r>
              <a:rPr lang="en-US" altLang="zh-CN" sz="3000" dirty="0" smtClean="0">
                <a:latin typeface="Arial" charset="0"/>
              </a:rPr>
              <a:t>Emerald</a:t>
            </a:r>
            <a:r>
              <a:rPr lang="zh-CN" altLang="en-US" sz="3000" dirty="0" smtClean="0">
                <a:latin typeface="Arial" charset="0"/>
              </a:rPr>
              <a:t>、 </a:t>
            </a:r>
            <a:r>
              <a:rPr lang="en-US" altLang="zh-CN" sz="3000" dirty="0" smtClean="0">
                <a:latin typeface="Arial" charset="0"/>
              </a:rPr>
              <a:t>RSC</a:t>
            </a:r>
            <a:r>
              <a:rPr lang="zh-CN" altLang="en-US" sz="3000" dirty="0" smtClean="0">
                <a:latin typeface="Arial" charset="0"/>
              </a:rPr>
              <a:t>、</a:t>
            </a:r>
            <a:r>
              <a:rPr lang="en-US" altLang="zh-CN" sz="3000" dirty="0" smtClean="0">
                <a:latin typeface="Arial" charset="0"/>
              </a:rPr>
              <a:t>IOP</a:t>
            </a:r>
            <a:r>
              <a:rPr lang="zh-CN" altLang="en-US" sz="3000" dirty="0">
                <a:latin typeface="Arial" charset="0"/>
              </a:rPr>
              <a:t>、 </a:t>
            </a:r>
            <a:r>
              <a:rPr lang="en-US" altLang="zh-CN" sz="3000" dirty="0">
                <a:latin typeface="Arial" charset="0"/>
              </a:rPr>
              <a:t>Wiley </a:t>
            </a:r>
            <a:endParaRPr lang="en-US" altLang="zh-CN" sz="3000" dirty="0" smtClean="0">
              <a:latin typeface="Arial" charset="0"/>
            </a:endParaRPr>
          </a:p>
          <a:p>
            <a:pPr eaLnBrk="1" hangingPunct="1">
              <a:lnSpc>
                <a:spcPct val="120000"/>
              </a:lnSpc>
            </a:pPr>
            <a:r>
              <a:rPr lang="zh-CN" altLang="en-US" sz="3000" u="sng" dirty="0" smtClean="0">
                <a:solidFill>
                  <a:srgbClr val="C00000"/>
                </a:solidFill>
                <a:latin typeface="Arial" charset="0"/>
              </a:rPr>
              <a:t>传递可获得全文的数据库</a:t>
            </a:r>
            <a:endParaRPr lang="en-US" altLang="zh-CN" sz="3000" u="sng" dirty="0" smtClean="0">
              <a:solidFill>
                <a:srgbClr val="C00000"/>
              </a:solidFill>
              <a:latin typeface="Arial" charset="0"/>
            </a:endParaRPr>
          </a:p>
          <a:p>
            <a:pPr lvl="1" eaLnBrk="1" hangingPunct="1">
              <a:lnSpc>
                <a:spcPct val="120000"/>
              </a:lnSpc>
            </a:pPr>
            <a:r>
              <a:rPr lang="zh-CN" altLang="en-US" sz="3000" dirty="0" smtClean="0">
                <a:latin typeface="Arial" charset="0"/>
              </a:rPr>
              <a:t>读秀、</a:t>
            </a:r>
            <a:r>
              <a:rPr lang="en-US" altLang="zh-CN" sz="3000" dirty="0" smtClean="0">
                <a:latin typeface="Arial" charset="0"/>
              </a:rPr>
              <a:t>CALIS</a:t>
            </a:r>
            <a:r>
              <a:rPr lang="zh-CN" altLang="en-US" sz="3000" dirty="0" smtClean="0">
                <a:latin typeface="Arial" charset="0"/>
              </a:rPr>
              <a:t>、</a:t>
            </a:r>
            <a:r>
              <a:rPr lang="en-US" altLang="zh-CN" sz="3000" dirty="0" smtClean="0">
                <a:latin typeface="Arial" charset="0"/>
              </a:rPr>
              <a:t> CASHL</a:t>
            </a:r>
          </a:p>
          <a:p>
            <a:pPr eaLnBrk="1" hangingPunct="1">
              <a:lnSpc>
                <a:spcPct val="120000"/>
              </a:lnSpc>
            </a:pPr>
            <a:r>
              <a:rPr lang="zh-CN" altLang="en-US" sz="3000" u="sng" dirty="0" smtClean="0">
                <a:solidFill>
                  <a:srgbClr val="C00000"/>
                </a:solidFill>
                <a:latin typeface="Arial" charset="0"/>
              </a:rPr>
              <a:t>其它综合类全文数据库</a:t>
            </a:r>
            <a:endParaRPr lang="en-US" altLang="zh-CN" sz="3000" u="sng" dirty="0" smtClean="0">
              <a:solidFill>
                <a:srgbClr val="C00000"/>
              </a:solidFill>
              <a:latin typeface="Arial" charset="0"/>
            </a:endParaRPr>
          </a:p>
          <a:p>
            <a:pPr lvl="1" eaLnBrk="1" hangingPunct="1">
              <a:lnSpc>
                <a:spcPct val="120000"/>
              </a:lnSpc>
            </a:pPr>
            <a:r>
              <a:rPr lang="en-US" altLang="zh-CN" sz="3000" dirty="0" smtClean="0">
                <a:latin typeface="Arial" charset="0"/>
              </a:rPr>
              <a:t>Science Direct   </a:t>
            </a:r>
            <a:r>
              <a:rPr lang="zh-CN" altLang="en-US" sz="3000" dirty="0" smtClean="0">
                <a:latin typeface="Arial" charset="0"/>
              </a:rPr>
              <a:t>、</a:t>
            </a:r>
            <a:r>
              <a:rPr lang="en-US" altLang="zh-CN" sz="3000" dirty="0" smtClean="0">
                <a:latin typeface="Arial" charset="0"/>
              </a:rPr>
              <a:t>APS</a:t>
            </a:r>
            <a:r>
              <a:rPr lang="zh-CN" altLang="en-US" sz="3000" dirty="0" smtClean="0">
                <a:latin typeface="Arial" charset="0"/>
              </a:rPr>
              <a:t>、</a:t>
            </a:r>
            <a:r>
              <a:rPr lang="en-US" altLang="zh-CN" sz="3000" dirty="0" smtClean="0">
                <a:latin typeface="Arial" charset="0"/>
              </a:rPr>
              <a:t>IEEE</a:t>
            </a:r>
            <a:r>
              <a:rPr lang="zh-CN" altLang="en-US" sz="3000" dirty="0" smtClean="0">
                <a:latin typeface="Arial" charset="0"/>
              </a:rPr>
              <a:t>、</a:t>
            </a:r>
            <a:r>
              <a:rPr lang="en-US" altLang="zh-CN" sz="3000" dirty="0" smtClean="0">
                <a:latin typeface="Arial" charset="0"/>
              </a:rPr>
              <a:t>ACM</a:t>
            </a:r>
            <a:r>
              <a:rPr lang="zh-CN" altLang="en-US" sz="3000" dirty="0" smtClean="0">
                <a:latin typeface="Arial" charset="0"/>
              </a:rPr>
              <a:t>、</a:t>
            </a:r>
            <a:r>
              <a:rPr lang="en-US" altLang="zh-CN" sz="3000" dirty="0" smtClean="0">
                <a:latin typeface="Arial" charset="0"/>
              </a:rPr>
              <a:t>ACS</a:t>
            </a:r>
            <a:r>
              <a:rPr lang="zh-CN" altLang="en-US" sz="3000" dirty="0" smtClean="0">
                <a:latin typeface="Arial" charset="0"/>
              </a:rPr>
              <a:t>、</a:t>
            </a:r>
            <a:r>
              <a:rPr lang="en-US" altLang="zh-CN" sz="3000" dirty="0" smtClean="0">
                <a:latin typeface="Arial" charset="0"/>
              </a:rPr>
              <a:t>JSTOR</a:t>
            </a:r>
            <a:r>
              <a:rPr lang="zh-CN" altLang="en-US" sz="3000" dirty="0" smtClean="0">
                <a:latin typeface="Arial" charset="0"/>
              </a:rPr>
              <a:t>、</a:t>
            </a:r>
            <a:r>
              <a:rPr lang="en-US" altLang="zh-CN" sz="3000" dirty="0" err="1" smtClean="0">
                <a:latin typeface="Arial" charset="0"/>
              </a:rPr>
              <a:t>IngentaConnect</a:t>
            </a:r>
            <a:r>
              <a:rPr lang="en-US" altLang="zh-CN" sz="3000" dirty="0" smtClean="0">
                <a:latin typeface="Arial" charset="0"/>
              </a:rPr>
              <a:t> ……</a:t>
            </a:r>
          </a:p>
          <a:p>
            <a:pPr eaLnBrk="1" hangingPunct="1">
              <a:lnSpc>
                <a:spcPct val="120000"/>
              </a:lnSpc>
            </a:pPr>
            <a:r>
              <a:rPr lang="zh-CN" altLang="en-US" sz="3000" u="sng" dirty="0" smtClean="0">
                <a:solidFill>
                  <a:srgbClr val="C00000"/>
                </a:solidFill>
              </a:rPr>
              <a:t>学术搜索引擎</a:t>
            </a:r>
          </a:p>
          <a:p>
            <a:pPr lvl="1" eaLnBrk="1" hangingPunct="1">
              <a:lnSpc>
                <a:spcPct val="120000"/>
              </a:lnSpc>
            </a:pPr>
            <a:r>
              <a:rPr lang="zh-CN" altLang="en-US" sz="3000" dirty="0" smtClean="0">
                <a:latin typeface="Arial" charset="0"/>
              </a:rPr>
              <a:t>谷歌学术</a:t>
            </a:r>
          </a:p>
          <a:p>
            <a:pPr lvl="1">
              <a:lnSpc>
                <a:spcPct val="120000"/>
              </a:lnSpc>
            </a:pPr>
            <a:r>
              <a:rPr lang="zh-CN" altLang="en-US" dirty="0" smtClean="0">
                <a:latin typeface="Arial" charset="0"/>
              </a:rPr>
              <a:t>谷粉搜搜</a:t>
            </a:r>
            <a:r>
              <a:rPr lang="en-US" altLang="zh-CN" dirty="0">
                <a:latin typeface="Arial" charset="0"/>
              </a:rPr>
              <a:t>……</a:t>
            </a:r>
          </a:p>
          <a:p>
            <a:pPr lvl="1" eaLnBrk="1" hangingPunct="1">
              <a:lnSpc>
                <a:spcPct val="120000"/>
              </a:lnSpc>
            </a:pPr>
            <a:endParaRPr lang="en-US" altLang="zh-CN" dirty="0" smtClean="0">
              <a:latin typeface="Arial" charset="0"/>
            </a:endParaRPr>
          </a:p>
        </p:txBody>
      </p:sp>
      <p:sp>
        <p:nvSpPr>
          <p:cNvPr id="3" name="矩形 2"/>
          <p:cNvSpPr/>
          <p:nvPr/>
        </p:nvSpPr>
        <p:spPr>
          <a:xfrm>
            <a:off x="539552" y="692696"/>
            <a:ext cx="3877985" cy="584775"/>
          </a:xfrm>
          <a:prstGeom prst="rect">
            <a:avLst/>
          </a:prstGeom>
        </p:spPr>
        <p:txBody>
          <a:bodyPr wrap="none">
            <a:spAutoFit/>
          </a:bodyPr>
          <a:lstStyle/>
          <a:p>
            <a:r>
              <a:rPr lang="zh-CN" altLang="en-US" sz="3200" b="1" dirty="0" smtClean="0">
                <a:latin typeface="黑体" panose="02010609060101010101" pitchFamily="49" charset="-122"/>
                <a:ea typeface="黑体" panose="02010609060101010101" pitchFamily="49" charset="-122"/>
              </a:rPr>
              <a:t>外文</a:t>
            </a:r>
            <a:r>
              <a:rPr lang="zh-CN" altLang="en-US" sz="3200" b="1" dirty="0">
                <a:latin typeface="黑体" panose="02010609060101010101" pitchFamily="49" charset="-122"/>
                <a:ea typeface="黑体" panose="02010609060101010101" pitchFamily="49" charset="-122"/>
              </a:rPr>
              <a:t>全文</a:t>
            </a:r>
            <a:r>
              <a:rPr lang="zh-CN" altLang="en-US" sz="3200" b="1" dirty="0" smtClean="0">
                <a:latin typeface="黑体" panose="02010609060101010101" pitchFamily="49" charset="-122"/>
                <a:ea typeface="黑体" panose="02010609060101010101" pitchFamily="49" charset="-122"/>
              </a:rPr>
              <a:t>文献获取源</a:t>
            </a:r>
            <a:endParaRPr lang="zh-CN" altLang="en-US" sz="32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0428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AutoShape 43"/>
          <p:cNvSpPr>
            <a:spLocks noChangeArrowheads="1"/>
          </p:cNvSpPr>
          <p:nvPr/>
        </p:nvSpPr>
        <p:spPr bwMode="gray">
          <a:xfrm>
            <a:off x="0" y="2276872"/>
            <a:ext cx="9144000" cy="1800200"/>
          </a:xfrm>
          <a:prstGeom prst="roundRect">
            <a:avLst>
              <a:gd name="adj" fmla="val 7574"/>
            </a:avLst>
          </a:prstGeom>
          <a:solidFill>
            <a:schemeClr val="accent2">
              <a:lumMod val="75000"/>
            </a:schemeClr>
          </a:solidFill>
          <a:ln>
            <a:noFill/>
          </a:ln>
          <a:effectLst/>
          <a:extLst/>
        </p:spPr>
        <p:txBody>
          <a:bodyPr wrap="none" anchor="ctr"/>
          <a:lstStyle/>
          <a:p>
            <a:pPr algn="ctr" eaLnBrk="0" hangingPunct="0">
              <a:buFont typeface="Wingdings" pitchFamily="2" charset="2"/>
              <a:buNone/>
              <a:defRPr/>
            </a:pPr>
            <a:r>
              <a:rPr lang="en-US" altLang="zh-CN" sz="4000" b="1" dirty="0" smtClean="0">
                <a:solidFill>
                  <a:schemeClr val="bg1"/>
                </a:solidFill>
                <a:latin typeface="Arial" pitchFamily="34" charset="0"/>
              </a:rPr>
              <a:t>2</a:t>
            </a:r>
            <a:r>
              <a:rPr lang="zh-CN" altLang="en-US" sz="4000" b="1" dirty="0" smtClean="0">
                <a:solidFill>
                  <a:schemeClr val="bg1"/>
                </a:solidFill>
                <a:latin typeface="Arial" pitchFamily="34" charset="0"/>
              </a:rPr>
              <a:t>外文全文数据库</a:t>
            </a:r>
            <a:endParaRPr lang="zh-CN" altLang="en-US" sz="4000" b="1" dirty="0">
              <a:solidFill>
                <a:schemeClr val="bg1"/>
              </a:solidFill>
              <a:latin typeface="Arial" pitchFamily="34" charset="0"/>
            </a:endParaRPr>
          </a:p>
        </p:txBody>
      </p:sp>
    </p:spTree>
    <p:extLst>
      <p:ext uri="{BB962C8B-B14F-4D97-AF65-F5344CB8AC3E}">
        <p14:creationId xmlns:p14="http://schemas.microsoft.com/office/powerpoint/2010/main" val="974591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b="1" dirty="0" smtClean="0"/>
              <a:t>沈师图书馆订购的外文数据库</a:t>
            </a:r>
            <a:endParaRPr lang="zh-CN" altLang="en-US" sz="2800" b="1" dirty="0"/>
          </a:p>
        </p:txBody>
      </p:sp>
      <p:sp>
        <p:nvSpPr>
          <p:cNvPr id="3" name="内容占位符 2"/>
          <p:cNvSpPr>
            <a:spLocks noGrp="1"/>
          </p:cNvSpPr>
          <p:nvPr>
            <p:ph idx="1"/>
          </p:nvPr>
        </p:nvSpPr>
        <p:spPr/>
        <p:txBody>
          <a:bodyPr/>
          <a:lstStyle/>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1847850"/>
            <a:ext cx="8799513"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267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utoShape 43"/>
          <p:cNvSpPr>
            <a:spLocks noChangeArrowheads="1"/>
          </p:cNvSpPr>
          <p:nvPr/>
        </p:nvSpPr>
        <p:spPr bwMode="gray">
          <a:xfrm>
            <a:off x="324021" y="620688"/>
            <a:ext cx="3815830" cy="648221"/>
          </a:xfrm>
          <a:prstGeom prst="roundRect">
            <a:avLst>
              <a:gd name="adj" fmla="val 7574"/>
            </a:avLst>
          </a:prstGeom>
          <a:solidFill>
            <a:schemeClr val="accent2">
              <a:lumMod val="75000"/>
            </a:schemeClr>
          </a:solidFill>
          <a:ln>
            <a:noFill/>
          </a:ln>
          <a:effectLst/>
          <a:extLst/>
        </p:spPr>
        <p:txBody>
          <a:bodyPr wrap="none" anchor="ctr"/>
          <a:lstStyle/>
          <a:p>
            <a:pPr algn="ctr" eaLnBrk="0" hangingPunct="0">
              <a:buFont typeface="Wingdings" pitchFamily="2" charset="2"/>
              <a:buNone/>
              <a:defRPr/>
            </a:pPr>
            <a:endParaRPr lang="zh-CN" altLang="en-US" sz="3200" b="1" dirty="0">
              <a:solidFill>
                <a:schemeClr val="bg1"/>
              </a:solidFill>
              <a:latin typeface="Arial" pitchFamily="34" charset="0"/>
            </a:endParaRPr>
          </a:p>
        </p:txBody>
      </p:sp>
      <p:sp>
        <p:nvSpPr>
          <p:cNvPr id="93187" name="AutoShape 13"/>
          <p:cNvSpPr>
            <a:spLocks noChangeArrowheads="1"/>
          </p:cNvSpPr>
          <p:nvPr/>
        </p:nvSpPr>
        <p:spPr bwMode="ltGray">
          <a:xfrm rot="5400000">
            <a:off x="-1411504" y="2459097"/>
            <a:ext cx="3768725" cy="37671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835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lnTo>
                  <a:pt x="10056" y="10807"/>
                </a:lnTo>
                <a:close/>
              </a:path>
            </a:pathLst>
          </a:custGeom>
          <a:gradFill rotWithShape="0">
            <a:gsLst>
              <a:gs pos="0">
                <a:schemeClr val="bg1"/>
              </a:gs>
              <a:gs pos="100000">
                <a:srgbClr val="0099FF"/>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2" name="TextBox 1"/>
          <p:cNvSpPr txBox="1"/>
          <p:nvPr/>
        </p:nvSpPr>
        <p:spPr>
          <a:xfrm>
            <a:off x="472859" y="628999"/>
            <a:ext cx="4449245" cy="646331"/>
          </a:xfrm>
          <a:prstGeom prst="rect">
            <a:avLst/>
          </a:prstGeom>
          <a:noFill/>
        </p:spPr>
        <p:txBody>
          <a:bodyPr wrap="square" rtlCol="0">
            <a:spAutoFit/>
          </a:bodyPr>
          <a:lstStyle/>
          <a:p>
            <a:r>
              <a:rPr lang="zh-CN" altLang="en-US" sz="3600" b="1" dirty="0" smtClean="0">
                <a:solidFill>
                  <a:schemeClr val="bg1"/>
                </a:solidFill>
                <a:latin typeface="黑体" panose="02010609060101010101" pitchFamily="49" charset="-122"/>
                <a:ea typeface="黑体" panose="02010609060101010101" pitchFamily="49" charset="-122"/>
              </a:rPr>
              <a:t>外文数据库检索</a:t>
            </a:r>
            <a:endParaRPr lang="zh-CN" altLang="en-US" sz="3600" b="1" dirty="0">
              <a:solidFill>
                <a:schemeClr val="bg1"/>
              </a:solidFill>
              <a:latin typeface="黑体" panose="02010609060101010101" pitchFamily="49" charset="-122"/>
              <a:ea typeface="黑体" panose="02010609060101010101" pitchFamily="49" charset="-122"/>
            </a:endParaRPr>
          </a:p>
        </p:txBody>
      </p:sp>
      <p:sp>
        <p:nvSpPr>
          <p:cNvPr id="93192" name="AutoShape 21"/>
          <p:cNvSpPr>
            <a:spLocks noChangeArrowheads="1"/>
          </p:cNvSpPr>
          <p:nvPr/>
        </p:nvSpPr>
        <p:spPr bwMode="gray">
          <a:xfrm>
            <a:off x="1571785" y="1675514"/>
            <a:ext cx="4444641" cy="530379"/>
          </a:xfrm>
          <a:prstGeom prst="roundRect">
            <a:avLst>
              <a:gd name="adj" fmla="val 50000"/>
            </a:avLst>
          </a:prstGeom>
          <a:gradFill rotWithShape="0">
            <a:gsLst>
              <a:gs pos="0">
                <a:srgbClr val="33CCF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grpSp>
        <p:nvGrpSpPr>
          <p:cNvPr id="93193" name="Group 22"/>
          <p:cNvGrpSpPr>
            <a:grpSpLocks/>
          </p:cNvGrpSpPr>
          <p:nvPr/>
        </p:nvGrpSpPr>
        <p:grpSpPr bwMode="auto">
          <a:xfrm>
            <a:off x="1201950" y="1691394"/>
            <a:ext cx="501579" cy="501796"/>
            <a:chOff x="1583" y="1494"/>
            <a:chExt cx="526" cy="526"/>
          </a:xfrm>
        </p:grpSpPr>
        <p:sp>
          <p:nvSpPr>
            <p:cNvPr id="93246" name="Oval 23"/>
            <p:cNvSpPr>
              <a:spLocks noChangeArrowheads="1"/>
            </p:cNvSpPr>
            <p:nvPr/>
          </p:nvSpPr>
          <p:spPr bwMode="gray">
            <a:xfrm>
              <a:off x="1583" y="1494"/>
              <a:ext cx="526" cy="526"/>
            </a:xfrm>
            <a:prstGeom prst="ellipse">
              <a:avLst/>
            </a:prstGeom>
            <a:solidFill>
              <a:srgbClr val="33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47" name="Oval 24"/>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48" name="Oval 25"/>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49" name="Oval 26"/>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50" name="Oval 27"/>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grpSp>
      <p:sp>
        <p:nvSpPr>
          <p:cNvPr id="93194" name="Text Box 43"/>
          <p:cNvSpPr txBox="1">
            <a:spLocks noChangeArrowheads="1"/>
          </p:cNvSpPr>
          <p:nvPr/>
        </p:nvSpPr>
        <p:spPr bwMode="auto">
          <a:xfrm>
            <a:off x="1281314" y="1745384"/>
            <a:ext cx="311106" cy="36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b="1">
                <a:solidFill>
                  <a:srgbClr val="000000"/>
                </a:solidFill>
                <a:ea typeface="宋体" pitchFamily="2" charset="-122"/>
              </a:rPr>
              <a:t>1</a:t>
            </a:r>
          </a:p>
        </p:txBody>
      </p:sp>
      <p:sp>
        <p:nvSpPr>
          <p:cNvPr id="93195" name="Text Box 48"/>
          <p:cNvSpPr txBox="1">
            <a:spLocks noChangeArrowheads="1"/>
          </p:cNvSpPr>
          <p:nvPr/>
        </p:nvSpPr>
        <p:spPr bwMode="auto">
          <a:xfrm>
            <a:off x="1782890" y="1686627"/>
            <a:ext cx="3263900" cy="523875"/>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sz="2800" b="1" dirty="0">
                <a:ea typeface="宋体" pitchFamily="2" charset="-122"/>
              </a:rPr>
              <a:t>EBSCO</a:t>
            </a:r>
            <a:r>
              <a:rPr lang="zh-CN" altLang="en-US" sz="2800" b="1" dirty="0">
                <a:ea typeface="宋体" pitchFamily="2" charset="-122"/>
              </a:rPr>
              <a:t>全文数据库</a:t>
            </a:r>
            <a:endParaRPr lang="en-US" altLang="zh-CN" sz="2800" b="1" dirty="0">
              <a:ea typeface="宋体" pitchFamily="2" charset="-122"/>
            </a:endParaRPr>
          </a:p>
        </p:txBody>
      </p:sp>
      <p:grpSp>
        <p:nvGrpSpPr>
          <p:cNvPr id="93196" name="Group 56"/>
          <p:cNvGrpSpPr>
            <a:grpSpLocks/>
          </p:cNvGrpSpPr>
          <p:nvPr/>
        </p:nvGrpSpPr>
        <p:grpSpPr bwMode="auto">
          <a:xfrm>
            <a:off x="1926877" y="2327483"/>
            <a:ext cx="5196741" cy="541495"/>
            <a:chOff x="1952" y="1896"/>
            <a:chExt cx="3274" cy="341"/>
          </a:xfrm>
        </p:grpSpPr>
        <p:sp>
          <p:nvSpPr>
            <p:cNvPr id="93237" name="AutoShape 14"/>
            <p:cNvSpPr>
              <a:spLocks noChangeArrowheads="1"/>
            </p:cNvSpPr>
            <p:nvPr/>
          </p:nvSpPr>
          <p:spPr bwMode="gray">
            <a:xfrm>
              <a:off x="2185" y="1896"/>
              <a:ext cx="3041" cy="333"/>
            </a:xfrm>
            <a:prstGeom prst="roundRect">
              <a:avLst>
                <a:gd name="adj" fmla="val 50000"/>
              </a:avLst>
            </a:prstGeom>
            <a:gradFill rotWithShape="0">
              <a:gsLst>
                <a:gs pos="0">
                  <a:srgbClr val="00CCF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grpSp>
          <p:nvGrpSpPr>
            <p:cNvPr id="93238" name="Group 15"/>
            <p:cNvGrpSpPr>
              <a:grpSpLocks/>
            </p:cNvGrpSpPr>
            <p:nvPr/>
          </p:nvGrpSpPr>
          <p:grpSpPr bwMode="auto">
            <a:xfrm>
              <a:off x="1952" y="1906"/>
              <a:ext cx="316" cy="316"/>
              <a:chOff x="1583" y="1494"/>
              <a:chExt cx="526" cy="526"/>
            </a:xfrm>
          </p:grpSpPr>
          <p:sp>
            <p:nvSpPr>
              <p:cNvPr id="93241" name="Oval 16"/>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42" name="Oval 17"/>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43" name="Oval 18"/>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44" name="Oval 19"/>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45" name="Oval 20"/>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grpSp>
        <p:sp>
          <p:nvSpPr>
            <p:cNvPr id="93239" name="Text Box 44"/>
            <p:cNvSpPr txBox="1">
              <a:spLocks noChangeArrowheads="1"/>
            </p:cNvSpPr>
            <p:nvPr/>
          </p:nvSpPr>
          <p:spPr bwMode="auto">
            <a:xfrm>
              <a:off x="2010" y="19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b="1">
                  <a:solidFill>
                    <a:srgbClr val="000000"/>
                  </a:solidFill>
                  <a:ea typeface="宋体" pitchFamily="2" charset="-122"/>
                </a:rPr>
                <a:t>2</a:t>
              </a:r>
            </a:p>
          </p:txBody>
        </p:sp>
        <p:sp>
          <p:nvSpPr>
            <p:cNvPr id="93240" name="Text Box 49"/>
            <p:cNvSpPr txBox="1">
              <a:spLocks noChangeArrowheads="1"/>
            </p:cNvSpPr>
            <p:nvPr/>
          </p:nvSpPr>
          <p:spPr bwMode="auto">
            <a:xfrm>
              <a:off x="2313" y="1907"/>
              <a:ext cx="2171" cy="33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sz="2800" b="1" dirty="0" err="1">
                  <a:ea typeface="宋体" pitchFamily="2" charset="-122"/>
                </a:rPr>
                <a:t>SpringerLink</a:t>
              </a:r>
              <a:r>
                <a:rPr lang="zh-CN" altLang="en-US" sz="2800" b="1" dirty="0">
                  <a:ea typeface="宋体" pitchFamily="2" charset="-122"/>
                </a:rPr>
                <a:t>数据库</a:t>
              </a:r>
            </a:p>
          </p:txBody>
        </p:sp>
      </p:grpSp>
      <p:grpSp>
        <p:nvGrpSpPr>
          <p:cNvPr id="93197" name="Group 55"/>
          <p:cNvGrpSpPr>
            <a:grpSpLocks/>
          </p:cNvGrpSpPr>
          <p:nvPr/>
        </p:nvGrpSpPr>
        <p:grpSpPr bwMode="auto">
          <a:xfrm>
            <a:off x="2220574" y="2975444"/>
            <a:ext cx="5196741" cy="535143"/>
            <a:chOff x="2006" y="2354"/>
            <a:chExt cx="3274" cy="337"/>
          </a:xfrm>
        </p:grpSpPr>
        <p:sp>
          <p:nvSpPr>
            <p:cNvPr id="93228" name="AutoShape 6"/>
            <p:cNvSpPr>
              <a:spLocks noChangeArrowheads="1"/>
            </p:cNvSpPr>
            <p:nvPr/>
          </p:nvSpPr>
          <p:spPr bwMode="gray">
            <a:xfrm>
              <a:off x="2240" y="2354"/>
              <a:ext cx="3040" cy="333"/>
            </a:xfrm>
            <a:prstGeom prst="roundRect">
              <a:avLst>
                <a:gd name="adj" fmla="val 50000"/>
              </a:avLst>
            </a:prstGeom>
            <a:gradFill rotWithShape="0">
              <a:gsLst>
                <a:gs pos="0">
                  <a:srgbClr val="00CCF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grpSp>
          <p:nvGrpSpPr>
            <p:cNvPr id="93229" name="Group 7"/>
            <p:cNvGrpSpPr>
              <a:grpSpLocks/>
            </p:cNvGrpSpPr>
            <p:nvPr/>
          </p:nvGrpSpPr>
          <p:grpSpPr bwMode="auto">
            <a:xfrm>
              <a:off x="2006" y="2364"/>
              <a:ext cx="316" cy="316"/>
              <a:chOff x="1583" y="1494"/>
              <a:chExt cx="526" cy="526"/>
            </a:xfrm>
          </p:grpSpPr>
          <p:sp>
            <p:nvSpPr>
              <p:cNvPr id="93232" name="Oval 8"/>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33" name="Oval 9"/>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34" name="Oval 10"/>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35" name="Oval 11"/>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36" name="Oval 12"/>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grpSp>
        <p:sp>
          <p:nvSpPr>
            <p:cNvPr id="93230" name="Text Box 45"/>
            <p:cNvSpPr txBox="1">
              <a:spLocks noChangeArrowheads="1"/>
            </p:cNvSpPr>
            <p:nvPr/>
          </p:nvSpPr>
          <p:spPr bwMode="auto">
            <a:xfrm>
              <a:off x="2064" y="240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b="1">
                  <a:solidFill>
                    <a:srgbClr val="000000"/>
                  </a:solidFill>
                  <a:ea typeface="宋体" pitchFamily="2" charset="-122"/>
                </a:rPr>
                <a:t>3</a:t>
              </a:r>
            </a:p>
          </p:txBody>
        </p:sp>
        <p:sp>
          <p:nvSpPr>
            <p:cNvPr id="93231" name="Text Box 50"/>
            <p:cNvSpPr txBox="1">
              <a:spLocks noChangeArrowheads="1"/>
            </p:cNvSpPr>
            <p:nvPr/>
          </p:nvSpPr>
          <p:spPr bwMode="auto">
            <a:xfrm>
              <a:off x="2334" y="2361"/>
              <a:ext cx="2212" cy="33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sz="2800" b="1" dirty="0" err="1">
                  <a:ea typeface="宋体" pitchFamily="2" charset="-122"/>
                </a:rPr>
                <a:t>Proquest</a:t>
              </a:r>
              <a:r>
                <a:rPr lang="zh-CN" altLang="en-US" sz="2800" b="1" dirty="0">
                  <a:ea typeface="宋体" pitchFamily="2" charset="-122"/>
                </a:rPr>
                <a:t>全文数据库</a:t>
              </a:r>
            </a:p>
          </p:txBody>
        </p:sp>
      </p:grpSp>
      <p:grpSp>
        <p:nvGrpSpPr>
          <p:cNvPr id="93198" name="Group 54"/>
          <p:cNvGrpSpPr>
            <a:grpSpLocks/>
          </p:cNvGrpSpPr>
          <p:nvPr/>
        </p:nvGrpSpPr>
        <p:grpSpPr bwMode="auto">
          <a:xfrm>
            <a:off x="2388461" y="3629075"/>
            <a:ext cx="5196741" cy="539907"/>
            <a:chOff x="1952" y="2812"/>
            <a:chExt cx="3274" cy="340"/>
          </a:xfrm>
        </p:grpSpPr>
        <p:sp>
          <p:nvSpPr>
            <p:cNvPr id="93219" name="AutoShape 28"/>
            <p:cNvSpPr>
              <a:spLocks noChangeArrowheads="1"/>
            </p:cNvSpPr>
            <p:nvPr/>
          </p:nvSpPr>
          <p:spPr bwMode="gray">
            <a:xfrm>
              <a:off x="2185" y="2812"/>
              <a:ext cx="3041" cy="334"/>
            </a:xfrm>
            <a:prstGeom prst="roundRect">
              <a:avLst>
                <a:gd name="adj" fmla="val 50000"/>
              </a:avLst>
            </a:prstGeom>
            <a:gradFill rotWithShape="0">
              <a:gsLst>
                <a:gs pos="0">
                  <a:srgbClr val="00CCF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grpSp>
          <p:nvGrpSpPr>
            <p:cNvPr id="93220" name="Group 29"/>
            <p:cNvGrpSpPr>
              <a:grpSpLocks/>
            </p:cNvGrpSpPr>
            <p:nvPr/>
          </p:nvGrpSpPr>
          <p:grpSpPr bwMode="auto">
            <a:xfrm>
              <a:off x="1952" y="2822"/>
              <a:ext cx="316" cy="316"/>
              <a:chOff x="1583" y="1494"/>
              <a:chExt cx="526" cy="526"/>
            </a:xfrm>
          </p:grpSpPr>
          <p:sp>
            <p:nvSpPr>
              <p:cNvPr id="93223" name="Oval 30"/>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24" name="Oval 31"/>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25" name="Oval 32"/>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26" name="Oval 33"/>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27" name="Oval 34"/>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grpSp>
        <p:sp>
          <p:nvSpPr>
            <p:cNvPr id="93221" name="Text Box 46"/>
            <p:cNvSpPr txBox="1">
              <a:spLocks noChangeArrowheads="1"/>
            </p:cNvSpPr>
            <p:nvPr/>
          </p:nvSpPr>
          <p:spPr bwMode="auto">
            <a:xfrm>
              <a:off x="2010" y="286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b="1">
                  <a:solidFill>
                    <a:srgbClr val="000000"/>
                  </a:solidFill>
                  <a:ea typeface="宋体" pitchFamily="2" charset="-122"/>
                </a:rPr>
                <a:t>4</a:t>
              </a:r>
            </a:p>
          </p:txBody>
        </p:sp>
        <p:sp>
          <p:nvSpPr>
            <p:cNvPr id="93222" name="Text Box 51"/>
            <p:cNvSpPr txBox="1">
              <a:spLocks noChangeArrowheads="1"/>
            </p:cNvSpPr>
            <p:nvPr/>
          </p:nvSpPr>
          <p:spPr bwMode="auto">
            <a:xfrm>
              <a:off x="2304" y="2822"/>
              <a:ext cx="2019" cy="33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sz="2800" b="1">
                  <a:ea typeface="宋体" pitchFamily="2" charset="-122"/>
                </a:rPr>
                <a:t>Emrald</a:t>
              </a:r>
              <a:r>
                <a:rPr lang="zh-CN" altLang="en-US" sz="2800" b="1">
                  <a:ea typeface="宋体" pitchFamily="2" charset="-122"/>
                </a:rPr>
                <a:t>全文数据库</a:t>
              </a:r>
            </a:p>
          </p:txBody>
        </p:sp>
      </p:grpSp>
      <p:grpSp>
        <p:nvGrpSpPr>
          <p:cNvPr id="93199" name="Group 53"/>
          <p:cNvGrpSpPr>
            <a:grpSpLocks/>
          </p:cNvGrpSpPr>
          <p:nvPr/>
        </p:nvGrpSpPr>
        <p:grpSpPr bwMode="auto">
          <a:xfrm>
            <a:off x="2276835" y="4298515"/>
            <a:ext cx="5196741" cy="568490"/>
            <a:chOff x="1669" y="3270"/>
            <a:chExt cx="3274" cy="358"/>
          </a:xfrm>
        </p:grpSpPr>
        <p:sp>
          <p:nvSpPr>
            <p:cNvPr id="93210" name="AutoShape 35"/>
            <p:cNvSpPr>
              <a:spLocks noChangeArrowheads="1"/>
            </p:cNvSpPr>
            <p:nvPr/>
          </p:nvSpPr>
          <p:spPr bwMode="gray">
            <a:xfrm>
              <a:off x="1902" y="3270"/>
              <a:ext cx="3041" cy="334"/>
            </a:xfrm>
            <a:prstGeom prst="roundRect">
              <a:avLst>
                <a:gd name="adj" fmla="val 50000"/>
              </a:avLst>
            </a:prstGeom>
            <a:gradFill rotWithShape="0">
              <a:gsLst>
                <a:gs pos="0">
                  <a:srgbClr val="00CCF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grpSp>
          <p:nvGrpSpPr>
            <p:cNvPr id="93211" name="Group 36"/>
            <p:cNvGrpSpPr>
              <a:grpSpLocks/>
            </p:cNvGrpSpPr>
            <p:nvPr/>
          </p:nvGrpSpPr>
          <p:grpSpPr bwMode="auto">
            <a:xfrm>
              <a:off x="1669" y="3281"/>
              <a:ext cx="316" cy="316"/>
              <a:chOff x="1583" y="1494"/>
              <a:chExt cx="526" cy="526"/>
            </a:xfrm>
          </p:grpSpPr>
          <p:sp>
            <p:nvSpPr>
              <p:cNvPr id="93214" name="Oval 37"/>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15" name="Oval 38"/>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16" name="Oval 39"/>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17" name="Oval 40"/>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18" name="Oval 41"/>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grpSp>
        <p:sp>
          <p:nvSpPr>
            <p:cNvPr id="93212" name="Text Box 47"/>
            <p:cNvSpPr txBox="1">
              <a:spLocks noChangeArrowheads="1"/>
            </p:cNvSpPr>
            <p:nvPr/>
          </p:nvSpPr>
          <p:spPr bwMode="auto">
            <a:xfrm>
              <a:off x="1722" y="332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b="1">
                  <a:solidFill>
                    <a:srgbClr val="000000"/>
                  </a:solidFill>
                  <a:ea typeface="宋体" pitchFamily="2" charset="-122"/>
                </a:rPr>
                <a:t>5</a:t>
              </a:r>
            </a:p>
          </p:txBody>
        </p:sp>
        <p:sp>
          <p:nvSpPr>
            <p:cNvPr id="93213" name="Text Box 52"/>
            <p:cNvSpPr txBox="1">
              <a:spLocks noChangeArrowheads="1"/>
            </p:cNvSpPr>
            <p:nvPr/>
          </p:nvSpPr>
          <p:spPr bwMode="auto">
            <a:xfrm>
              <a:off x="2006" y="3298"/>
              <a:ext cx="116" cy="33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sz="2800" b="1">
                <a:ea typeface="宋体" pitchFamily="2" charset="-122"/>
              </a:endParaRPr>
            </a:p>
          </p:txBody>
        </p:sp>
      </p:grpSp>
      <p:grpSp>
        <p:nvGrpSpPr>
          <p:cNvPr id="93200" name="Group 53"/>
          <p:cNvGrpSpPr>
            <a:grpSpLocks/>
          </p:cNvGrpSpPr>
          <p:nvPr/>
        </p:nvGrpSpPr>
        <p:grpSpPr bwMode="auto">
          <a:xfrm>
            <a:off x="1911853" y="4985972"/>
            <a:ext cx="5184043" cy="501796"/>
            <a:chOff x="1669" y="3281"/>
            <a:chExt cx="3266" cy="316"/>
          </a:xfrm>
        </p:grpSpPr>
        <p:sp>
          <p:nvSpPr>
            <p:cNvPr id="93202" name="AutoShape 35"/>
            <p:cNvSpPr>
              <a:spLocks noChangeArrowheads="1"/>
            </p:cNvSpPr>
            <p:nvPr/>
          </p:nvSpPr>
          <p:spPr bwMode="gray">
            <a:xfrm>
              <a:off x="1894" y="3281"/>
              <a:ext cx="3041" cy="316"/>
            </a:xfrm>
            <a:prstGeom prst="roundRect">
              <a:avLst>
                <a:gd name="adj" fmla="val 50000"/>
              </a:avLst>
            </a:prstGeom>
            <a:gradFill rotWithShape="0">
              <a:gsLst>
                <a:gs pos="0">
                  <a:srgbClr val="00CCF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en-US" altLang="zh-CN" sz="2800" b="1">
                  <a:ea typeface="宋体" pitchFamily="2" charset="-122"/>
                </a:rPr>
                <a:t> </a:t>
              </a:r>
            </a:p>
            <a:p>
              <a:endParaRPr lang="zh-CN" altLang="en-US">
                <a:ea typeface="宋体" pitchFamily="2" charset="-122"/>
              </a:endParaRPr>
            </a:p>
          </p:txBody>
        </p:sp>
        <p:grpSp>
          <p:nvGrpSpPr>
            <p:cNvPr id="93203" name="Group 36"/>
            <p:cNvGrpSpPr>
              <a:grpSpLocks/>
            </p:cNvGrpSpPr>
            <p:nvPr/>
          </p:nvGrpSpPr>
          <p:grpSpPr bwMode="auto">
            <a:xfrm>
              <a:off x="1669" y="3281"/>
              <a:ext cx="316" cy="316"/>
              <a:chOff x="1583" y="1494"/>
              <a:chExt cx="526" cy="526"/>
            </a:xfrm>
          </p:grpSpPr>
          <p:sp>
            <p:nvSpPr>
              <p:cNvPr id="93205" name="Oval 37"/>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06" name="Oval 38"/>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07" name="Oval 39"/>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08" name="Oval 40"/>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93209" name="Oval 41"/>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grpSp>
        <p:sp>
          <p:nvSpPr>
            <p:cNvPr id="93204" name="Text Box 47"/>
            <p:cNvSpPr txBox="1">
              <a:spLocks noChangeArrowheads="1"/>
            </p:cNvSpPr>
            <p:nvPr/>
          </p:nvSpPr>
          <p:spPr bwMode="auto">
            <a:xfrm>
              <a:off x="1722" y="332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b="1">
                  <a:solidFill>
                    <a:srgbClr val="000000"/>
                  </a:solidFill>
                  <a:ea typeface="宋体" pitchFamily="2" charset="-122"/>
                </a:rPr>
                <a:t>6</a:t>
              </a:r>
            </a:p>
          </p:txBody>
        </p:sp>
      </p:grpSp>
      <p:sp>
        <p:nvSpPr>
          <p:cNvPr id="93189" name="TextBox 2"/>
          <p:cNvSpPr txBox="1">
            <a:spLocks noChangeArrowheads="1"/>
          </p:cNvSpPr>
          <p:nvPr/>
        </p:nvSpPr>
        <p:spPr bwMode="auto">
          <a:xfrm>
            <a:off x="2882875" y="4264876"/>
            <a:ext cx="2740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sz="2800" b="1" dirty="0">
                <a:ea typeface="宋体" pitchFamily="2" charset="-122"/>
              </a:rPr>
              <a:t>RSC</a:t>
            </a:r>
            <a:r>
              <a:rPr lang="zh-CN" altLang="en-US" sz="2800" b="1" dirty="0">
                <a:ea typeface="宋体" pitchFamily="2" charset="-122"/>
              </a:rPr>
              <a:t>数据库</a:t>
            </a:r>
          </a:p>
        </p:txBody>
      </p:sp>
      <p:sp>
        <p:nvSpPr>
          <p:cNvPr id="93190" name="矩形 3"/>
          <p:cNvSpPr>
            <a:spLocks noChangeArrowheads="1"/>
          </p:cNvSpPr>
          <p:nvPr/>
        </p:nvSpPr>
        <p:spPr bwMode="auto">
          <a:xfrm>
            <a:off x="2550465" y="4985972"/>
            <a:ext cx="17956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dirty="0" smtClean="0">
                <a:ea typeface="宋体" pitchFamily="2" charset="-122"/>
              </a:rPr>
              <a:t>IOP</a:t>
            </a:r>
            <a:r>
              <a:rPr lang="zh-CN" altLang="en-US" sz="2800" b="1" dirty="0" smtClean="0">
                <a:ea typeface="宋体" pitchFamily="2" charset="-122"/>
              </a:rPr>
              <a:t>数据库</a:t>
            </a:r>
            <a:endParaRPr lang="zh-CN" altLang="en-US" sz="2800" b="1" dirty="0">
              <a:ea typeface="宋体" pitchFamily="2" charset="-122"/>
            </a:endParaRPr>
          </a:p>
        </p:txBody>
      </p:sp>
      <p:grpSp>
        <p:nvGrpSpPr>
          <p:cNvPr id="67" name="Group 53"/>
          <p:cNvGrpSpPr>
            <a:grpSpLocks/>
          </p:cNvGrpSpPr>
          <p:nvPr/>
        </p:nvGrpSpPr>
        <p:grpSpPr bwMode="auto">
          <a:xfrm>
            <a:off x="1754127" y="5647800"/>
            <a:ext cx="5482169" cy="501796"/>
            <a:chOff x="1669" y="3281"/>
            <a:chExt cx="3266" cy="316"/>
          </a:xfrm>
        </p:grpSpPr>
        <p:sp>
          <p:nvSpPr>
            <p:cNvPr id="68" name="AutoShape 35"/>
            <p:cNvSpPr>
              <a:spLocks noChangeArrowheads="1"/>
            </p:cNvSpPr>
            <p:nvPr/>
          </p:nvSpPr>
          <p:spPr bwMode="gray">
            <a:xfrm>
              <a:off x="1894" y="3281"/>
              <a:ext cx="3041" cy="316"/>
            </a:xfrm>
            <a:prstGeom prst="roundRect">
              <a:avLst>
                <a:gd name="adj" fmla="val 50000"/>
              </a:avLst>
            </a:prstGeom>
            <a:gradFill rotWithShape="0">
              <a:gsLst>
                <a:gs pos="0">
                  <a:srgbClr val="00CCF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en-US" altLang="zh-CN" sz="2800" b="1" dirty="0" smtClean="0">
                  <a:ea typeface="宋体" pitchFamily="2" charset="-122"/>
                </a:rPr>
                <a:t/>
              </a:r>
              <a:br>
                <a:rPr lang="en-US" altLang="zh-CN" sz="2800" b="1" dirty="0" smtClean="0">
                  <a:ea typeface="宋体" pitchFamily="2" charset="-122"/>
                </a:rPr>
              </a:br>
              <a:r>
                <a:rPr lang="en-US" altLang="zh-CN" sz="2800" b="1" dirty="0" smtClean="0">
                  <a:ea typeface="宋体" pitchFamily="2" charset="-122"/>
                </a:rPr>
                <a:t>Wiley Online Library</a:t>
              </a:r>
              <a:r>
                <a:rPr lang="zh-CN" altLang="en-US" sz="2800" b="1" dirty="0" smtClean="0">
                  <a:ea typeface="宋体" pitchFamily="2" charset="-122"/>
                </a:rPr>
                <a:t>数据库</a:t>
              </a:r>
              <a:endParaRPr lang="en-US" altLang="zh-CN" sz="2800" b="1" dirty="0">
                <a:ea typeface="宋体" pitchFamily="2" charset="-122"/>
              </a:endParaRPr>
            </a:p>
            <a:p>
              <a:endParaRPr lang="zh-CN" altLang="en-US" dirty="0">
                <a:ea typeface="宋体" pitchFamily="2" charset="-122"/>
              </a:endParaRPr>
            </a:p>
          </p:txBody>
        </p:sp>
        <p:grpSp>
          <p:nvGrpSpPr>
            <p:cNvPr id="69" name="Group 36"/>
            <p:cNvGrpSpPr>
              <a:grpSpLocks/>
            </p:cNvGrpSpPr>
            <p:nvPr/>
          </p:nvGrpSpPr>
          <p:grpSpPr bwMode="auto">
            <a:xfrm>
              <a:off x="1669" y="3281"/>
              <a:ext cx="316" cy="316"/>
              <a:chOff x="1583" y="1494"/>
              <a:chExt cx="526" cy="526"/>
            </a:xfrm>
          </p:grpSpPr>
          <p:sp>
            <p:nvSpPr>
              <p:cNvPr id="71" name="Oval 37"/>
              <p:cNvSpPr>
                <a:spLocks noChangeArrowheads="1"/>
              </p:cNvSpPr>
              <p:nvPr/>
            </p:nvSpPr>
            <p:spPr bwMode="gray">
              <a:xfrm>
                <a:off x="1583" y="1494"/>
                <a:ext cx="526" cy="526"/>
              </a:xfrm>
              <a:prstGeom prst="ellipse">
                <a:avLst/>
              </a:prstGeom>
              <a:solidFill>
                <a:srgbClr val="00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72" name="Oval 38"/>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73" name="Oval 39"/>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74" name="Oval 40"/>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75" name="Oval 41"/>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grpSp>
        <p:sp>
          <p:nvSpPr>
            <p:cNvPr id="70" name="Text Box 47"/>
            <p:cNvSpPr txBox="1">
              <a:spLocks noChangeArrowheads="1"/>
            </p:cNvSpPr>
            <p:nvPr/>
          </p:nvSpPr>
          <p:spPr bwMode="auto">
            <a:xfrm>
              <a:off x="1722" y="3326"/>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b="1" dirty="0" smtClean="0">
                  <a:solidFill>
                    <a:srgbClr val="000000"/>
                  </a:solidFill>
                  <a:ea typeface="宋体" pitchFamily="2" charset="-122"/>
                </a:rPr>
                <a:t>7</a:t>
              </a:r>
              <a:endParaRPr lang="en-US" altLang="zh-CN" b="1" dirty="0">
                <a:solidFill>
                  <a:srgbClr val="000000"/>
                </a:solidFill>
                <a:ea typeface="宋体" pitchFamily="2" charset="-122"/>
              </a:endParaRPr>
            </a:p>
          </p:txBody>
        </p:sp>
      </p:grpSp>
      <p:sp>
        <p:nvSpPr>
          <p:cNvPr id="76" name="AutoShape 21"/>
          <p:cNvSpPr>
            <a:spLocks noChangeArrowheads="1"/>
          </p:cNvSpPr>
          <p:nvPr/>
        </p:nvSpPr>
        <p:spPr bwMode="gray">
          <a:xfrm>
            <a:off x="1225986" y="6227029"/>
            <a:ext cx="4444641" cy="530379"/>
          </a:xfrm>
          <a:prstGeom prst="roundRect">
            <a:avLst>
              <a:gd name="adj" fmla="val 50000"/>
            </a:avLst>
          </a:prstGeom>
          <a:gradFill rotWithShape="0">
            <a:gsLst>
              <a:gs pos="0">
                <a:srgbClr val="33CCFF"/>
              </a:gs>
              <a:gs pos="100000">
                <a:schemeClr val="bg1">
                  <a:alpha val="50000"/>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grpSp>
        <p:nvGrpSpPr>
          <p:cNvPr id="77" name="Group 22"/>
          <p:cNvGrpSpPr>
            <a:grpSpLocks/>
          </p:cNvGrpSpPr>
          <p:nvPr/>
        </p:nvGrpSpPr>
        <p:grpSpPr bwMode="auto">
          <a:xfrm>
            <a:off x="856151" y="6242909"/>
            <a:ext cx="501579" cy="501796"/>
            <a:chOff x="1583" y="1494"/>
            <a:chExt cx="526" cy="526"/>
          </a:xfrm>
        </p:grpSpPr>
        <p:sp>
          <p:nvSpPr>
            <p:cNvPr id="78" name="Oval 23"/>
            <p:cNvSpPr>
              <a:spLocks noChangeArrowheads="1"/>
            </p:cNvSpPr>
            <p:nvPr/>
          </p:nvSpPr>
          <p:spPr bwMode="gray">
            <a:xfrm>
              <a:off x="1583" y="1494"/>
              <a:ext cx="526" cy="526"/>
            </a:xfrm>
            <a:prstGeom prst="ellipse">
              <a:avLst/>
            </a:prstGeom>
            <a:solidFill>
              <a:srgbClr val="33CC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79" name="Oval 24"/>
            <p:cNvSpPr>
              <a:spLocks noChangeArrowheads="1"/>
            </p:cNvSpPr>
            <p:nvPr/>
          </p:nvSpPr>
          <p:spPr bwMode="gray">
            <a:xfrm>
              <a:off x="1634" y="1547"/>
              <a:ext cx="425" cy="425"/>
            </a:xfrm>
            <a:prstGeom prst="ellipse">
              <a:avLst/>
            </a:prstGeom>
            <a:gradFill rotWithShape="1">
              <a:gsLst>
                <a:gs pos="0">
                  <a:srgbClr val="10E470"/>
                </a:gs>
                <a:gs pos="100000">
                  <a:srgbClr val="098340"/>
                </a:gs>
              </a:gsLst>
              <a:path path="rect">
                <a:fillToRect l="100000" t="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80" name="Oval 25"/>
            <p:cNvSpPr>
              <a:spLocks noChangeArrowheads="1"/>
            </p:cNvSpPr>
            <p:nvPr/>
          </p:nvSpPr>
          <p:spPr bwMode="gray">
            <a:xfrm>
              <a:off x="1642" y="1557"/>
              <a:ext cx="406" cy="406"/>
            </a:xfrm>
            <a:prstGeom prst="ellipse">
              <a:avLst/>
            </a:prstGeom>
            <a:gradFill rotWithShape="1">
              <a:gsLst>
                <a:gs pos="0">
                  <a:srgbClr val="FFFF00">
                    <a:alpha val="85001"/>
                  </a:srgbClr>
                </a:gs>
                <a:gs pos="100000">
                  <a:srgbClr val="A2A2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81" name="Oval 26"/>
            <p:cNvSpPr>
              <a:spLocks noChangeArrowheads="1"/>
            </p:cNvSpPr>
            <p:nvPr/>
          </p:nvSpPr>
          <p:spPr bwMode="gray">
            <a:xfrm>
              <a:off x="1652" y="1582"/>
              <a:ext cx="265" cy="266"/>
            </a:xfrm>
            <a:prstGeom prst="ellipse">
              <a:avLst/>
            </a:prstGeom>
            <a:gradFill rotWithShape="1">
              <a:gsLst>
                <a:gs pos="0">
                  <a:srgbClr val="FFFFFF"/>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ea typeface="宋体" pitchFamily="2" charset="-122"/>
              </a:endParaRPr>
            </a:p>
          </p:txBody>
        </p:sp>
        <p:sp>
          <p:nvSpPr>
            <p:cNvPr id="82" name="Oval 27"/>
            <p:cNvSpPr>
              <a:spLocks noChangeArrowheads="1"/>
            </p:cNvSpPr>
            <p:nvPr/>
          </p:nvSpPr>
          <p:spPr bwMode="gray">
            <a:xfrm>
              <a:off x="1659" y="1571"/>
              <a:ext cx="366" cy="366"/>
            </a:xfrm>
            <a:prstGeom prst="ellipse">
              <a:avLst/>
            </a:prstGeom>
            <a:gradFill rotWithShape="1">
              <a:gsLst>
                <a:gs pos="0">
                  <a:srgbClr val="FFFF00">
                    <a:alpha val="0"/>
                  </a:srgbClr>
                </a:gs>
                <a:gs pos="100000">
                  <a:srgbClr val="C2C20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zh-CN" altLang="en-US">
                <a:ea typeface="宋体" pitchFamily="2" charset="-122"/>
              </a:endParaRPr>
            </a:p>
          </p:txBody>
        </p:sp>
      </p:grpSp>
      <p:sp>
        <p:nvSpPr>
          <p:cNvPr id="83" name="Text Box 43"/>
          <p:cNvSpPr txBox="1">
            <a:spLocks noChangeArrowheads="1"/>
          </p:cNvSpPr>
          <p:nvPr/>
        </p:nvSpPr>
        <p:spPr bwMode="auto">
          <a:xfrm>
            <a:off x="935515" y="6296899"/>
            <a:ext cx="311106" cy="36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b="1" dirty="0" smtClean="0">
                <a:solidFill>
                  <a:srgbClr val="000000"/>
                </a:solidFill>
                <a:ea typeface="宋体" pitchFamily="2" charset="-122"/>
              </a:rPr>
              <a:t>8</a:t>
            </a:r>
            <a:endParaRPr lang="en-US" altLang="zh-CN" b="1" dirty="0">
              <a:solidFill>
                <a:srgbClr val="000000"/>
              </a:solidFill>
              <a:ea typeface="宋体" pitchFamily="2" charset="-122"/>
            </a:endParaRPr>
          </a:p>
        </p:txBody>
      </p:sp>
      <p:sp>
        <p:nvSpPr>
          <p:cNvPr id="84" name="Text Box 48"/>
          <p:cNvSpPr txBox="1">
            <a:spLocks noChangeArrowheads="1"/>
          </p:cNvSpPr>
          <p:nvPr/>
        </p:nvSpPr>
        <p:spPr bwMode="auto">
          <a:xfrm>
            <a:off x="1437091" y="6238142"/>
            <a:ext cx="3645550" cy="523220"/>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sz="2800" b="1" dirty="0" err="1" smtClean="0">
                <a:solidFill>
                  <a:srgbClr val="FF0000"/>
                </a:solidFill>
                <a:ea typeface="宋体" pitchFamily="2" charset="-122"/>
              </a:rPr>
              <a:t>ScienceDirect</a:t>
            </a:r>
            <a:r>
              <a:rPr lang="zh-CN" altLang="en-US" sz="2800" b="1" dirty="0" smtClean="0">
                <a:solidFill>
                  <a:srgbClr val="FF0000"/>
                </a:solidFill>
                <a:ea typeface="宋体" pitchFamily="2" charset="-122"/>
              </a:rPr>
              <a:t>数据库</a:t>
            </a:r>
            <a:endParaRPr lang="en-US" altLang="zh-CN" sz="2800" b="1" dirty="0">
              <a:solidFill>
                <a:srgbClr val="FF0000"/>
              </a:solidFill>
              <a:ea typeface="宋体" pitchFamily="2" charset="-122"/>
            </a:endParaRPr>
          </a:p>
        </p:txBody>
      </p:sp>
    </p:spTree>
    <p:extLst>
      <p:ext uri="{BB962C8B-B14F-4D97-AF65-F5344CB8AC3E}">
        <p14:creationId xmlns:p14="http://schemas.microsoft.com/office/powerpoint/2010/main" val="201249943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外文文献获取途径</a:t>
            </a:r>
            <a:endParaRPr lang="zh-CN" altLang="en-US" b="1" dirty="0"/>
          </a:p>
        </p:txBody>
      </p:sp>
      <p:sp>
        <p:nvSpPr>
          <p:cNvPr id="3" name="内容占位符 2"/>
          <p:cNvSpPr>
            <a:spLocks noGrp="1"/>
          </p:cNvSpPr>
          <p:nvPr>
            <p:ph idx="1"/>
          </p:nvPr>
        </p:nvSpPr>
        <p:spPr>
          <a:xfrm>
            <a:off x="179512" y="1600200"/>
            <a:ext cx="8856984" cy="4525963"/>
          </a:xfrm>
        </p:spPr>
        <p:txBody>
          <a:bodyPr>
            <a:normAutofit/>
          </a:bodyPr>
          <a:lstStyle/>
          <a:p>
            <a:r>
              <a:rPr lang="zh-CN" altLang="en-US" sz="2800" b="1" dirty="0" smtClean="0">
                <a:latin typeface="+mn-ea"/>
              </a:rPr>
              <a:t>外文文献数据库（文摘、全文）</a:t>
            </a:r>
            <a:endParaRPr lang="en-US" altLang="zh-CN" sz="2800" b="1" dirty="0" smtClean="0">
              <a:latin typeface="+mn-ea"/>
            </a:endParaRPr>
          </a:p>
          <a:p>
            <a:r>
              <a:rPr lang="zh-CN" altLang="en-US" sz="2800" b="1" dirty="0" smtClean="0">
                <a:latin typeface="+mn-ea"/>
              </a:rPr>
              <a:t>学术搜索引擎（百度学术、谷歌学术、读秀</a:t>
            </a:r>
            <a:r>
              <a:rPr lang="zh-CN" altLang="en-US" sz="2800" b="1" dirty="0" smtClean="0">
                <a:latin typeface="+mn-ea"/>
              </a:rPr>
              <a:t>等</a:t>
            </a:r>
            <a:r>
              <a:rPr lang="zh-CN" altLang="en-US" sz="2800" b="1" dirty="0">
                <a:latin typeface="+mn-ea"/>
              </a:rPr>
              <a:t>、</a:t>
            </a:r>
            <a:r>
              <a:rPr lang="en-US" altLang="zh-CN" sz="2800" b="1" dirty="0" err="1" smtClean="0">
                <a:latin typeface="+mn-ea"/>
              </a:rPr>
              <a:t>Sci</a:t>
            </a:r>
            <a:r>
              <a:rPr lang="en-US" altLang="zh-CN" sz="2800" b="1" dirty="0" smtClean="0">
                <a:latin typeface="+mn-ea"/>
              </a:rPr>
              <a:t>-Hub</a:t>
            </a:r>
            <a:r>
              <a:rPr lang="zh-CN" altLang="en-US" sz="2800" b="1" dirty="0">
                <a:latin typeface="+mn-ea"/>
              </a:rPr>
              <a:t>一键下载</a:t>
            </a:r>
            <a:r>
              <a:rPr lang="zh-CN" altLang="en-US" sz="2800" b="1" dirty="0" smtClean="0">
                <a:latin typeface="+mn-ea"/>
              </a:rPr>
              <a:t>神器</a:t>
            </a:r>
            <a:r>
              <a:rPr lang="zh-CN" altLang="en-US" sz="2800" b="1" dirty="0" smtClean="0">
                <a:latin typeface="+mn-ea"/>
              </a:rPr>
              <a:t>）</a:t>
            </a:r>
            <a:endParaRPr lang="en-US" altLang="zh-CN" sz="2800" b="1" dirty="0" smtClean="0">
              <a:latin typeface="+mn-ea"/>
            </a:endParaRPr>
          </a:p>
          <a:p>
            <a:r>
              <a:rPr lang="zh-CN" altLang="en-US" sz="2800" b="1" dirty="0" smtClean="0">
                <a:latin typeface="+mn-ea"/>
              </a:rPr>
              <a:t>文献传递平台（</a:t>
            </a:r>
            <a:r>
              <a:rPr lang="en-US" altLang="zh-CN" sz="2800" b="1" dirty="0" err="1" smtClean="0">
                <a:latin typeface="+mn-ea"/>
              </a:rPr>
              <a:t>calis</a:t>
            </a:r>
            <a:r>
              <a:rPr lang="en-US" altLang="zh-CN" sz="2800" b="1" dirty="0" smtClean="0">
                <a:latin typeface="+mn-ea"/>
              </a:rPr>
              <a:t>\</a:t>
            </a:r>
            <a:r>
              <a:rPr lang="en-US" altLang="zh-CN" sz="2800" b="1" dirty="0" err="1" smtClean="0">
                <a:latin typeface="+mn-ea"/>
              </a:rPr>
              <a:t>cashl</a:t>
            </a:r>
            <a:r>
              <a:rPr lang="en-US" altLang="zh-CN" sz="2800" b="1" dirty="0" smtClean="0">
                <a:latin typeface="+mn-ea"/>
              </a:rPr>
              <a:t>\</a:t>
            </a:r>
            <a:r>
              <a:rPr lang="zh-CN" altLang="en-US" sz="2800" b="1" dirty="0" smtClean="0">
                <a:latin typeface="+mn-ea"/>
              </a:rPr>
              <a:t>百链等）</a:t>
            </a:r>
            <a:endParaRPr lang="en-US" altLang="zh-CN" sz="2800" b="1" dirty="0" smtClean="0">
              <a:latin typeface="+mn-ea"/>
            </a:endParaRPr>
          </a:p>
          <a:p>
            <a:r>
              <a:rPr lang="zh-CN" altLang="en-US" sz="2800" b="1" dirty="0" smtClean="0">
                <a:latin typeface="+mn-ea"/>
              </a:rPr>
              <a:t>网络免费资源（开放获取门户网站、平台等</a:t>
            </a:r>
            <a:r>
              <a:rPr lang="zh-CN" altLang="en-US" sz="2800" b="1" dirty="0" smtClean="0">
                <a:latin typeface="+mn-ea"/>
              </a:rPr>
              <a:t>）</a:t>
            </a:r>
            <a:endParaRPr lang="en-US" altLang="zh-CN" sz="2800" b="1" dirty="0" smtClean="0">
              <a:latin typeface="+mn-ea"/>
            </a:endParaRPr>
          </a:p>
        </p:txBody>
      </p:sp>
    </p:spTree>
    <p:extLst>
      <p:ext uri="{BB962C8B-B14F-4D97-AF65-F5344CB8AC3E}">
        <p14:creationId xmlns:p14="http://schemas.microsoft.com/office/powerpoint/2010/main" val="845275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标题 1"/>
          <p:cNvSpPr>
            <a:spLocks noGrp="1"/>
          </p:cNvSpPr>
          <p:nvPr>
            <p:ph type="title"/>
          </p:nvPr>
        </p:nvSpPr>
        <p:spPr>
          <a:xfrm>
            <a:off x="1258888" y="187325"/>
            <a:ext cx="6264275" cy="1081088"/>
          </a:xfrm>
        </p:spPr>
        <p:txBody>
          <a:bodyPr>
            <a:normAutofit fontScale="90000"/>
          </a:bodyPr>
          <a:lstStyle/>
          <a:p>
            <a:pPr eaLnBrk="1" hangingPunct="1"/>
            <a:r>
              <a:rPr lang="zh-CN" altLang="en-US" smtClean="0">
                <a:latin typeface="宋体" pitchFamily="2" charset="-122"/>
                <a:ea typeface="宋体" pitchFamily="2" charset="-122"/>
              </a:rPr>
              <a:t/>
            </a:r>
            <a:br>
              <a:rPr lang="zh-CN" altLang="en-US" smtClean="0">
                <a:latin typeface="宋体" pitchFamily="2" charset="-122"/>
                <a:ea typeface="宋体" pitchFamily="2" charset="-122"/>
              </a:rPr>
            </a:br>
            <a:endParaRPr lang="zh-CN" altLang="en-US" smtClean="0">
              <a:latin typeface="宋体" pitchFamily="2" charset="-122"/>
              <a:ea typeface="宋体" pitchFamily="2" charset="-122"/>
            </a:endParaRPr>
          </a:p>
        </p:txBody>
      </p:sp>
      <p:sp>
        <p:nvSpPr>
          <p:cNvPr id="4" name="矩形 3"/>
          <p:cNvSpPr/>
          <p:nvPr/>
        </p:nvSpPr>
        <p:spPr>
          <a:xfrm>
            <a:off x="179388" y="509588"/>
            <a:ext cx="4572000" cy="638175"/>
          </a:xfrm>
          <a:prstGeom prst="rect">
            <a:avLst/>
          </a:prstGeom>
        </p:spPr>
        <p:txBody>
          <a:bodyPr>
            <a:spAutoFit/>
          </a:bodyPr>
          <a:lstStyle/>
          <a:p>
            <a:pPr>
              <a:lnSpc>
                <a:spcPct val="150000"/>
              </a:lnSpc>
              <a:defRPr/>
            </a:pPr>
            <a:r>
              <a:rPr lang="en-US" altLang="zh-CN" sz="2800" b="1" dirty="0" smtClean="0">
                <a:effectLst>
                  <a:outerShdw blurRad="38100" dist="38100" dir="2700000" algn="tl">
                    <a:srgbClr val="C0C0C0"/>
                  </a:outerShdw>
                </a:effectLst>
                <a:latin typeface="黑体" panose="02010609060101010101" pitchFamily="49" charset="-122"/>
                <a:ea typeface="黑体" panose="02010609060101010101" pitchFamily="49" charset="-122"/>
              </a:rPr>
              <a:t>1</a:t>
            </a:r>
            <a:r>
              <a:rPr lang="zh-CN" altLang="en-US" sz="2800" b="1" dirty="0" smtClean="0">
                <a:effectLst>
                  <a:outerShdw blurRad="38100" dist="38100" dir="2700000" algn="tl">
                    <a:srgbClr val="C0C0C0"/>
                  </a:outerShdw>
                </a:effectLst>
                <a:latin typeface="黑体" panose="02010609060101010101" pitchFamily="49" charset="-122"/>
                <a:ea typeface="黑体" panose="02010609060101010101" pitchFamily="49" charset="-122"/>
              </a:rPr>
              <a:t>、</a:t>
            </a:r>
            <a:r>
              <a:rPr lang="en-US" altLang="zh-CN" sz="2800" b="1" dirty="0">
                <a:effectLst>
                  <a:outerShdw blurRad="38100" dist="38100" dir="2700000" algn="tl">
                    <a:srgbClr val="C0C0C0"/>
                  </a:outerShdw>
                </a:effectLst>
                <a:latin typeface="黑体" panose="02010609060101010101" pitchFamily="49" charset="-122"/>
                <a:ea typeface="黑体" panose="02010609060101010101" pitchFamily="49" charset="-122"/>
              </a:rPr>
              <a:t>EBSCO</a:t>
            </a:r>
            <a:r>
              <a:rPr lang="zh-CN" altLang="en-US" sz="2800" b="1" dirty="0">
                <a:effectLst>
                  <a:outerShdw blurRad="38100" dist="38100" dir="2700000" algn="tl">
                    <a:srgbClr val="C0C0C0"/>
                  </a:outerShdw>
                </a:effectLst>
                <a:latin typeface="黑体" panose="02010609060101010101" pitchFamily="49" charset="-122"/>
                <a:ea typeface="黑体" panose="02010609060101010101" pitchFamily="49" charset="-122"/>
              </a:rPr>
              <a:t>数据库简介</a:t>
            </a:r>
          </a:p>
        </p:txBody>
      </p:sp>
      <p:sp>
        <p:nvSpPr>
          <p:cNvPr id="95236" name="矩形 4"/>
          <p:cNvSpPr>
            <a:spLocks noChangeArrowheads="1"/>
          </p:cNvSpPr>
          <p:nvPr/>
        </p:nvSpPr>
        <p:spPr bwMode="auto">
          <a:xfrm>
            <a:off x="395536" y="1412776"/>
            <a:ext cx="850619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smtClean="0">
                <a:latin typeface="Times New Roman" panose="02020603050405020304" pitchFamily="18" charset="0"/>
                <a:cs typeface="Times New Roman" panose="02020603050405020304" pitchFamily="18" charset="0"/>
              </a:rPr>
              <a:t>网址：</a:t>
            </a:r>
            <a:r>
              <a:rPr lang="en-US" altLang="zh-CN" sz="2400" dirty="0" smtClean="0">
                <a:latin typeface="Times New Roman" panose="02020603050405020304" pitchFamily="18" charset="0"/>
                <a:cs typeface="Times New Roman" panose="02020603050405020304" pitchFamily="18" charset="0"/>
              </a:rPr>
              <a:t>http</a:t>
            </a:r>
            <a:r>
              <a:rPr lang="en-US" altLang="zh-CN" sz="2400" dirty="0">
                <a:latin typeface="Times New Roman" panose="02020603050405020304" pitchFamily="18" charset="0"/>
                <a:cs typeface="Times New Roman" panose="02020603050405020304" pitchFamily="18" charset="0"/>
              </a:rPr>
              <a:t>://search.ebscohost.com </a:t>
            </a:r>
            <a:endParaRPr lang="en-US" altLang="zh-CN" sz="2400" dirty="0" smtClean="0">
              <a:latin typeface="Times New Roman" panose="02020603050405020304" pitchFamily="18" charset="0"/>
              <a:cs typeface="Times New Roman" panose="02020603050405020304" pitchFamily="18" charset="0"/>
            </a:endParaRPr>
          </a:p>
          <a:p>
            <a:r>
              <a:rPr lang="en-US" altLang="zh-CN" sz="2400" b="1" dirty="0" smtClean="0">
                <a:latin typeface="+mn-ea"/>
              </a:rPr>
              <a:t>EBSCO</a:t>
            </a:r>
            <a:r>
              <a:rPr lang="zh-CN" altLang="en-US" sz="2400" b="1" dirty="0">
                <a:latin typeface="+mn-ea"/>
              </a:rPr>
              <a:t>公司创建于</a:t>
            </a:r>
            <a:r>
              <a:rPr lang="en-US" altLang="zh-CN" sz="2400" b="1" dirty="0">
                <a:latin typeface="+mn-ea"/>
              </a:rPr>
              <a:t>1944</a:t>
            </a:r>
            <a:r>
              <a:rPr lang="zh-CN" altLang="en-US" sz="2400" b="1" dirty="0">
                <a:latin typeface="+mn-ea"/>
              </a:rPr>
              <a:t>年，是专门经营纸本期刊、电子期刊发行和电子文献数据库出版发行业务的集团公司</a:t>
            </a:r>
            <a:r>
              <a:rPr lang="en-US" altLang="zh-CN" sz="2400" b="1" dirty="0">
                <a:latin typeface="+mn-ea"/>
              </a:rPr>
              <a:t>,1994</a:t>
            </a:r>
            <a:r>
              <a:rPr lang="zh-CN" altLang="en-US" sz="2400" b="1" dirty="0">
                <a:latin typeface="+mn-ea"/>
              </a:rPr>
              <a:t>年开始在因特网上提供在线服务。该数据库是</a:t>
            </a:r>
            <a:r>
              <a:rPr lang="en-US" altLang="zh-CN" sz="2400" b="1" dirty="0">
                <a:latin typeface="+mn-ea"/>
              </a:rPr>
              <a:t>EBSCO</a:t>
            </a:r>
            <a:r>
              <a:rPr lang="zh-CN" altLang="en-US" sz="2400" b="1" dirty="0">
                <a:latin typeface="+mn-ea"/>
              </a:rPr>
              <a:t>公司提供的学术信息、商业信息网络版数据库。目前包括 </a:t>
            </a:r>
            <a:r>
              <a:rPr lang="en-US" altLang="zh-CN" sz="2400" b="1" dirty="0">
                <a:solidFill>
                  <a:srgbClr val="C00000"/>
                </a:solidFill>
                <a:latin typeface="Times New Roman" panose="02020603050405020304" pitchFamily="18" charset="0"/>
                <a:cs typeface="Times New Roman" panose="02020603050405020304" pitchFamily="18" charset="0"/>
              </a:rPr>
              <a:t>ASP</a:t>
            </a:r>
            <a:r>
              <a:rPr lang="zh-CN" altLang="en-US" sz="2400" b="1" dirty="0">
                <a:solidFill>
                  <a:srgbClr val="C00000"/>
                </a:solidFill>
                <a:latin typeface="Times New Roman" panose="02020603050405020304" pitchFamily="18" charset="0"/>
                <a:cs typeface="Times New Roman" panose="02020603050405020304" pitchFamily="18" charset="0"/>
              </a:rPr>
              <a:t>、</a:t>
            </a:r>
            <a:r>
              <a:rPr lang="en-US" altLang="zh-CN" sz="2400" b="1" dirty="0">
                <a:solidFill>
                  <a:srgbClr val="C00000"/>
                </a:solidFill>
                <a:latin typeface="Times New Roman" panose="02020603050405020304" pitchFamily="18" charset="0"/>
                <a:cs typeface="Times New Roman" panose="02020603050405020304" pitchFamily="18" charset="0"/>
              </a:rPr>
              <a:t>BSP</a:t>
            </a:r>
            <a:r>
              <a:rPr lang="zh-CN" altLang="en-US" sz="2400" b="1" dirty="0">
                <a:solidFill>
                  <a:srgbClr val="C00000"/>
                </a:solidFill>
                <a:latin typeface="Times New Roman" panose="02020603050405020304" pitchFamily="18" charset="0"/>
                <a:cs typeface="Times New Roman" panose="02020603050405020304" pitchFamily="18" charset="0"/>
              </a:rPr>
              <a:t>、</a:t>
            </a:r>
            <a:r>
              <a:rPr lang="en-US" altLang="zh-CN" sz="2400" b="1" dirty="0">
                <a:solidFill>
                  <a:srgbClr val="C00000"/>
                </a:solidFill>
                <a:latin typeface="Times New Roman" panose="02020603050405020304" pitchFamily="18" charset="0"/>
                <a:cs typeface="Times New Roman" panose="02020603050405020304" pitchFamily="18" charset="0"/>
              </a:rPr>
              <a:t>ERIC</a:t>
            </a:r>
            <a:r>
              <a:rPr lang="zh-CN" altLang="en-US" sz="2400" b="1" dirty="0">
                <a:solidFill>
                  <a:srgbClr val="C00000"/>
                </a:solidFill>
                <a:latin typeface="Times New Roman" panose="02020603050405020304" pitchFamily="18" charset="0"/>
                <a:cs typeface="Times New Roman" panose="02020603050405020304" pitchFamily="18" charset="0"/>
              </a:rPr>
              <a:t>、</a:t>
            </a:r>
            <a:r>
              <a:rPr lang="en-US" altLang="zh-CN" sz="2400" b="1" dirty="0">
                <a:solidFill>
                  <a:srgbClr val="C00000"/>
                </a:solidFill>
                <a:latin typeface="Times New Roman" panose="02020603050405020304" pitchFamily="18" charset="0"/>
                <a:cs typeface="Times New Roman" panose="02020603050405020304" pitchFamily="18" charset="0"/>
              </a:rPr>
              <a:t>EBSCO-Online</a:t>
            </a:r>
            <a:r>
              <a:rPr lang="zh-CN" altLang="en-US" sz="2400" b="1" dirty="0">
                <a:solidFill>
                  <a:srgbClr val="C00000"/>
                </a:solidFill>
                <a:latin typeface="Times New Roman" panose="02020603050405020304" pitchFamily="18" charset="0"/>
                <a:cs typeface="Times New Roman" panose="02020603050405020304" pitchFamily="18" charset="0"/>
              </a:rPr>
              <a:t>、</a:t>
            </a:r>
            <a:r>
              <a:rPr lang="en-US" altLang="zh-CN" sz="2400" b="1" dirty="0">
                <a:solidFill>
                  <a:srgbClr val="C00000"/>
                </a:solidFill>
                <a:latin typeface="Times New Roman" panose="02020603050405020304" pitchFamily="18" charset="0"/>
                <a:cs typeface="Times New Roman" panose="02020603050405020304" pitchFamily="18" charset="0"/>
              </a:rPr>
              <a:t>Newspaper Source</a:t>
            </a:r>
            <a:r>
              <a:rPr lang="zh-CN" altLang="en-US" sz="2400" b="1" dirty="0">
                <a:solidFill>
                  <a:srgbClr val="C00000"/>
                </a:solidFill>
                <a:latin typeface="Times New Roman" panose="02020603050405020304" pitchFamily="18" charset="0"/>
                <a:cs typeface="Times New Roman" panose="02020603050405020304" pitchFamily="18" charset="0"/>
              </a:rPr>
              <a:t>、</a:t>
            </a:r>
            <a:r>
              <a:rPr lang="en-US" altLang="zh-CN" sz="2400" b="1" dirty="0">
                <a:solidFill>
                  <a:srgbClr val="C00000"/>
                </a:solidFill>
                <a:latin typeface="Times New Roman" panose="02020603050405020304" pitchFamily="18" charset="0"/>
                <a:cs typeface="Times New Roman" panose="02020603050405020304" pitchFamily="18" charset="0"/>
              </a:rPr>
              <a:t>World Magazine Bank</a:t>
            </a:r>
            <a:r>
              <a:rPr lang="zh-CN" altLang="en-US" sz="2400" b="1" dirty="0">
                <a:latin typeface="+mn-ea"/>
              </a:rPr>
              <a:t>等十一个专题数据库，数据库将二次文献与一次文献捆绑在一起，为最终用户提供文献获取一体化服务。</a:t>
            </a:r>
          </a:p>
        </p:txBody>
      </p:sp>
    </p:spTree>
    <p:extLst>
      <p:ext uri="{BB962C8B-B14F-4D97-AF65-F5344CB8AC3E}">
        <p14:creationId xmlns:p14="http://schemas.microsoft.com/office/powerpoint/2010/main" val="1996878804"/>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标题 1"/>
          <p:cNvSpPr>
            <a:spLocks noGrp="1"/>
          </p:cNvSpPr>
          <p:nvPr>
            <p:ph type="title"/>
          </p:nvPr>
        </p:nvSpPr>
        <p:spPr>
          <a:xfrm>
            <a:off x="1187450" y="187325"/>
            <a:ext cx="6264275" cy="1081088"/>
          </a:xfrm>
        </p:spPr>
        <p:txBody>
          <a:bodyPr>
            <a:normAutofit fontScale="90000"/>
          </a:bodyPr>
          <a:lstStyle/>
          <a:p>
            <a:pPr eaLnBrk="1" hangingPunct="1"/>
            <a:r>
              <a:rPr lang="zh-CN" altLang="en-US" smtClean="0">
                <a:latin typeface="宋体" pitchFamily="2" charset="-122"/>
                <a:ea typeface="宋体" pitchFamily="2" charset="-122"/>
              </a:rPr>
              <a:t/>
            </a:r>
            <a:br>
              <a:rPr lang="zh-CN" altLang="en-US" smtClean="0">
                <a:latin typeface="宋体" pitchFamily="2" charset="-122"/>
                <a:ea typeface="宋体" pitchFamily="2" charset="-122"/>
              </a:rPr>
            </a:br>
            <a:endParaRPr lang="zh-CN" altLang="en-US" smtClean="0">
              <a:latin typeface="宋体" pitchFamily="2" charset="-122"/>
              <a:ea typeface="宋体" pitchFamily="2" charset="-122"/>
            </a:endParaRPr>
          </a:p>
        </p:txBody>
      </p:sp>
      <p:sp>
        <p:nvSpPr>
          <p:cNvPr id="96260" name="矩形 2"/>
          <p:cNvSpPr>
            <a:spLocks noChangeArrowheads="1"/>
          </p:cNvSpPr>
          <p:nvPr/>
        </p:nvSpPr>
        <p:spPr bwMode="auto">
          <a:xfrm>
            <a:off x="153885" y="1412776"/>
            <a:ext cx="87851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800" b="1" dirty="0">
                <a:ea typeface="宋体" pitchFamily="2" charset="-122"/>
              </a:rPr>
              <a:t>        </a:t>
            </a:r>
            <a:r>
              <a:rPr lang="en-US" altLang="zh-CN" sz="2400" b="1" dirty="0">
                <a:latin typeface="+mn-ea"/>
              </a:rPr>
              <a:t>EBSCO</a:t>
            </a:r>
            <a:r>
              <a:rPr lang="zh-CN" altLang="en-US" sz="2400" b="1" dirty="0">
                <a:latin typeface="+mn-ea"/>
              </a:rPr>
              <a:t>数据库内容涉及</a:t>
            </a:r>
            <a:r>
              <a:rPr lang="zh-CN" altLang="en-US" sz="2400" b="1" dirty="0">
                <a:solidFill>
                  <a:srgbClr val="C00000"/>
                </a:solidFill>
                <a:latin typeface="+mn-ea"/>
              </a:rPr>
              <a:t>自然科学、社会科学、人文和艺术</a:t>
            </a:r>
            <a:r>
              <a:rPr lang="zh-CN" altLang="en-US" sz="2400" b="1" dirty="0">
                <a:latin typeface="+mn-ea"/>
              </a:rPr>
              <a:t>等多种学术领域，其中很多期刊是被</a:t>
            </a:r>
            <a:r>
              <a:rPr lang="en-US" altLang="zh-CN" sz="2400" b="1" dirty="0">
                <a:latin typeface="+mn-ea"/>
              </a:rPr>
              <a:t>SCI</a:t>
            </a:r>
            <a:r>
              <a:rPr lang="zh-CN" altLang="en-US" sz="2400" b="1" dirty="0">
                <a:latin typeface="+mn-ea"/>
              </a:rPr>
              <a:t>和</a:t>
            </a:r>
            <a:r>
              <a:rPr lang="en-US" altLang="zh-CN" sz="2400" b="1" dirty="0">
                <a:latin typeface="+mn-ea"/>
              </a:rPr>
              <a:t>SSCI</a:t>
            </a:r>
            <a:r>
              <a:rPr lang="zh-CN" altLang="en-US" sz="2400" b="1" dirty="0">
                <a:latin typeface="+mn-ea"/>
              </a:rPr>
              <a:t>收录的核心刊，基于</a:t>
            </a:r>
            <a:r>
              <a:rPr lang="en-US" altLang="zh-CN" sz="2400" b="1" dirty="0" err="1">
                <a:latin typeface="+mn-ea"/>
              </a:rPr>
              <a:t>EBSCOhost</a:t>
            </a:r>
            <a:r>
              <a:rPr lang="zh-CN" altLang="en-US" sz="2400" b="1" dirty="0">
                <a:latin typeface="+mn-ea"/>
              </a:rPr>
              <a:t>平台进行检索。</a:t>
            </a:r>
          </a:p>
        </p:txBody>
      </p:sp>
      <p:graphicFrame>
        <p:nvGraphicFramePr>
          <p:cNvPr id="7" name="图示 6"/>
          <p:cNvGraphicFramePr/>
          <p:nvPr>
            <p:extLst>
              <p:ext uri="{D42A27DB-BD31-4B8C-83A1-F6EECF244321}">
                <p14:modId xmlns:p14="http://schemas.microsoft.com/office/powerpoint/2010/main" val="2758170595"/>
              </p:ext>
            </p:extLst>
          </p:nvPr>
        </p:nvGraphicFramePr>
        <p:xfrm>
          <a:off x="611560" y="3212976"/>
          <a:ext cx="6096000" cy="3443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6262" name="矩形 7"/>
          <p:cNvSpPr>
            <a:spLocks noChangeArrowheads="1"/>
          </p:cNvSpPr>
          <p:nvPr/>
        </p:nvSpPr>
        <p:spPr bwMode="auto">
          <a:xfrm>
            <a:off x="5067300" y="5819775"/>
            <a:ext cx="41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a:ea typeface="宋体" pitchFamily="2" charset="-122"/>
              </a:rPr>
              <a:t>···</a:t>
            </a:r>
          </a:p>
        </p:txBody>
      </p:sp>
      <p:sp>
        <p:nvSpPr>
          <p:cNvPr id="9" name="矩形 8"/>
          <p:cNvSpPr/>
          <p:nvPr/>
        </p:nvSpPr>
        <p:spPr>
          <a:xfrm>
            <a:off x="179388" y="509588"/>
            <a:ext cx="4572000" cy="638175"/>
          </a:xfrm>
          <a:prstGeom prst="rect">
            <a:avLst/>
          </a:prstGeom>
        </p:spPr>
        <p:txBody>
          <a:bodyPr>
            <a:spAutoFit/>
          </a:bodyPr>
          <a:lstStyle/>
          <a:p>
            <a:pPr>
              <a:lnSpc>
                <a:spcPct val="150000"/>
              </a:lnSpc>
              <a:defRPr/>
            </a:pPr>
            <a:r>
              <a:rPr lang="en-US" altLang="zh-CN" sz="2800" b="1" dirty="0" smtClean="0">
                <a:effectLst>
                  <a:outerShdw blurRad="38100" dist="38100" dir="2700000" algn="tl">
                    <a:srgbClr val="C0C0C0"/>
                  </a:outerShdw>
                </a:effectLst>
                <a:latin typeface="黑体" panose="02010609060101010101" pitchFamily="49" charset="-122"/>
                <a:ea typeface="黑体" panose="02010609060101010101" pitchFamily="49" charset="-122"/>
              </a:rPr>
              <a:t>1</a:t>
            </a:r>
            <a:r>
              <a:rPr lang="zh-CN" altLang="en-US" sz="2800" b="1" dirty="0" smtClean="0">
                <a:effectLst>
                  <a:outerShdw blurRad="38100" dist="38100" dir="2700000" algn="tl">
                    <a:srgbClr val="C0C0C0"/>
                  </a:outerShdw>
                </a:effectLst>
                <a:latin typeface="黑体" panose="02010609060101010101" pitchFamily="49" charset="-122"/>
                <a:ea typeface="黑体" panose="02010609060101010101" pitchFamily="49" charset="-122"/>
              </a:rPr>
              <a:t>、</a:t>
            </a:r>
            <a:r>
              <a:rPr lang="en-US" altLang="zh-CN" sz="2800" b="1" dirty="0">
                <a:effectLst>
                  <a:outerShdw blurRad="38100" dist="38100" dir="2700000" algn="tl">
                    <a:srgbClr val="C0C0C0"/>
                  </a:outerShdw>
                </a:effectLst>
                <a:latin typeface="黑体" panose="02010609060101010101" pitchFamily="49" charset="-122"/>
                <a:ea typeface="黑体" panose="02010609060101010101" pitchFamily="49" charset="-122"/>
              </a:rPr>
              <a:t>EBSCO</a:t>
            </a:r>
            <a:r>
              <a:rPr lang="zh-CN" altLang="en-US" sz="2800" b="1" dirty="0">
                <a:effectLst>
                  <a:outerShdw blurRad="38100" dist="38100" dir="2700000" algn="tl">
                    <a:srgbClr val="C0C0C0"/>
                  </a:outerShdw>
                </a:effectLst>
                <a:latin typeface="黑体" panose="02010609060101010101" pitchFamily="49" charset="-122"/>
                <a:ea typeface="黑体" panose="02010609060101010101" pitchFamily="49" charset="-122"/>
              </a:rPr>
              <a:t>数据库简介</a:t>
            </a:r>
          </a:p>
        </p:txBody>
      </p:sp>
    </p:spTree>
    <p:extLst>
      <p:ext uri="{BB962C8B-B14F-4D97-AF65-F5344CB8AC3E}">
        <p14:creationId xmlns:p14="http://schemas.microsoft.com/office/powerpoint/2010/main" val="2863100300"/>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矩形 82"/>
          <p:cNvSpPr>
            <a:spLocks noChangeArrowheads="1"/>
          </p:cNvSpPr>
          <p:nvPr/>
        </p:nvSpPr>
        <p:spPr bwMode="auto">
          <a:xfrm>
            <a:off x="251520" y="764704"/>
            <a:ext cx="8572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smtClean="0">
                <a:solidFill>
                  <a:srgbClr val="7030A0"/>
                </a:solidFill>
                <a:latin typeface="黑体" panose="02010609060101010101" pitchFamily="49" charset="-122"/>
                <a:ea typeface="黑体" panose="02010609060101010101" pitchFamily="49" charset="-122"/>
              </a:rPr>
              <a:t>①ASP</a:t>
            </a:r>
            <a:r>
              <a:rPr lang="zh-CN" altLang="en-US" sz="2800" b="1" dirty="0">
                <a:solidFill>
                  <a:srgbClr val="7030A0"/>
                </a:solidFill>
                <a:latin typeface="黑体" panose="02010609060101010101" pitchFamily="49" charset="-122"/>
                <a:ea typeface="黑体" panose="02010609060101010101" pitchFamily="49" charset="-122"/>
              </a:rPr>
              <a:t>（</a:t>
            </a:r>
            <a:r>
              <a:rPr lang="en-US" altLang="zh-CN" sz="2800" b="1" dirty="0">
                <a:solidFill>
                  <a:srgbClr val="7030A0"/>
                </a:solidFill>
                <a:latin typeface="黑体" panose="02010609060101010101" pitchFamily="49" charset="-122"/>
                <a:ea typeface="黑体" panose="02010609060101010101" pitchFamily="49" charset="-122"/>
              </a:rPr>
              <a:t>Academic Source Premier</a:t>
            </a:r>
            <a:r>
              <a:rPr lang="zh-CN" altLang="en-US" sz="2800" b="1" dirty="0">
                <a:solidFill>
                  <a:srgbClr val="7030A0"/>
                </a:solidFill>
                <a:latin typeface="黑体" panose="02010609060101010101" pitchFamily="49" charset="-122"/>
                <a:ea typeface="黑体" panose="02010609060101010101" pitchFamily="49" charset="-122"/>
              </a:rPr>
              <a:t>） </a:t>
            </a:r>
            <a:endParaRPr lang="en-US" altLang="zh-CN" sz="2800" b="1" dirty="0">
              <a:solidFill>
                <a:srgbClr val="7030A0"/>
              </a:solidFill>
              <a:latin typeface="黑体" panose="02010609060101010101" pitchFamily="49" charset="-122"/>
              <a:ea typeface="黑体" panose="02010609060101010101" pitchFamily="49" charset="-122"/>
            </a:endParaRPr>
          </a:p>
          <a:p>
            <a:r>
              <a:rPr lang="zh-CN" altLang="en-US" sz="2800" b="1" dirty="0">
                <a:latin typeface="宋体" pitchFamily="2" charset="-122"/>
                <a:ea typeface="宋体" pitchFamily="2" charset="-122"/>
              </a:rPr>
              <a:t>    </a:t>
            </a:r>
          </a:p>
        </p:txBody>
      </p:sp>
      <p:sp>
        <p:nvSpPr>
          <p:cNvPr id="2" name="矩形 1"/>
          <p:cNvSpPr/>
          <p:nvPr/>
        </p:nvSpPr>
        <p:spPr>
          <a:xfrm>
            <a:off x="539553" y="1844824"/>
            <a:ext cx="8064896" cy="2677656"/>
          </a:xfrm>
          <a:prstGeom prst="rect">
            <a:avLst/>
          </a:prstGeom>
        </p:spPr>
        <p:txBody>
          <a:bodyPr wrap="square">
            <a:spAutoFit/>
          </a:bodyPr>
          <a:lstStyle/>
          <a:p>
            <a:pPr lvl="0"/>
            <a:r>
              <a:rPr lang="zh-CN" altLang="en-US" sz="2400" b="1" dirty="0">
                <a:solidFill>
                  <a:prstClr val="black"/>
                </a:solidFill>
                <a:latin typeface="宋体" pitchFamily="2" charset="-122"/>
                <a:ea typeface="宋体" pitchFamily="2" charset="-122"/>
              </a:rPr>
              <a:t>该库是专门为学术研究机构提供的全文数据库，是全球最大的多学科的数据库，收录有关</a:t>
            </a:r>
            <a:r>
              <a:rPr lang="zh-CN" altLang="en-US" sz="2400" b="1" dirty="0">
                <a:solidFill>
                  <a:srgbClr val="C00000"/>
                </a:solidFill>
                <a:latin typeface="宋体" pitchFamily="2" charset="-122"/>
                <a:ea typeface="宋体" pitchFamily="2" charset="-122"/>
              </a:rPr>
              <a:t>社会科学、人文、教育、计算机科学、工程、物理、化学、语言文学、艺术、医学、种族研究等领域的</a:t>
            </a:r>
            <a:r>
              <a:rPr lang="en-US" altLang="zh-CN" sz="2400" b="1" dirty="0">
                <a:solidFill>
                  <a:srgbClr val="C00000"/>
                </a:solidFill>
                <a:latin typeface="宋体" pitchFamily="2" charset="-122"/>
                <a:ea typeface="宋体" pitchFamily="2" charset="-122"/>
              </a:rPr>
              <a:t>4,700</a:t>
            </a:r>
            <a:r>
              <a:rPr lang="zh-CN" altLang="en-US" sz="2400" b="1" dirty="0">
                <a:solidFill>
                  <a:srgbClr val="C00000"/>
                </a:solidFill>
                <a:latin typeface="宋体" pitchFamily="2" charset="-122"/>
                <a:ea typeface="宋体" pitchFamily="2" charset="-122"/>
              </a:rPr>
              <a:t>多种全文期刊，</a:t>
            </a:r>
            <a:r>
              <a:rPr lang="zh-CN" altLang="en-US" sz="2400" b="1" dirty="0">
                <a:solidFill>
                  <a:prstClr val="black"/>
                </a:solidFill>
                <a:latin typeface="宋体" pitchFamily="2" charset="-122"/>
                <a:ea typeface="宋体" pitchFamily="2" charset="-122"/>
              </a:rPr>
              <a:t>其中包括</a:t>
            </a:r>
            <a:r>
              <a:rPr lang="en-US" altLang="zh-CN" sz="2400" b="1" dirty="0">
                <a:solidFill>
                  <a:prstClr val="black"/>
                </a:solidFill>
                <a:latin typeface="宋体" pitchFamily="2" charset="-122"/>
                <a:ea typeface="宋体" pitchFamily="2" charset="-122"/>
              </a:rPr>
              <a:t>3,600</a:t>
            </a:r>
            <a:r>
              <a:rPr lang="zh-CN" altLang="en-US" sz="2400" b="1" dirty="0">
                <a:solidFill>
                  <a:prstClr val="black"/>
                </a:solidFill>
                <a:latin typeface="宋体" pitchFamily="2" charset="-122"/>
                <a:ea typeface="宋体" pitchFamily="2" charset="-122"/>
              </a:rPr>
              <a:t>多种专家评审期刊；其中</a:t>
            </a:r>
            <a:r>
              <a:rPr lang="en-US" altLang="zh-CN" sz="2400" b="1" dirty="0">
                <a:solidFill>
                  <a:prstClr val="black"/>
                </a:solidFill>
                <a:latin typeface="宋体" pitchFamily="2" charset="-122"/>
                <a:ea typeface="宋体" pitchFamily="2" charset="-122"/>
              </a:rPr>
              <a:t>100</a:t>
            </a:r>
            <a:r>
              <a:rPr lang="zh-CN" altLang="en-US" sz="2400" b="1" dirty="0">
                <a:solidFill>
                  <a:prstClr val="black"/>
                </a:solidFill>
                <a:latin typeface="宋体" pitchFamily="2" charset="-122"/>
                <a:ea typeface="宋体" pitchFamily="2" charset="-122"/>
              </a:rPr>
              <a:t>多种期刊回溯至</a:t>
            </a:r>
            <a:r>
              <a:rPr lang="en-US" altLang="zh-CN" sz="2400" b="1" dirty="0">
                <a:solidFill>
                  <a:prstClr val="black"/>
                </a:solidFill>
                <a:latin typeface="宋体" pitchFamily="2" charset="-122"/>
                <a:ea typeface="宋体" pitchFamily="2" charset="-122"/>
              </a:rPr>
              <a:t>1975</a:t>
            </a:r>
            <a:r>
              <a:rPr lang="zh-CN" altLang="en-US" sz="2400" b="1" dirty="0">
                <a:solidFill>
                  <a:prstClr val="black"/>
                </a:solidFill>
                <a:latin typeface="宋体" pitchFamily="2" charset="-122"/>
                <a:ea typeface="宋体" pitchFamily="2" charset="-122"/>
              </a:rPr>
              <a:t>年甚至更早。同时还收录</a:t>
            </a:r>
            <a:r>
              <a:rPr lang="en-US" altLang="zh-CN" sz="2400" b="1" dirty="0">
                <a:solidFill>
                  <a:prstClr val="black"/>
                </a:solidFill>
                <a:latin typeface="宋体" pitchFamily="2" charset="-122"/>
                <a:ea typeface="宋体" pitchFamily="2" charset="-122"/>
              </a:rPr>
              <a:t>8,175</a:t>
            </a:r>
            <a:r>
              <a:rPr lang="zh-CN" altLang="en-US" sz="2400" b="1" dirty="0">
                <a:solidFill>
                  <a:prstClr val="black"/>
                </a:solidFill>
                <a:latin typeface="宋体" pitchFamily="2" charset="-122"/>
                <a:ea typeface="宋体" pitchFamily="2" charset="-122"/>
              </a:rPr>
              <a:t>种期刊的索引和文摘。数据每日更新。 </a:t>
            </a:r>
            <a:br>
              <a:rPr lang="zh-CN" altLang="en-US" sz="2400" b="1" dirty="0">
                <a:solidFill>
                  <a:prstClr val="black"/>
                </a:solidFill>
                <a:latin typeface="宋体" pitchFamily="2" charset="-122"/>
                <a:ea typeface="宋体" pitchFamily="2" charset="-122"/>
              </a:rPr>
            </a:br>
            <a:endParaRPr lang="zh-CN" altLang="en-US" sz="2400" b="1" dirty="0">
              <a:solidFill>
                <a:prstClr val="black"/>
              </a:solidFill>
              <a:latin typeface="宋体" pitchFamily="2" charset="-122"/>
              <a:ea typeface="宋体" pitchFamily="2" charset="-122"/>
            </a:endParaRPr>
          </a:p>
        </p:txBody>
      </p:sp>
    </p:spTree>
    <p:extLst>
      <p:ext uri="{BB962C8B-B14F-4D97-AF65-F5344CB8AC3E}">
        <p14:creationId xmlns:p14="http://schemas.microsoft.com/office/powerpoint/2010/main" val="286427812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矩形 82"/>
          <p:cNvSpPr>
            <a:spLocks noChangeArrowheads="1"/>
          </p:cNvSpPr>
          <p:nvPr/>
        </p:nvSpPr>
        <p:spPr bwMode="auto">
          <a:xfrm>
            <a:off x="467544" y="1484784"/>
            <a:ext cx="813690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smtClean="0">
                <a:latin typeface="宋体" pitchFamily="2" charset="-122"/>
                <a:ea typeface="宋体" pitchFamily="2" charset="-122"/>
              </a:rPr>
              <a:t>文献</a:t>
            </a:r>
            <a:r>
              <a:rPr lang="zh-CN" altLang="en-US" sz="2400" b="1" dirty="0">
                <a:latin typeface="宋体" pitchFamily="2" charset="-122"/>
                <a:ea typeface="宋体" pitchFamily="2" charset="-122"/>
              </a:rPr>
              <a:t>涉及所有的商业经济领域，主要包括：</a:t>
            </a:r>
            <a:r>
              <a:rPr lang="zh-CN" altLang="en-US" sz="2400" b="1" dirty="0">
                <a:solidFill>
                  <a:srgbClr val="C00000"/>
                </a:solidFill>
                <a:latin typeface="宋体" pitchFamily="2" charset="-122"/>
                <a:ea typeface="宋体" pitchFamily="2" charset="-122"/>
              </a:rPr>
              <a:t>营销、经济管理、金融、会计、经济学、劳动人事、银行以及国际商务</a:t>
            </a:r>
            <a:r>
              <a:rPr lang="zh-CN" altLang="en-US" sz="2400" b="1" dirty="0">
                <a:latin typeface="宋体" pitchFamily="2" charset="-122"/>
                <a:ea typeface="宋体" pitchFamily="2" charset="-122"/>
              </a:rPr>
              <a:t>等。收录期刊近 </a:t>
            </a:r>
            <a:r>
              <a:rPr lang="en-US" altLang="zh-CN" sz="2400" b="1" dirty="0">
                <a:latin typeface="宋体" pitchFamily="2" charset="-122"/>
                <a:ea typeface="宋体" pitchFamily="2" charset="-122"/>
              </a:rPr>
              <a:t>2300 </a:t>
            </a:r>
            <a:r>
              <a:rPr lang="zh-CN" altLang="en-US" sz="2400" b="1" dirty="0">
                <a:latin typeface="宋体" pitchFamily="2" charset="-122"/>
                <a:ea typeface="宋体" pitchFamily="2" charset="-122"/>
              </a:rPr>
              <a:t>种，其中 </a:t>
            </a:r>
            <a:r>
              <a:rPr lang="en-US" altLang="zh-CN" sz="2400" b="1" dirty="0">
                <a:latin typeface="宋体" pitchFamily="2" charset="-122"/>
                <a:ea typeface="宋体" pitchFamily="2" charset="-122"/>
              </a:rPr>
              <a:t>1100 </a:t>
            </a:r>
            <a:r>
              <a:rPr lang="zh-CN" altLang="en-US" sz="2400" b="1" dirty="0">
                <a:latin typeface="宋体" pitchFamily="2" charset="-122"/>
                <a:ea typeface="宋体" pitchFamily="2" charset="-122"/>
              </a:rPr>
              <a:t>多种为同行评审期刊（ </a:t>
            </a:r>
            <a:r>
              <a:rPr lang="en-US" altLang="zh-CN" sz="2400" b="1" dirty="0">
                <a:latin typeface="宋体" pitchFamily="2" charset="-122"/>
                <a:ea typeface="宋体" pitchFamily="2" charset="-122"/>
              </a:rPr>
              <a:t>peer-reviewed journals </a:t>
            </a:r>
            <a:r>
              <a:rPr lang="zh-CN" altLang="en-US" sz="2400" b="1" dirty="0">
                <a:latin typeface="宋体" pitchFamily="2" charset="-122"/>
                <a:ea typeface="宋体" pitchFamily="2" charset="-122"/>
              </a:rPr>
              <a:t>），较著名的有</a:t>
            </a:r>
            <a:r>
              <a:rPr lang="en-US" altLang="zh-CN" sz="2400" b="1" dirty="0">
                <a:latin typeface="宋体" pitchFamily="2" charset="-122"/>
                <a:ea typeface="宋体" pitchFamily="2" charset="-122"/>
              </a:rPr>
              <a:t>Harvard Business Review, California Management Review</a:t>
            </a:r>
            <a:r>
              <a:rPr lang="zh-CN" altLang="en-US" sz="2400" b="1" dirty="0">
                <a:latin typeface="宋体" pitchFamily="2" charset="-122"/>
                <a:ea typeface="宋体" pitchFamily="2" charset="-122"/>
              </a:rPr>
              <a:t>等；此外，还收录关于市场、行业、国家的研究报告。</a:t>
            </a:r>
          </a:p>
          <a:p>
            <a:endParaRPr lang="zh-CN" altLang="en-US" sz="2400" b="1" dirty="0">
              <a:latin typeface="宋体" pitchFamily="2" charset="-122"/>
              <a:ea typeface="宋体" pitchFamily="2" charset="-122"/>
            </a:endParaRPr>
          </a:p>
        </p:txBody>
      </p:sp>
      <p:sp>
        <p:nvSpPr>
          <p:cNvPr id="2" name="矩形 1"/>
          <p:cNvSpPr/>
          <p:nvPr/>
        </p:nvSpPr>
        <p:spPr>
          <a:xfrm>
            <a:off x="323528" y="620688"/>
            <a:ext cx="6912768" cy="523220"/>
          </a:xfrm>
          <a:prstGeom prst="rect">
            <a:avLst/>
          </a:prstGeom>
        </p:spPr>
        <p:txBody>
          <a:bodyPr wrap="square">
            <a:spAutoFit/>
          </a:bodyPr>
          <a:lstStyle/>
          <a:p>
            <a:pPr lvl="0"/>
            <a:r>
              <a:rPr lang="en-US" altLang="zh-CN" sz="2800" b="1" dirty="0" smtClean="0">
                <a:solidFill>
                  <a:srgbClr val="7030A0"/>
                </a:solidFill>
                <a:latin typeface="黑体" panose="02010609060101010101" pitchFamily="49" charset="-122"/>
                <a:ea typeface="黑体" panose="02010609060101010101" pitchFamily="49" charset="-122"/>
                <a:cs typeface="Times New Roman" panose="02020603050405020304" pitchFamily="18" charset="0"/>
              </a:rPr>
              <a:t>②</a:t>
            </a:r>
            <a:r>
              <a:rPr lang="en-US" altLang="zh-CN" sz="2800" b="1" dirty="0" smtClean="0">
                <a:solidFill>
                  <a:srgbClr val="7030A0"/>
                </a:solidFill>
                <a:latin typeface="Times New Roman" panose="02020603050405020304" pitchFamily="18" charset="0"/>
                <a:ea typeface="宋体" pitchFamily="2" charset="-122"/>
                <a:cs typeface="Times New Roman" panose="02020603050405020304" pitchFamily="18" charset="0"/>
              </a:rPr>
              <a:t>BSP</a:t>
            </a:r>
            <a:r>
              <a:rPr lang="zh-CN" altLang="en-US" sz="2800" b="1" dirty="0">
                <a:solidFill>
                  <a:srgbClr val="7030A0"/>
                </a:solidFill>
                <a:latin typeface="Times New Roman" panose="02020603050405020304" pitchFamily="18" charset="0"/>
                <a:ea typeface="宋体" pitchFamily="2" charset="-122"/>
                <a:cs typeface="Times New Roman" panose="02020603050405020304" pitchFamily="18" charset="0"/>
              </a:rPr>
              <a:t>（</a:t>
            </a:r>
            <a:r>
              <a:rPr lang="en-US" altLang="zh-CN" sz="2800" b="1" dirty="0">
                <a:solidFill>
                  <a:srgbClr val="7030A0"/>
                </a:solidFill>
                <a:latin typeface="Times New Roman" panose="02020603050405020304" pitchFamily="18" charset="0"/>
                <a:ea typeface="宋体" pitchFamily="2" charset="-122"/>
                <a:cs typeface="Times New Roman" panose="02020603050405020304" pitchFamily="18" charset="0"/>
              </a:rPr>
              <a:t>Business Source Premier</a:t>
            </a:r>
            <a:r>
              <a:rPr lang="zh-CN" altLang="en-US" sz="2800" b="1" dirty="0">
                <a:solidFill>
                  <a:srgbClr val="7030A0"/>
                </a:solidFill>
                <a:latin typeface="Times New Roman" panose="02020603050405020304" pitchFamily="18" charset="0"/>
                <a:ea typeface="宋体" pitchFamily="2" charset="-122"/>
                <a:cs typeface="Times New Roman" panose="02020603050405020304" pitchFamily="18" charset="0"/>
              </a:rPr>
              <a:t>） </a:t>
            </a:r>
            <a:endParaRPr lang="en-US" altLang="zh-CN" sz="2800" b="1" dirty="0">
              <a:solidFill>
                <a:srgbClr val="7030A0"/>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55562991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矩形 82"/>
          <p:cNvSpPr>
            <a:spLocks noChangeArrowheads="1"/>
          </p:cNvSpPr>
          <p:nvPr/>
        </p:nvSpPr>
        <p:spPr bwMode="auto">
          <a:xfrm>
            <a:off x="683568" y="1556792"/>
            <a:ext cx="7776864"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smtClean="0">
                <a:latin typeface="宋体" pitchFamily="2" charset="-122"/>
                <a:ea typeface="宋体" pitchFamily="2" charset="-122"/>
              </a:rPr>
              <a:t>收录</a:t>
            </a:r>
            <a:r>
              <a:rPr lang="zh-CN" altLang="en-US" sz="2400" b="1" dirty="0">
                <a:latin typeface="宋体" pitchFamily="2" charset="-122"/>
                <a:ea typeface="宋体" pitchFamily="2" charset="-122"/>
              </a:rPr>
              <a:t>关于</a:t>
            </a:r>
            <a:r>
              <a:rPr lang="zh-CN" altLang="en-US" sz="2400" b="1" dirty="0">
                <a:solidFill>
                  <a:srgbClr val="C00000"/>
                </a:solidFill>
                <a:latin typeface="宋体" pitchFamily="2" charset="-122"/>
                <a:ea typeface="宋体" pitchFamily="2" charset="-122"/>
              </a:rPr>
              <a:t>各级教育</a:t>
            </a:r>
            <a:r>
              <a:rPr lang="zh-CN" altLang="en-US" sz="2400" b="1" dirty="0">
                <a:latin typeface="宋体" pitchFamily="2" charset="-122"/>
                <a:ea typeface="宋体" pitchFamily="2" charset="-122"/>
              </a:rPr>
              <a:t>的期刊等出版物，包括近</a:t>
            </a:r>
            <a:r>
              <a:rPr lang="en-US" altLang="zh-CN" sz="2400" b="1" dirty="0">
                <a:latin typeface="宋体" pitchFamily="2" charset="-122"/>
                <a:ea typeface="宋体" pitchFamily="2" charset="-122"/>
              </a:rPr>
              <a:t>1000</a:t>
            </a:r>
            <a:r>
              <a:rPr lang="zh-CN" altLang="en-US" sz="2400" b="1" dirty="0">
                <a:latin typeface="宋体" pitchFamily="2" charset="-122"/>
                <a:ea typeface="宋体" pitchFamily="2" charset="-122"/>
              </a:rPr>
              <a:t>种教育或与教育相关的期刊和摘要，时间可追溯至 </a:t>
            </a:r>
            <a:r>
              <a:rPr lang="en-US" altLang="zh-CN" sz="2400" b="1" dirty="0">
                <a:latin typeface="宋体" pitchFamily="2" charset="-122"/>
                <a:ea typeface="宋体" pitchFamily="2" charset="-122"/>
              </a:rPr>
              <a:t>1966 </a:t>
            </a:r>
            <a:r>
              <a:rPr lang="zh-CN" altLang="en-US" sz="2400" b="1" dirty="0">
                <a:latin typeface="宋体" pitchFamily="2" charset="-122"/>
                <a:ea typeface="宋体" pitchFamily="2" charset="-122"/>
              </a:rPr>
              <a:t>年。</a:t>
            </a:r>
          </a:p>
          <a:p>
            <a:pPr>
              <a:lnSpc>
                <a:spcPct val="150000"/>
              </a:lnSpc>
            </a:pPr>
            <a:endParaRPr lang="zh-CN" altLang="en-US" sz="2800" b="1" dirty="0">
              <a:latin typeface="宋体" pitchFamily="2" charset="-122"/>
              <a:ea typeface="宋体" pitchFamily="2" charset="-122"/>
            </a:endParaRPr>
          </a:p>
          <a:p>
            <a:pPr>
              <a:lnSpc>
                <a:spcPct val="150000"/>
              </a:lnSpc>
            </a:pPr>
            <a:endParaRPr lang="zh-CN" altLang="en-US" sz="2800" b="1" dirty="0">
              <a:latin typeface="宋体" pitchFamily="2" charset="-122"/>
              <a:ea typeface="宋体" pitchFamily="2" charset="-122"/>
            </a:endParaRPr>
          </a:p>
          <a:p>
            <a:pPr>
              <a:lnSpc>
                <a:spcPct val="150000"/>
              </a:lnSpc>
            </a:pPr>
            <a:endParaRPr lang="zh-CN" altLang="en-US" sz="2800" b="1" dirty="0">
              <a:latin typeface="宋体" pitchFamily="2" charset="-122"/>
              <a:ea typeface="宋体" pitchFamily="2" charset="-122"/>
            </a:endParaRPr>
          </a:p>
          <a:p>
            <a:endParaRPr lang="zh-CN" altLang="en-US" sz="2800" b="1" dirty="0">
              <a:latin typeface="宋体" pitchFamily="2" charset="-122"/>
              <a:ea typeface="宋体" pitchFamily="2" charset="-122"/>
            </a:endParaRPr>
          </a:p>
        </p:txBody>
      </p:sp>
      <p:sp>
        <p:nvSpPr>
          <p:cNvPr id="99331" name="标题 1"/>
          <p:cNvSpPr>
            <a:spLocks noGrp="1"/>
          </p:cNvSpPr>
          <p:nvPr>
            <p:ph type="title"/>
          </p:nvPr>
        </p:nvSpPr>
        <p:spPr>
          <a:xfrm>
            <a:off x="107504" y="548680"/>
            <a:ext cx="8750746" cy="1252728"/>
          </a:xfrm>
        </p:spPr>
        <p:txBody>
          <a:bodyPr>
            <a:normAutofit/>
          </a:bodyPr>
          <a:lstStyle/>
          <a:p>
            <a:pPr lvl="0">
              <a:spcBef>
                <a:spcPts val="0"/>
              </a:spcBef>
            </a:pPr>
            <a:r>
              <a:rPr lang="en-US" altLang="zh-CN" sz="2800" b="1" dirty="0" smtClean="0">
                <a:solidFill>
                  <a:srgbClr val="7030A0"/>
                </a:solidFill>
                <a:latin typeface="黑体" panose="02010609060101010101" pitchFamily="49" charset="-122"/>
                <a:ea typeface="黑体" panose="02010609060101010101" pitchFamily="49" charset="-122"/>
                <a:cs typeface="+mn-cs"/>
              </a:rPr>
              <a:t>③</a:t>
            </a:r>
            <a:r>
              <a:rPr lang="en-US" altLang="zh-CN" sz="2800" b="1" dirty="0" smtClean="0">
                <a:solidFill>
                  <a:srgbClr val="7030A0"/>
                </a:solidFill>
                <a:latin typeface="Times New Roman" panose="02020603050405020304" pitchFamily="18" charset="0"/>
                <a:ea typeface="宋体" pitchFamily="2" charset="-122"/>
                <a:cs typeface="Times New Roman" panose="02020603050405020304" pitchFamily="18" charset="0"/>
              </a:rPr>
              <a:t>ERIC(Educational </a:t>
            </a:r>
            <a:r>
              <a:rPr lang="en-US" altLang="zh-CN" sz="2800" b="1" dirty="0">
                <a:solidFill>
                  <a:srgbClr val="7030A0"/>
                </a:solidFill>
                <a:latin typeface="Times New Roman" panose="02020603050405020304" pitchFamily="18" charset="0"/>
                <a:ea typeface="宋体" pitchFamily="2" charset="-122"/>
                <a:cs typeface="Times New Roman" panose="02020603050405020304" pitchFamily="18" charset="0"/>
              </a:rPr>
              <a:t>Resource Information Center) </a:t>
            </a:r>
            <a:r>
              <a:rPr lang="en-US" altLang="zh-CN" sz="2800" b="1" dirty="0">
                <a:solidFill>
                  <a:srgbClr val="7030A0"/>
                </a:solidFill>
                <a:latin typeface="宋体" pitchFamily="2" charset="-122"/>
                <a:ea typeface="宋体" pitchFamily="2" charset="-122"/>
                <a:cs typeface="+mn-cs"/>
              </a:rPr>
              <a:t/>
            </a:r>
            <a:br>
              <a:rPr lang="en-US" altLang="zh-CN" sz="2800" b="1" dirty="0">
                <a:solidFill>
                  <a:srgbClr val="7030A0"/>
                </a:solidFill>
                <a:latin typeface="宋体" pitchFamily="2" charset="-122"/>
                <a:ea typeface="宋体" pitchFamily="2" charset="-122"/>
                <a:cs typeface="+mn-cs"/>
              </a:rPr>
            </a:br>
            <a:endParaRPr lang="zh-CN" altLang="en-US" dirty="0" smtClean="0">
              <a:ea typeface="宋体" pitchFamily="2" charset="-122"/>
            </a:endParaRPr>
          </a:p>
        </p:txBody>
      </p:sp>
    </p:spTree>
    <p:extLst>
      <p:ext uri="{BB962C8B-B14F-4D97-AF65-F5344CB8AC3E}">
        <p14:creationId xmlns:p14="http://schemas.microsoft.com/office/powerpoint/2010/main" val="117282033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标题 1"/>
          <p:cNvSpPr>
            <a:spLocks noGrp="1"/>
          </p:cNvSpPr>
          <p:nvPr>
            <p:ph type="title"/>
          </p:nvPr>
        </p:nvSpPr>
        <p:spPr>
          <a:xfrm>
            <a:off x="23148" y="476672"/>
            <a:ext cx="5219700" cy="762000"/>
          </a:xfrm>
        </p:spPr>
        <p:txBody>
          <a:bodyPr>
            <a:normAutofit fontScale="90000"/>
          </a:bodyPr>
          <a:lstStyle/>
          <a:p>
            <a:r>
              <a:rPr lang="en-US" altLang="zh-CN" sz="3600" b="1" dirty="0" smtClean="0">
                <a:latin typeface="黑体" panose="02010609060101010101" pitchFamily="49" charset="-122"/>
                <a:ea typeface="黑体" panose="02010609060101010101" pitchFamily="49" charset="-122"/>
              </a:rPr>
              <a:t>2</a:t>
            </a:r>
            <a:r>
              <a:rPr lang="zh-CN" altLang="en-US" sz="3600" b="1" dirty="0" smtClean="0">
                <a:latin typeface="黑体" panose="02010609060101010101" pitchFamily="49" charset="-122"/>
                <a:ea typeface="黑体" panose="02010609060101010101" pitchFamily="49" charset="-122"/>
              </a:rPr>
              <a:t>、</a:t>
            </a:r>
            <a:r>
              <a:rPr lang="en-US" altLang="zh-CN" sz="3600" b="1" dirty="0" err="1" smtClean="0">
                <a:latin typeface="Times New Roman" panose="02020603050405020304" pitchFamily="18" charset="0"/>
                <a:ea typeface="黑体" panose="02010609060101010101" pitchFamily="49" charset="-122"/>
                <a:cs typeface="Times New Roman" panose="02020603050405020304" pitchFamily="18" charset="0"/>
              </a:rPr>
              <a:t>SpringerLink</a:t>
            </a:r>
            <a:r>
              <a:rPr lang="zh-CN" altLang="en-US" sz="3600" b="1" dirty="0" smtClean="0">
                <a:latin typeface="黑体" panose="02010609060101010101" pitchFamily="49" charset="-122"/>
                <a:ea typeface="黑体" panose="02010609060101010101" pitchFamily="49" charset="-122"/>
              </a:rPr>
              <a:t>数据库</a:t>
            </a:r>
            <a:r>
              <a:rPr lang="en-US" altLang="zh-CN" sz="3600" b="1" dirty="0" smtClean="0">
                <a:latin typeface="黑体" panose="02010609060101010101" pitchFamily="49" charset="-122"/>
                <a:ea typeface="黑体" panose="02010609060101010101" pitchFamily="49" charset="-122"/>
              </a:rPr>
              <a:t/>
            </a:r>
            <a:br>
              <a:rPr lang="en-US" altLang="zh-CN" sz="3600" b="1" dirty="0" smtClean="0">
                <a:latin typeface="黑体" panose="02010609060101010101" pitchFamily="49" charset="-122"/>
                <a:ea typeface="黑体" panose="02010609060101010101" pitchFamily="49" charset="-122"/>
              </a:rPr>
            </a:br>
            <a:endParaRPr lang="zh-CN" altLang="en-US" sz="2800" b="1" dirty="0" smtClean="0">
              <a:solidFill>
                <a:srgbClr val="FFFF00"/>
              </a:solidFill>
              <a:latin typeface="宋体" pitchFamily="2" charset="-122"/>
              <a:ea typeface="宋体" pitchFamily="2" charset="-122"/>
            </a:endParaRPr>
          </a:p>
        </p:txBody>
      </p:sp>
      <p:sp>
        <p:nvSpPr>
          <p:cNvPr id="101379" name="内容占位符 2"/>
          <p:cNvSpPr>
            <a:spLocks noGrp="1"/>
          </p:cNvSpPr>
          <p:nvPr>
            <p:ph idx="1"/>
          </p:nvPr>
        </p:nvSpPr>
        <p:spPr>
          <a:xfrm>
            <a:off x="251520" y="1196752"/>
            <a:ext cx="8569325" cy="4895850"/>
          </a:xfrm>
        </p:spPr>
        <p:txBody>
          <a:bodyPr>
            <a:normAutofit/>
          </a:bodyPr>
          <a:lstStyle/>
          <a:p>
            <a:r>
              <a:rPr lang="zh-CN" altLang="en-US" sz="2400" b="1" dirty="0">
                <a:latin typeface="宋体" pitchFamily="2" charset="-122"/>
                <a:ea typeface="宋体" pitchFamily="2" charset="-122"/>
              </a:rPr>
              <a:t>网址：</a:t>
            </a:r>
            <a:r>
              <a:rPr lang="en-US" altLang="zh-CN" sz="2400" b="1" dirty="0">
                <a:latin typeface="宋体" pitchFamily="2" charset="-122"/>
                <a:ea typeface="宋体" pitchFamily="2" charset="-122"/>
              </a:rPr>
              <a:t>http://www.springerlink.com/</a:t>
            </a:r>
            <a:br>
              <a:rPr lang="en-US" altLang="zh-CN" sz="2400" b="1" dirty="0">
                <a:latin typeface="宋体" pitchFamily="2" charset="-122"/>
                <a:ea typeface="宋体" pitchFamily="2" charset="-122"/>
              </a:rPr>
            </a:br>
            <a:r>
              <a:rPr lang="zh-CN" altLang="en-US" sz="2400" b="1" dirty="0" smtClean="0">
                <a:latin typeface="宋体" pitchFamily="2" charset="-122"/>
                <a:ea typeface="宋体" pitchFamily="2" charset="-122"/>
              </a:rPr>
              <a:t>数据库内容</a:t>
            </a:r>
            <a:r>
              <a:rPr lang="en-US" altLang="zh-CN" sz="2400" b="1" dirty="0" smtClean="0">
                <a:solidFill>
                  <a:srgbClr val="C00000"/>
                </a:solidFill>
                <a:latin typeface="宋体" pitchFamily="2" charset="-122"/>
                <a:ea typeface="宋体" pitchFamily="2" charset="-122"/>
              </a:rPr>
              <a:t>13</a:t>
            </a:r>
            <a:r>
              <a:rPr lang="zh-CN" altLang="en-US" sz="2400" b="1" dirty="0" smtClean="0">
                <a:latin typeface="宋体" pitchFamily="2" charset="-122"/>
                <a:ea typeface="宋体" pitchFamily="2" charset="-122"/>
              </a:rPr>
              <a:t>个学科：</a:t>
            </a:r>
            <a:r>
              <a:rPr lang="zh-CN" altLang="en-US" sz="2400" b="1" dirty="0" smtClean="0">
                <a:solidFill>
                  <a:srgbClr val="C00000"/>
                </a:solidFill>
                <a:latin typeface="宋体" pitchFamily="2" charset="-122"/>
                <a:ea typeface="宋体" pitchFamily="2" charset="-122"/>
              </a:rPr>
              <a:t>建筑学、设计和艺术；行为科学；生物医学和生命科学；商业和经济；化学和材料科学；计算机科学；地球和环境科学；工程学；人文、社科学和法律；数学和统计学；医学；物理和天文学；专业电脑、万维网应用与设计</a:t>
            </a:r>
            <a:r>
              <a:rPr lang="zh-CN" altLang="en-US" sz="2400" b="1" dirty="0" smtClean="0">
                <a:latin typeface="宋体" pitchFamily="2" charset="-122"/>
                <a:ea typeface="宋体" pitchFamily="2" charset="-122"/>
              </a:rPr>
              <a:t>。其中包括期刊</a:t>
            </a:r>
            <a:r>
              <a:rPr lang="en-US" altLang="zh-CN" sz="2400" b="1" dirty="0" smtClean="0">
                <a:latin typeface="宋体" pitchFamily="2" charset="-122"/>
                <a:ea typeface="宋体" pitchFamily="2" charset="-122"/>
              </a:rPr>
              <a:t>2525</a:t>
            </a:r>
            <a:r>
              <a:rPr lang="zh-CN" altLang="en-US" sz="2400" b="1" dirty="0" smtClean="0">
                <a:latin typeface="宋体" pitchFamily="2" charset="-122"/>
                <a:ea typeface="宋体" pitchFamily="2" charset="-122"/>
              </a:rPr>
              <a:t>种、图书</a:t>
            </a:r>
            <a:r>
              <a:rPr lang="en-US" altLang="zh-CN" sz="2400" b="1" dirty="0" smtClean="0">
                <a:latin typeface="宋体" pitchFamily="2" charset="-122"/>
                <a:ea typeface="宋体" pitchFamily="2" charset="-122"/>
              </a:rPr>
              <a:t>42305</a:t>
            </a:r>
            <a:r>
              <a:rPr lang="zh-CN" altLang="en-US" sz="2400" b="1" dirty="0" smtClean="0">
                <a:latin typeface="宋体" pitchFamily="2" charset="-122"/>
                <a:ea typeface="宋体" pitchFamily="2" charset="-122"/>
              </a:rPr>
              <a:t>种、丛书</a:t>
            </a:r>
            <a:r>
              <a:rPr lang="en-US" altLang="zh-CN" sz="2400" b="1" dirty="0" smtClean="0">
                <a:latin typeface="宋体" pitchFamily="2" charset="-122"/>
                <a:ea typeface="宋体" pitchFamily="2" charset="-122"/>
              </a:rPr>
              <a:t>1180</a:t>
            </a:r>
            <a:r>
              <a:rPr lang="zh-CN" altLang="en-US" sz="2400" b="1" dirty="0" smtClean="0">
                <a:latin typeface="宋体" pitchFamily="2" charset="-122"/>
                <a:ea typeface="宋体" pitchFamily="2" charset="-122"/>
              </a:rPr>
              <a:t>种、电子参考文献</a:t>
            </a:r>
            <a:r>
              <a:rPr lang="en-US" altLang="zh-CN" sz="2400" b="1" dirty="0" smtClean="0">
                <a:latin typeface="宋体" pitchFamily="2" charset="-122"/>
                <a:ea typeface="宋体" pitchFamily="2" charset="-122"/>
              </a:rPr>
              <a:t>176</a:t>
            </a:r>
            <a:r>
              <a:rPr lang="zh-CN" altLang="en-US" sz="2400" b="1" dirty="0" smtClean="0">
                <a:latin typeface="宋体" pitchFamily="2" charset="-122"/>
                <a:ea typeface="宋体" pitchFamily="2" charset="-122"/>
              </a:rPr>
              <a:t>种、实验</a:t>
            </a:r>
            <a:r>
              <a:rPr lang="en-US" altLang="zh-CN" sz="2400" b="1" dirty="0" smtClean="0">
                <a:latin typeface="宋体" pitchFamily="2" charset="-122"/>
                <a:ea typeface="宋体" pitchFamily="2" charset="-122"/>
              </a:rPr>
              <a:t>22493</a:t>
            </a:r>
            <a:r>
              <a:rPr lang="zh-CN" altLang="en-US" sz="2400" b="1" dirty="0" smtClean="0">
                <a:latin typeface="宋体" pitchFamily="2" charset="-122"/>
                <a:ea typeface="宋体" pitchFamily="2" charset="-122"/>
              </a:rPr>
              <a:t>个。</a:t>
            </a:r>
            <a:endParaRPr lang="en-US" altLang="zh-CN" sz="2400" b="1" dirty="0" smtClean="0">
              <a:latin typeface="宋体" pitchFamily="2" charset="-122"/>
              <a:ea typeface="宋体" pitchFamily="2" charset="-122"/>
            </a:endParaRPr>
          </a:p>
          <a:p>
            <a:r>
              <a:rPr lang="en-US" altLang="zh-CN" sz="2400" b="1" dirty="0" err="1" smtClean="0">
                <a:latin typeface="宋体" pitchFamily="2" charset="-122"/>
                <a:ea typeface="宋体" pitchFamily="2" charset="-122"/>
              </a:rPr>
              <a:t>SpringerLink</a:t>
            </a:r>
            <a:r>
              <a:rPr lang="zh-CN" altLang="en-US" sz="2400" b="1" dirty="0" smtClean="0">
                <a:latin typeface="宋体" pitchFamily="2" charset="-122"/>
                <a:ea typeface="宋体" pitchFamily="2" charset="-122"/>
              </a:rPr>
              <a:t>数据库提供基本检索、高级检索。并提供学科主题浏览、按内容和标题的出版物浏览等功能。</a:t>
            </a:r>
          </a:p>
        </p:txBody>
      </p:sp>
    </p:spTree>
    <p:extLst>
      <p:ext uri="{BB962C8B-B14F-4D97-AF65-F5344CB8AC3E}">
        <p14:creationId xmlns:p14="http://schemas.microsoft.com/office/powerpoint/2010/main" val="34537577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8300"/>
            <a:ext cx="91440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矩形标注 2"/>
          <p:cNvSpPr>
            <a:spLocks noChangeArrowheads="1"/>
          </p:cNvSpPr>
          <p:nvPr/>
        </p:nvSpPr>
        <p:spPr bwMode="auto">
          <a:xfrm>
            <a:off x="2771775" y="1628775"/>
            <a:ext cx="1152525" cy="287338"/>
          </a:xfrm>
          <a:prstGeom prst="wedgeRectCallout">
            <a:avLst>
              <a:gd name="adj1" fmla="val -23736"/>
              <a:gd name="adj2" fmla="val -159740"/>
            </a:avLst>
          </a:prstGeom>
          <a:solidFill>
            <a:srgbClr val="FF0000"/>
          </a:solidFill>
          <a:ln w="9525" algn="ctr">
            <a:solidFill>
              <a:schemeClr val="tx1"/>
            </a:solidFill>
            <a:round/>
            <a:headEnd/>
            <a:tailEnd/>
          </a:ln>
          <a:effectLst/>
          <a:extLst/>
        </p:spPr>
        <p:txBody>
          <a:bodyPr/>
          <a:lstStyle/>
          <a:p>
            <a:r>
              <a:rPr lang="zh-CN" altLang="en-US" dirty="0">
                <a:solidFill>
                  <a:srgbClr val="FFFF00"/>
                </a:solidFill>
              </a:rPr>
              <a:t>基本检索</a:t>
            </a:r>
          </a:p>
        </p:txBody>
      </p:sp>
      <p:sp>
        <p:nvSpPr>
          <p:cNvPr id="76804" name="矩形标注 7"/>
          <p:cNvSpPr>
            <a:spLocks noChangeArrowheads="1"/>
          </p:cNvSpPr>
          <p:nvPr/>
        </p:nvSpPr>
        <p:spPr bwMode="auto">
          <a:xfrm>
            <a:off x="5003800" y="1479550"/>
            <a:ext cx="1152525" cy="288925"/>
          </a:xfrm>
          <a:prstGeom prst="wedgeRectCallout">
            <a:avLst>
              <a:gd name="adj1" fmla="val -20833"/>
              <a:gd name="adj2" fmla="val -140058"/>
            </a:avLst>
          </a:prstGeom>
          <a:solidFill>
            <a:srgbClr val="FF0000"/>
          </a:solidFill>
          <a:ln w="9525" algn="ctr">
            <a:solidFill>
              <a:schemeClr val="tx1"/>
            </a:solidFill>
            <a:round/>
            <a:headEnd/>
            <a:tailEnd/>
          </a:ln>
          <a:effectLst/>
          <a:extLst/>
        </p:spPr>
        <p:txBody>
          <a:bodyPr/>
          <a:lstStyle/>
          <a:p>
            <a:r>
              <a:rPr lang="zh-CN" altLang="en-US" dirty="0">
                <a:solidFill>
                  <a:srgbClr val="FFFF00"/>
                </a:solidFill>
              </a:rPr>
              <a:t>高级检索</a:t>
            </a:r>
          </a:p>
        </p:txBody>
      </p:sp>
      <p:sp>
        <p:nvSpPr>
          <p:cNvPr id="76805" name="矩形标注 8"/>
          <p:cNvSpPr>
            <a:spLocks noChangeArrowheads="1"/>
          </p:cNvSpPr>
          <p:nvPr/>
        </p:nvSpPr>
        <p:spPr bwMode="auto">
          <a:xfrm>
            <a:off x="1908175" y="4450909"/>
            <a:ext cx="1150938" cy="287337"/>
          </a:xfrm>
          <a:prstGeom prst="wedgeRectCallout">
            <a:avLst>
              <a:gd name="adj1" fmla="val -33428"/>
              <a:gd name="adj2" fmla="val -136455"/>
            </a:avLst>
          </a:prstGeom>
          <a:solidFill>
            <a:srgbClr val="FF0000"/>
          </a:solidFill>
          <a:ln w="9525" algn="ctr">
            <a:solidFill>
              <a:schemeClr val="tx1"/>
            </a:solidFill>
            <a:round/>
            <a:headEnd/>
            <a:tailEnd/>
          </a:ln>
          <a:effectLst/>
          <a:extLst/>
        </p:spPr>
        <p:txBody>
          <a:bodyPr/>
          <a:lstStyle/>
          <a:p>
            <a:r>
              <a:rPr lang="zh-CN" altLang="en-US" dirty="0">
                <a:solidFill>
                  <a:srgbClr val="FFFF00"/>
                </a:solidFill>
              </a:rPr>
              <a:t>学科浏览</a:t>
            </a:r>
          </a:p>
        </p:txBody>
      </p:sp>
    </p:spTree>
    <p:extLst>
      <p:ext uri="{BB962C8B-B14F-4D97-AF65-F5344CB8AC3E}">
        <p14:creationId xmlns:p14="http://schemas.microsoft.com/office/powerpoint/2010/main" val="1935583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3838" y="366713"/>
            <a:ext cx="869632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矩形标注 3"/>
          <p:cNvSpPr>
            <a:spLocks noChangeArrowheads="1"/>
          </p:cNvSpPr>
          <p:nvPr/>
        </p:nvSpPr>
        <p:spPr bwMode="auto">
          <a:xfrm>
            <a:off x="395288" y="765175"/>
            <a:ext cx="1873250" cy="1289050"/>
          </a:xfrm>
          <a:prstGeom prst="wedgeRectCallout">
            <a:avLst>
              <a:gd name="adj1" fmla="val -33856"/>
              <a:gd name="adj2" fmla="val 56829"/>
            </a:avLst>
          </a:prstGeom>
          <a:solidFill>
            <a:srgbClr val="FF0000"/>
          </a:solidFill>
          <a:ln w="9525" algn="ctr">
            <a:solidFill>
              <a:schemeClr val="tx1"/>
            </a:solidFill>
            <a:round/>
            <a:headEnd/>
            <a:tailEnd/>
          </a:ln>
          <a:effectLst/>
          <a:extLst/>
        </p:spPr>
        <p:txBody>
          <a:bodyPr/>
          <a:lstStyle/>
          <a:p>
            <a:pPr algn="l"/>
            <a:r>
              <a:rPr lang="zh-CN" altLang="en-US" dirty="0">
                <a:solidFill>
                  <a:srgbClr val="FFFF00"/>
                </a:solidFill>
              </a:rPr>
              <a:t>题名前有黄色锁头图标表示该机构没有获取全文权限</a:t>
            </a:r>
          </a:p>
        </p:txBody>
      </p:sp>
    </p:spTree>
    <p:extLst>
      <p:ext uri="{BB962C8B-B14F-4D97-AF65-F5344CB8AC3E}">
        <p14:creationId xmlns:p14="http://schemas.microsoft.com/office/powerpoint/2010/main" val="495875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标题 1"/>
          <p:cNvSpPr>
            <a:spLocks noGrp="1"/>
          </p:cNvSpPr>
          <p:nvPr>
            <p:ph type="title"/>
          </p:nvPr>
        </p:nvSpPr>
        <p:spPr>
          <a:xfrm>
            <a:off x="-252536" y="764704"/>
            <a:ext cx="5350851" cy="762000"/>
          </a:xfrm>
        </p:spPr>
        <p:txBody>
          <a:bodyPr>
            <a:noAutofit/>
          </a:bodyPr>
          <a:lstStyle/>
          <a:p>
            <a:r>
              <a:rPr lang="en-US" altLang="zh-CN" sz="3200" b="1" dirty="0" smtClean="0">
                <a:latin typeface="黑体" pitchFamily="49" charset="-122"/>
                <a:ea typeface="黑体" pitchFamily="49" charset="-122"/>
              </a:rPr>
              <a:t>3</a:t>
            </a:r>
            <a:r>
              <a:rPr lang="zh-CN" altLang="en-US" sz="3200" b="1" dirty="0" smtClean="0">
                <a:latin typeface="黑体" pitchFamily="49" charset="-122"/>
                <a:ea typeface="黑体" pitchFamily="49" charset="-122"/>
              </a:rPr>
              <a:t>、</a:t>
            </a:r>
            <a:r>
              <a:rPr lang="en-US" altLang="zh-CN" sz="3200" b="1" dirty="0" smtClean="0">
                <a:latin typeface="黑体" pitchFamily="49" charset="-122"/>
                <a:ea typeface="黑体" pitchFamily="49" charset="-122"/>
              </a:rPr>
              <a:t>ProQuest</a:t>
            </a:r>
            <a:r>
              <a:rPr lang="zh-CN" altLang="en-US" sz="3200" b="1" dirty="0" smtClean="0">
                <a:latin typeface="黑体" pitchFamily="49" charset="-122"/>
                <a:ea typeface="黑体" pitchFamily="49" charset="-122"/>
              </a:rPr>
              <a:t>数据库</a:t>
            </a:r>
            <a:r>
              <a:rPr lang="en-US" altLang="zh-CN" sz="3200" b="1" dirty="0" smtClean="0">
                <a:latin typeface="黑体" pitchFamily="49" charset="-122"/>
                <a:ea typeface="黑体" pitchFamily="49" charset="-122"/>
              </a:rPr>
              <a:t/>
            </a:r>
            <a:br>
              <a:rPr lang="en-US" altLang="zh-CN" sz="3200" b="1" dirty="0" smtClean="0">
                <a:latin typeface="黑体" pitchFamily="49" charset="-122"/>
                <a:ea typeface="黑体" pitchFamily="49" charset="-122"/>
              </a:rPr>
            </a:br>
            <a:endParaRPr lang="zh-CN" altLang="en-US" sz="3200" b="1" dirty="0" smtClean="0">
              <a:solidFill>
                <a:srgbClr val="FFFF00"/>
              </a:solidFill>
              <a:latin typeface="黑体" pitchFamily="49" charset="-122"/>
              <a:ea typeface="黑体" pitchFamily="49" charset="-122"/>
            </a:endParaRPr>
          </a:p>
        </p:txBody>
      </p:sp>
      <p:sp>
        <p:nvSpPr>
          <p:cNvPr id="104450" name="内容占位符 2"/>
          <p:cNvSpPr>
            <a:spLocks noGrp="1"/>
          </p:cNvSpPr>
          <p:nvPr>
            <p:ph idx="1"/>
          </p:nvPr>
        </p:nvSpPr>
        <p:spPr>
          <a:xfrm>
            <a:off x="152400" y="1844824"/>
            <a:ext cx="8382000" cy="3662362"/>
          </a:xfrm>
        </p:spPr>
        <p:txBody>
          <a:bodyPr>
            <a:normAutofit/>
          </a:bodyPr>
          <a:lstStyle/>
          <a:p>
            <a:r>
              <a:rPr lang="zh-CN" altLang="en-US" sz="2400" dirty="0" smtClean="0">
                <a:latin typeface="黑体" pitchFamily="49" charset="-122"/>
                <a:ea typeface="黑体" pitchFamily="49" charset="-122"/>
              </a:rPr>
              <a:t>网址：</a:t>
            </a:r>
            <a:r>
              <a:rPr lang="en-US" altLang="zh-CN" sz="2400" dirty="0" smtClean="0">
                <a:latin typeface="黑体" pitchFamily="49" charset="-122"/>
                <a:ea typeface="黑体" pitchFamily="49" charset="-122"/>
              </a:rPr>
              <a:t>http</a:t>
            </a:r>
            <a:r>
              <a:rPr lang="en-US" altLang="zh-CN" sz="2400" dirty="0">
                <a:latin typeface="黑体" pitchFamily="49" charset="-122"/>
                <a:ea typeface="黑体" pitchFamily="49" charset="-122"/>
              </a:rPr>
              <a:t>://search.proquest.com</a:t>
            </a:r>
            <a:r>
              <a:rPr lang="zh-CN" altLang="en-US" sz="2400" dirty="0">
                <a:solidFill>
                  <a:srgbClr val="FFFF00"/>
                </a:solidFill>
                <a:latin typeface="黑体" pitchFamily="49" charset="-122"/>
                <a:ea typeface="黑体" pitchFamily="49" charset="-122"/>
              </a:rPr>
              <a:t/>
            </a:r>
            <a:br>
              <a:rPr lang="zh-CN" altLang="en-US" sz="2400" dirty="0">
                <a:solidFill>
                  <a:srgbClr val="FFFF00"/>
                </a:solidFill>
                <a:latin typeface="黑体" pitchFamily="49" charset="-122"/>
                <a:ea typeface="黑体" pitchFamily="49" charset="-122"/>
              </a:rPr>
            </a:br>
            <a:r>
              <a:rPr lang="zh-CN" altLang="en-US" sz="2400" b="1" dirty="0" smtClean="0">
                <a:latin typeface="宋体" pitchFamily="2" charset="-122"/>
                <a:ea typeface="宋体" pitchFamily="2" charset="-122"/>
              </a:rPr>
              <a:t>美国</a:t>
            </a:r>
            <a:r>
              <a:rPr lang="en-US" altLang="zh-CN" sz="2400" b="1" dirty="0" err="1" smtClean="0">
                <a:latin typeface="宋体" pitchFamily="2" charset="-122"/>
                <a:ea typeface="宋体" pitchFamily="2" charset="-122"/>
              </a:rPr>
              <a:t>ProQuest</a:t>
            </a:r>
            <a:r>
              <a:rPr lang="zh-CN" altLang="en-US" sz="2400" b="1" dirty="0" smtClean="0">
                <a:latin typeface="宋体" pitchFamily="2" charset="-122"/>
                <a:ea typeface="宋体" pitchFamily="2" charset="-122"/>
              </a:rPr>
              <a:t>公司目前已与世界上</a:t>
            </a:r>
            <a:r>
              <a:rPr lang="en-US" altLang="zh-CN" sz="2400" b="1" dirty="0" smtClean="0">
                <a:latin typeface="宋体" pitchFamily="2" charset="-122"/>
                <a:ea typeface="宋体" pitchFamily="2" charset="-122"/>
              </a:rPr>
              <a:t>8500</a:t>
            </a:r>
            <a:r>
              <a:rPr lang="zh-CN" altLang="en-US" sz="2400" b="1" dirty="0" smtClean="0">
                <a:latin typeface="宋体" pitchFamily="2" charset="-122"/>
                <a:ea typeface="宋体" pitchFamily="2" charset="-122"/>
              </a:rPr>
              <a:t>个出版社建立合作关系，拥有约</a:t>
            </a:r>
            <a:r>
              <a:rPr lang="en-US" altLang="zh-CN" sz="2400" b="1" dirty="0" smtClean="0">
                <a:latin typeface="宋体" pitchFamily="2" charset="-122"/>
                <a:ea typeface="宋体" pitchFamily="2" charset="-122"/>
              </a:rPr>
              <a:t>55</a:t>
            </a:r>
            <a:r>
              <a:rPr lang="zh-CN" altLang="en-US" sz="2400" b="1" dirty="0" smtClean="0">
                <a:latin typeface="宋体" pitchFamily="2" charset="-122"/>
                <a:ea typeface="宋体" pitchFamily="2" charset="-122"/>
              </a:rPr>
              <a:t>亿页的期刊、报纸、学位论文及学术性信息资源，制作的各类数据库产品达</a:t>
            </a:r>
            <a:r>
              <a:rPr lang="en-US" altLang="zh-CN" sz="2400" b="1" dirty="0" smtClean="0">
                <a:latin typeface="宋体" pitchFamily="2" charset="-122"/>
                <a:ea typeface="宋体" pitchFamily="2" charset="-122"/>
              </a:rPr>
              <a:t>100</a:t>
            </a:r>
            <a:r>
              <a:rPr lang="zh-CN" altLang="en-US" sz="2400" b="1" dirty="0" smtClean="0">
                <a:latin typeface="宋体" pitchFamily="2" charset="-122"/>
                <a:ea typeface="宋体" pitchFamily="2" charset="-122"/>
              </a:rPr>
              <a:t>多个，产品形式从</a:t>
            </a:r>
            <a:r>
              <a:rPr lang="en-US" altLang="zh-CN" sz="2400" b="1" dirty="0" smtClean="0">
                <a:latin typeface="宋体" pitchFamily="2" charset="-122"/>
                <a:ea typeface="宋体" pitchFamily="2" charset="-122"/>
              </a:rPr>
              <a:t>CD</a:t>
            </a:r>
            <a:r>
              <a:rPr lang="zh-CN" altLang="en-US" sz="2400" b="1" dirty="0" smtClean="0">
                <a:latin typeface="宋体" pitchFamily="2" charset="-122"/>
                <a:ea typeface="宋体" pitchFamily="2" charset="-122"/>
              </a:rPr>
              <a:t>－</a:t>
            </a:r>
            <a:r>
              <a:rPr lang="en-US" altLang="zh-CN" sz="2400" b="1" dirty="0" smtClean="0">
                <a:latin typeface="宋体" pitchFamily="2" charset="-122"/>
                <a:ea typeface="宋体" pitchFamily="2" charset="-122"/>
              </a:rPr>
              <a:t>RAM</a:t>
            </a:r>
            <a:r>
              <a:rPr lang="zh-CN" altLang="en-US" sz="2400" b="1" dirty="0" smtClean="0">
                <a:latin typeface="宋体" pitchFamily="2" charset="-122"/>
                <a:ea typeface="宋体" pitchFamily="2" charset="-122"/>
              </a:rPr>
              <a:t>、缩微制品到实时</a:t>
            </a:r>
            <a:r>
              <a:rPr lang="en-US" altLang="zh-CN" sz="2400" b="1" dirty="0" smtClean="0">
                <a:latin typeface="宋体" pitchFamily="2" charset="-122"/>
                <a:ea typeface="宋体" pitchFamily="2" charset="-122"/>
              </a:rPr>
              <a:t>WEB</a:t>
            </a:r>
            <a:r>
              <a:rPr lang="zh-CN" altLang="en-US" sz="2400" b="1" dirty="0" smtClean="0">
                <a:latin typeface="宋体" pitchFamily="2" charset="-122"/>
                <a:ea typeface="宋体" pitchFamily="2" charset="-122"/>
              </a:rPr>
              <a:t>服务。</a:t>
            </a:r>
            <a:r>
              <a:rPr lang="en-US" altLang="zh-CN" sz="2400" b="1" dirty="0" err="1" smtClean="0">
                <a:latin typeface="宋体" pitchFamily="2" charset="-122"/>
                <a:ea typeface="宋体" pitchFamily="2" charset="-122"/>
              </a:rPr>
              <a:t>ProQuest</a:t>
            </a:r>
            <a:r>
              <a:rPr lang="en-US" altLang="zh-CN" sz="2400" b="1" dirty="0" smtClean="0">
                <a:latin typeface="宋体" pitchFamily="2" charset="-122"/>
                <a:ea typeface="宋体" pitchFamily="2" charset="-122"/>
              </a:rPr>
              <a:t> Information and Learning</a:t>
            </a:r>
            <a:r>
              <a:rPr lang="zh-CN" altLang="en-US" sz="2400" b="1" dirty="0" smtClean="0">
                <a:latin typeface="宋体" pitchFamily="2" charset="-122"/>
                <a:ea typeface="宋体" pitchFamily="2" charset="-122"/>
              </a:rPr>
              <a:t>公司通过</a:t>
            </a:r>
            <a:r>
              <a:rPr lang="en-US" altLang="zh-CN" sz="2400" b="1" dirty="0" err="1" smtClean="0">
                <a:latin typeface="宋体" pitchFamily="2" charset="-122"/>
                <a:ea typeface="宋体" pitchFamily="2" charset="-122"/>
              </a:rPr>
              <a:t>ProQuest</a:t>
            </a:r>
            <a:r>
              <a:rPr lang="zh-CN" altLang="en-US" sz="2400" b="1" dirty="0" smtClean="0">
                <a:latin typeface="宋体" pitchFamily="2" charset="-122"/>
                <a:ea typeface="宋体" pitchFamily="2" charset="-122"/>
              </a:rPr>
              <a:t>数据库平台提供了一组数据库，涉及</a:t>
            </a:r>
            <a:r>
              <a:rPr lang="zh-CN" altLang="en-US" sz="2400" b="1" dirty="0" smtClean="0">
                <a:solidFill>
                  <a:srgbClr val="C00000"/>
                </a:solidFill>
                <a:latin typeface="宋体" pitchFamily="2" charset="-122"/>
                <a:ea typeface="宋体" pitchFamily="2" charset="-122"/>
              </a:rPr>
              <a:t>商业管理、社会与人文科学、科学与技术、金融与税务、医药学</a:t>
            </a:r>
            <a:r>
              <a:rPr lang="zh-CN" altLang="en-US" sz="2400" b="1" dirty="0" smtClean="0">
                <a:latin typeface="宋体" pitchFamily="2" charset="-122"/>
                <a:ea typeface="宋体" pitchFamily="2" charset="-122"/>
              </a:rPr>
              <a:t>等广泛领域。</a:t>
            </a:r>
            <a:endParaRPr lang="en-US" altLang="zh-CN" sz="2400" b="1" dirty="0" smtClean="0">
              <a:latin typeface="宋体" pitchFamily="2" charset="-122"/>
              <a:ea typeface="宋体" pitchFamily="2" charset="-122"/>
            </a:endParaRPr>
          </a:p>
        </p:txBody>
      </p:sp>
      <p:sp>
        <p:nvSpPr>
          <p:cNvPr id="104452" name="AutoShape 1" descr="C:\Users\Administrator\AppData\Roaming\Tencent\Users\107629163\QQ\WinTemp\RichOle\H89(~_J@]03[2Z)J`BE9O.jpg"/>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itchFamily="2" charset="-122"/>
            </a:endParaRPr>
          </a:p>
        </p:txBody>
      </p:sp>
      <p:sp>
        <p:nvSpPr>
          <p:cNvPr id="104453" name="AutoShape 2" descr="C:\Users\Administrator\AppData\Roaming\Tencent\Users\107629163\QQ\WinTemp\RichOle\H89(~_J@]03[2Z)J`BE9O.jpg"/>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itchFamily="2" charset="-122"/>
            </a:endParaRPr>
          </a:p>
        </p:txBody>
      </p:sp>
      <p:sp>
        <p:nvSpPr>
          <p:cNvPr id="104454" name="AutoShape 3" descr="C:\Users\Administrator\AppData\Roaming\Tencent\Users\107629163\QQ\WinTemp\RichOle\H89(~_J@]03[2Z)J`BE9O.jpg"/>
          <p:cNvSpPr>
            <a:spLocks noChangeAspect="1" noChangeArrowheads="1"/>
          </p:cNvSpPr>
          <p:nvPr/>
        </p:nvSpPr>
        <p:spPr bwMode="auto">
          <a:xfrm>
            <a:off x="304800"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itchFamily="2" charset="-122"/>
            </a:endParaRPr>
          </a:p>
        </p:txBody>
      </p:sp>
    </p:spTree>
    <p:extLst>
      <p:ext uri="{BB962C8B-B14F-4D97-AF65-F5344CB8AC3E}">
        <p14:creationId xmlns:p14="http://schemas.microsoft.com/office/powerpoint/2010/main" val="82966308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AutoShape 1" descr="C:\Users\Administrator\AppData\Roaming\Tencent\Users\107629163\QQ\WinTemp\RichOle\H89(~_J@]03[2Z)J`BE9O.jpg"/>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itchFamily="2" charset="-122"/>
            </a:endParaRPr>
          </a:p>
        </p:txBody>
      </p:sp>
      <p:sp>
        <p:nvSpPr>
          <p:cNvPr id="105475" name="AutoShape 2" descr="C:\Users\Administrator\AppData\Roaming\Tencent\Users\107629163\QQ\WinTemp\RichOle\H89(~_J@]03[2Z)J`BE9O.jpg"/>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itchFamily="2" charset="-122"/>
            </a:endParaRPr>
          </a:p>
        </p:txBody>
      </p:sp>
      <p:sp>
        <p:nvSpPr>
          <p:cNvPr id="105476" name="AutoShape 3" descr="C:\Users\Administrator\AppData\Roaming\Tencent\Users\107629163\QQ\WinTemp\RichOle\H89(~_J@]03[2Z)J`BE9O.jpg"/>
          <p:cNvSpPr>
            <a:spLocks noChangeAspect="1" noChangeArrowheads="1"/>
          </p:cNvSpPr>
          <p:nvPr/>
        </p:nvSpPr>
        <p:spPr bwMode="auto">
          <a:xfrm>
            <a:off x="304800"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itchFamily="2" charset="-122"/>
            </a:endParaRPr>
          </a:p>
        </p:txBody>
      </p:sp>
      <p:sp>
        <p:nvSpPr>
          <p:cNvPr id="105477" name="内容占位符 1"/>
          <p:cNvSpPr>
            <a:spLocks noGrp="1"/>
          </p:cNvSpPr>
          <p:nvPr>
            <p:ph idx="1"/>
          </p:nvPr>
        </p:nvSpPr>
        <p:spPr>
          <a:xfrm>
            <a:off x="609600" y="1556792"/>
            <a:ext cx="8083550" cy="3671887"/>
          </a:xfrm>
        </p:spPr>
        <p:txBody>
          <a:bodyPr>
            <a:normAutofit/>
          </a:bodyPr>
          <a:lstStyle/>
          <a:p>
            <a:pPr marL="0" indent="0">
              <a:lnSpc>
                <a:spcPts val="3363"/>
              </a:lnSpc>
              <a:buFont typeface="Wingdings" pitchFamily="2" charset="2"/>
              <a:buNone/>
            </a:pPr>
            <a:r>
              <a:rPr lang="en-US" altLang="zh-CN" sz="2400" b="1" dirty="0" err="1" smtClean="0">
                <a:latin typeface="宋体" pitchFamily="2" charset="-122"/>
                <a:ea typeface="宋体" pitchFamily="2" charset="-122"/>
              </a:rPr>
              <a:t>ProQuest</a:t>
            </a:r>
            <a:r>
              <a:rPr lang="zh-CN" altLang="en-US" sz="2400" b="1" dirty="0" smtClean="0">
                <a:latin typeface="宋体" pitchFamily="2" charset="-122"/>
                <a:ea typeface="宋体" pitchFamily="2" charset="-122"/>
              </a:rPr>
              <a:t>检索平台主要包含以下数据库：</a:t>
            </a:r>
            <a:br>
              <a:rPr lang="zh-CN" altLang="en-US" sz="2400" b="1" dirty="0" smtClean="0">
                <a:latin typeface="宋体" pitchFamily="2" charset="-122"/>
                <a:ea typeface="宋体" pitchFamily="2" charset="-122"/>
              </a:rPr>
            </a:br>
            <a:r>
              <a:rPr lang="zh-CN" altLang="en-US" sz="2400" b="1" dirty="0" smtClean="0">
                <a:latin typeface="宋体" pitchFamily="2" charset="-122"/>
                <a:ea typeface="宋体" pitchFamily="2" charset="-122"/>
              </a:rPr>
              <a:t>    </a:t>
            </a:r>
            <a:r>
              <a:rPr lang="en-US" altLang="zh-CN" sz="2400" b="1" dirty="0" smtClean="0">
                <a:solidFill>
                  <a:srgbClr val="7030A0"/>
                </a:solidFill>
                <a:latin typeface="宋体" pitchFamily="2" charset="-122"/>
                <a:ea typeface="宋体" pitchFamily="2" charset="-122"/>
              </a:rPr>
              <a:t>CBCA Education</a:t>
            </a:r>
            <a:r>
              <a:rPr lang="zh-CN" altLang="en-US" sz="2400" b="1" dirty="0" smtClean="0">
                <a:latin typeface="宋体" pitchFamily="2" charset="-122"/>
                <a:ea typeface="宋体" pitchFamily="2" charset="-122"/>
              </a:rPr>
              <a:t>：加拿大研究</a:t>
            </a:r>
            <a:r>
              <a:rPr lang="en-US" altLang="zh-CN" sz="2400" b="1" dirty="0" smtClean="0">
                <a:latin typeface="宋体" pitchFamily="2" charset="-122"/>
                <a:ea typeface="宋体" pitchFamily="2" charset="-122"/>
              </a:rPr>
              <a:t>——</a:t>
            </a:r>
            <a:r>
              <a:rPr lang="zh-CN" altLang="en-US" sz="2400" b="1" dirty="0" smtClean="0">
                <a:latin typeface="宋体" pitchFamily="2" charset="-122"/>
                <a:ea typeface="宋体" pitchFamily="2" charset="-122"/>
              </a:rPr>
              <a:t>来自专业期刊、一般商业出版物、学术期刊、时事期刊以及专业出版物的文章 主题领域</a:t>
            </a:r>
            <a:r>
              <a:rPr lang="en-US" altLang="zh-CN" sz="2400" b="1" dirty="0" smtClean="0">
                <a:latin typeface="宋体" pitchFamily="2" charset="-122"/>
                <a:ea typeface="宋体" pitchFamily="2" charset="-122"/>
              </a:rPr>
              <a:t>: </a:t>
            </a:r>
            <a:r>
              <a:rPr lang="zh-CN" altLang="en-US" sz="2400" b="1" dirty="0" smtClean="0">
                <a:solidFill>
                  <a:srgbClr val="FF0000"/>
                </a:solidFill>
                <a:latin typeface="宋体" pitchFamily="2" charset="-122"/>
                <a:ea typeface="宋体" pitchFamily="2" charset="-122"/>
              </a:rPr>
              <a:t>社会科学</a:t>
            </a:r>
            <a:r>
              <a:rPr lang="zh-CN" altLang="en-US" sz="2400" b="1" dirty="0" smtClean="0">
                <a:latin typeface="宋体" pitchFamily="2" charset="-122"/>
                <a:ea typeface="宋体" pitchFamily="2" charset="-122"/>
              </a:rPr>
              <a:t/>
            </a:r>
            <a:br>
              <a:rPr lang="zh-CN" altLang="en-US" sz="2400" b="1" dirty="0" smtClean="0">
                <a:latin typeface="宋体" pitchFamily="2" charset="-122"/>
                <a:ea typeface="宋体" pitchFamily="2" charset="-122"/>
              </a:rPr>
            </a:br>
            <a:r>
              <a:rPr lang="zh-CN" altLang="en-US" sz="2400" b="1" dirty="0" smtClean="0">
                <a:latin typeface="宋体" pitchFamily="2" charset="-122"/>
                <a:ea typeface="宋体" pitchFamily="2" charset="-122"/>
              </a:rPr>
              <a:t>    </a:t>
            </a:r>
            <a:r>
              <a:rPr lang="en-US" altLang="zh-CN" sz="2400" b="1" dirty="0" smtClean="0">
                <a:solidFill>
                  <a:srgbClr val="7030A0"/>
                </a:solidFill>
                <a:latin typeface="宋体" pitchFamily="2" charset="-122"/>
                <a:ea typeface="宋体" pitchFamily="2" charset="-122"/>
              </a:rPr>
              <a:t>Hoover's Company Profiles</a:t>
            </a:r>
            <a:r>
              <a:rPr lang="zh-CN" altLang="en-US" sz="2400" b="1" dirty="0" smtClean="0">
                <a:latin typeface="宋体" pitchFamily="2" charset="-122"/>
                <a:ea typeface="宋体" pitchFamily="2" charset="-122"/>
              </a:rPr>
              <a:t>：公司研究、重要主管、财务数据、竞争对手、历史等 </a:t>
            </a:r>
            <a:r>
              <a:rPr lang="en-US" altLang="zh-CN" sz="2400" b="1" dirty="0" smtClean="0">
                <a:latin typeface="宋体" pitchFamily="2" charset="-122"/>
                <a:ea typeface="宋体" pitchFamily="2" charset="-122"/>
              </a:rPr>
              <a:t>——</a:t>
            </a:r>
            <a:r>
              <a:rPr lang="zh-CN" altLang="en-US" sz="2400" b="1" dirty="0" smtClean="0">
                <a:latin typeface="宋体" pitchFamily="2" charset="-122"/>
                <a:ea typeface="宋体" pitchFamily="2" charset="-122"/>
              </a:rPr>
              <a:t>公司数据 </a:t>
            </a:r>
            <a:br>
              <a:rPr lang="zh-CN" altLang="en-US" sz="2400" b="1" dirty="0" smtClean="0">
                <a:latin typeface="宋体" pitchFamily="2" charset="-122"/>
                <a:ea typeface="宋体" pitchFamily="2" charset="-122"/>
              </a:rPr>
            </a:br>
            <a:r>
              <a:rPr lang="zh-CN" altLang="en-US" sz="2400" b="1" dirty="0" smtClean="0">
                <a:latin typeface="宋体" pitchFamily="2" charset="-122"/>
                <a:ea typeface="宋体" pitchFamily="2" charset="-122"/>
              </a:rPr>
              <a:t>主题领域</a:t>
            </a:r>
            <a:r>
              <a:rPr lang="en-US" altLang="zh-CN" sz="2400" b="1" dirty="0" smtClean="0">
                <a:latin typeface="宋体" pitchFamily="2" charset="-122"/>
                <a:ea typeface="宋体" pitchFamily="2" charset="-122"/>
              </a:rPr>
              <a:t>: </a:t>
            </a:r>
            <a:r>
              <a:rPr lang="zh-CN" altLang="en-US" sz="2400" b="1" dirty="0" smtClean="0">
                <a:solidFill>
                  <a:srgbClr val="FF0000"/>
                </a:solidFill>
                <a:latin typeface="宋体" pitchFamily="2" charset="-122"/>
                <a:ea typeface="宋体" pitchFamily="2" charset="-122"/>
              </a:rPr>
              <a:t>商业检索 </a:t>
            </a:r>
            <a:r>
              <a:rPr lang="zh-CN" altLang="en-US" sz="2400" b="1" dirty="0" smtClean="0">
                <a:latin typeface="宋体" pitchFamily="2" charset="-122"/>
                <a:ea typeface="宋体" pitchFamily="2" charset="-122"/>
              </a:rPr>
              <a:t>（此数据库提供全文文献）</a:t>
            </a:r>
            <a:br>
              <a:rPr lang="zh-CN" altLang="en-US" sz="2400" b="1" dirty="0" smtClean="0">
                <a:latin typeface="宋体" pitchFamily="2" charset="-122"/>
                <a:ea typeface="宋体" pitchFamily="2" charset="-122"/>
              </a:rPr>
            </a:br>
            <a:endParaRPr lang="zh-CN" altLang="en-US" sz="2400" b="1" dirty="0" smtClean="0">
              <a:latin typeface="宋体" pitchFamily="2" charset="-122"/>
              <a:ea typeface="宋体" pitchFamily="2" charset="-122"/>
            </a:endParaRPr>
          </a:p>
        </p:txBody>
      </p:sp>
      <p:sp>
        <p:nvSpPr>
          <p:cNvPr id="2" name="矩形 1"/>
          <p:cNvSpPr/>
          <p:nvPr/>
        </p:nvSpPr>
        <p:spPr>
          <a:xfrm>
            <a:off x="471559" y="595080"/>
            <a:ext cx="4572000" cy="1077218"/>
          </a:xfrm>
          <a:prstGeom prst="rect">
            <a:avLst/>
          </a:prstGeom>
        </p:spPr>
        <p:txBody>
          <a:bodyPr>
            <a:spAutoFit/>
          </a:bodyPr>
          <a:lstStyle/>
          <a:p>
            <a:r>
              <a:rPr lang="en-US" altLang="zh-CN" sz="3200" dirty="0" err="1">
                <a:latin typeface="Times New Roman" panose="02020603050405020304" pitchFamily="18" charset="0"/>
                <a:ea typeface="黑体" pitchFamily="49" charset="-122"/>
                <a:cs typeface="Times New Roman" panose="02020603050405020304" pitchFamily="18" charset="0"/>
              </a:rPr>
              <a:t>ProQuest</a:t>
            </a:r>
            <a:r>
              <a:rPr lang="zh-CN" altLang="en-US" sz="3200" dirty="0">
                <a:latin typeface="黑体" pitchFamily="49" charset="-122"/>
                <a:ea typeface="黑体" pitchFamily="49" charset="-122"/>
                <a:cs typeface="+mj-cs"/>
              </a:rPr>
              <a:t>数据库</a:t>
            </a:r>
            <a:r>
              <a:rPr lang="en-US" altLang="zh-CN" sz="3200" dirty="0">
                <a:latin typeface="黑体" pitchFamily="49" charset="-122"/>
                <a:ea typeface="黑体" pitchFamily="49" charset="-122"/>
                <a:cs typeface="+mj-cs"/>
              </a:rPr>
              <a:t/>
            </a:r>
            <a:br>
              <a:rPr lang="en-US" altLang="zh-CN" sz="3200" dirty="0">
                <a:latin typeface="黑体" pitchFamily="49" charset="-122"/>
                <a:ea typeface="黑体" pitchFamily="49" charset="-122"/>
                <a:cs typeface="+mj-cs"/>
              </a:rPr>
            </a:br>
            <a:endParaRPr lang="zh-CN" altLang="en-US" sz="3200" dirty="0"/>
          </a:p>
        </p:txBody>
      </p:sp>
    </p:spTree>
    <p:extLst>
      <p:ext uri="{BB962C8B-B14F-4D97-AF65-F5344CB8AC3E}">
        <p14:creationId xmlns:p14="http://schemas.microsoft.com/office/powerpoint/2010/main" val="139241859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457200" lvl="1" indent="0">
              <a:buNone/>
            </a:pPr>
            <a:r>
              <a:rPr lang="zh-CN" altLang="en-US" b="1" dirty="0"/>
              <a:t>是指存储某些或某一领域的二次文献（如文摘、题录、目录等）的一类数据库，属于参考数据库中的一种。</a:t>
            </a:r>
          </a:p>
          <a:p>
            <a:pPr marL="457200" lvl="1" indent="0">
              <a:buNone/>
            </a:pPr>
            <a:r>
              <a:rPr lang="zh-CN" altLang="en-US" b="1" dirty="0"/>
              <a:t>其数据主要来源于或派生于期刊论文、会议论文、研究报告、学位论文、专利文献、报纸等各种不同的一次文献信息源。</a:t>
            </a:r>
          </a:p>
          <a:p>
            <a:pPr marL="457200" lvl="1" indent="0">
              <a:buNone/>
            </a:pPr>
            <a:r>
              <a:rPr lang="zh-CN" altLang="en-US" b="1" dirty="0"/>
              <a:t>这种数据库本身并不提供全文。</a:t>
            </a:r>
          </a:p>
          <a:p>
            <a:endParaRPr lang="zh-CN" altLang="en-US" dirty="0"/>
          </a:p>
        </p:txBody>
      </p:sp>
      <p:sp>
        <p:nvSpPr>
          <p:cNvPr id="4" name="Rectangle 2"/>
          <p:cNvSpPr txBox="1">
            <a:spLocks noChangeArrowheads="1"/>
          </p:cNvSpPr>
          <p:nvPr/>
        </p:nvSpPr>
        <p:spPr>
          <a:xfrm>
            <a:off x="467544" y="620713"/>
            <a:ext cx="7511231" cy="8493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smtClean="0">
                <a:solidFill>
                  <a:schemeClr val="accent2">
                    <a:lumMod val="75000"/>
                  </a:schemeClr>
                </a:solidFill>
                <a:latin typeface="黑体" panose="02010609060101010101" pitchFamily="49" charset="-122"/>
                <a:ea typeface="黑体" panose="02010609060101010101" pitchFamily="49" charset="-122"/>
              </a:rPr>
              <a:t>文</a:t>
            </a:r>
            <a:r>
              <a:rPr lang="zh-CN" altLang="en-US" sz="3200" b="1" dirty="0">
                <a:solidFill>
                  <a:schemeClr val="accent2">
                    <a:lumMod val="75000"/>
                  </a:schemeClr>
                </a:solidFill>
                <a:latin typeface="黑体" panose="02010609060101010101" pitchFamily="49" charset="-122"/>
                <a:ea typeface="黑体" panose="02010609060101010101" pitchFamily="49" charset="-122"/>
              </a:rPr>
              <a:t>摘</a:t>
            </a:r>
            <a:r>
              <a:rPr lang="zh-CN" altLang="en-US" sz="3200" b="1" dirty="0" smtClean="0">
                <a:solidFill>
                  <a:schemeClr val="accent2">
                    <a:lumMod val="75000"/>
                  </a:schemeClr>
                </a:solidFill>
                <a:latin typeface="黑体" panose="02010609060101010101" pitchFamily="49" charset="-122"/>
                <a:ea typeface="黑体" panose="02010609060101010101" pitchFamily="49" charset="-122"/>
              </a:rPr>
              <a:t>型数据库</a:t>
            </a:r>
          </a:p>
        </p:txBody>
      </p:sp>
    </p:spTree>
    <p:extLst>
      <p:ext uri="{BB962C8B-B14F-4D97-AF65-F5344CB8AC3E}">
        <p14:creationId xmlns:p14="http://schemas.microsoft.com/office/powerpoint/2010/main" val="1173450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1" descr="C:\Users\Administrator\AppData\Roaming\Tencent\Users\107629163\QQ\WinTemp\RichOle\H89(~_J@]03[2Z)J`BE9O.jpg"/>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itchFamily="2" charset="-122"/>
            </a:endParaRPr>
          </a:p>
        </p:txBody>
      </p:sp>
      <p:sp>
        <p:nvSpPr>
          <p:cNvPr id="106499" name="AutoShape 2" descr="C:\Users\Administrator\AppData\Roaming\Tencent\Users\107629163\QQ\WinTemp\RichOle\H89(~_J@]03[2Z)J`BE9O.jpg"/>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itchFamily="2" charset="-122"/>
            </a:endParaRPr>
          </a:p>
        </p:txBody>
      </p:sp>
      <p:sp>
        <p:nvSpPr>
          <p:cNvPr id="106500" name="AutoShape 3" descr="C:\Users\Administrator\AppData\Roaming\Tencent\Users\107629163\QQ\WinTemp\RichOle\H89(~_J@]03[2Z)J`BE9O.jpg"/>
          <p:cNvSpPr>
            <a:spLocks noChangeAspect="1" noChangeArrowheads="1"/>
          </p:cNvSpPr>
          <p:nvPr/>
        </p:nvSpPr>
        <p:spPr bwMode="auto">
          <a:xfrm>
            <a:off x="304800"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itchFamily="2" charset="-122"/>
            </a:endParaRPr>
          </a:p>
        </p:txBody>
      </p:sp>
      <p:sp>
        <p:nvSpPr>
          <p:cNvPr id="106501" name="内容占位符 1"/>
          <p:cNvSpPr>
            <a:spLocks noGrp="1"/>
          </p:cNvSpPr>
          <p:nvPr>
            <p:ph idx="1"/>
          </p:nvPr>
        </p:nvSpPr>
        <p:spPr>
          <a:xfrm>
            <a:off x="304800" y="1556792"/>
            <a:ext cx="8229600" cy="3889375"/>
          </a:xfrm>
        </p:spPr>
        <p:txBody>
          <a:bodyPr>
            <a:normAutofit/>
          </a:bodyPr>
          <a:lstStyle/>
          <a:p>
            <a:pPr marL="0" indent="0">
              <a:buFont typeface="Wingdings" pitchFamily="2" charset="2"/>
              <a:buNone/>
            </a:pPr>
            <a:r>
              <a:rPr lang="en-US" altLang="zh-CN" sz="2800" b="1" dirty="0" smtClean="0">
                <a:solidFill>
                  <a:srgbClr val="7030A0"/>
                </a:solidFill>
                <a:latin typeface="宋体" pitchFamily="2" charset="-122"/>
                <a:ea typeface="宋体" pitchFamily="2" charset="-122"/>
              </a:rPr>
              <a:t>    </a:t>
            </a:r>
            <a:r>
              <a:rPr lang="en-US" altLang="zh-CN" sz="2400" b="1" dirty="0" err="1" smtClean="0">
                <a:solidFill>
                  <a:srgbClr val="7030A0"/>
                </a:solidFill>
                <a:latin typeface="宋体" pitchFamily="2" charset="-122"/>
                <a:ea typeface="宋体" pitchFamily="2" charset="-122"/>
              </a:rPr>
              <a:t>ProQuest</a:t>
            </a:r>
            <a:r>
              <a:rPr lang="en-US" altLang="zh-CN" sz="2400" b="1" dirty="0" smtClean="0">
                <a:solidFill>
                  <a:srgbClr val="7030A0"/>
                </a:solidFill>
                <a:latin typeface="宋体" pitchFamily="2" charset="-122"/>
                <a:ea typeface="宋体" pitchFamily="2" charset="-122"/>
              </a:rPr>
              <a:t> Asian Business &amp; Reference</a:t>
            </a:r>
            <a:r>
              <a:rPr lang="zh-CN" altLang="en-US" sz="2400" b="1" dirty="0" smtClean="0">
                <a:latin typeface="宋体" pitchFamily="2" charset="-122"/>
                <a:ea typeface="宋体" pitchFamily="2" charset="-122"/>
              </a:rPr>
              <a:t>：商业 </a:t>
            </a:r>
            <a:r>
              <a:rPr lang="en-US" altLang="zh-CN" sz="2400" b="1" dirty="0" smtClean="0">
                <a:latin typeface="宋体" pitchFamily="2" charset="-122"/>
                <a:ea typeface="宋体" pitchFamily="2" charset="-122"/>
              </a:rPr>
              <a:t>—— </a:t>
            </a:r>
            <a:r>
              <a:rPr lang="zh-CN" altLang="en-US" sz="2400" b="1" dirty="0" smtClean="0">
                <a:latin typeface="宋体" pitchFamily="2" charset="-122"/>
                <a:ea typeface="宋体" pitchFamily="2" charset="-122"/>
              </a:rPr>
              <a:t>期刊文章主题领域</a:t>
            </a:r>
            <a:r>
              <a:rPr lang="en-US" altLang="zh-CN" sz="2400" b="1" dirty="0" smtClean="0">
                <a:latin typeface="宋体" pitchFamily="2" charset="-122"/>
                <a:ea typeface="宋体" pitchFamily="2" charset="-122"/>
              </a:rPr>
              <a:t>: </a:t>
            </a:r>
            <a:r>
              <a:rPr lang="zh-CN" altLang="en-US" sz="2400" b="1" dirty="0" smtClean="0">
                <a:solidFill>
                  <a:schemeClr val="accent2">
                    <a:lumMod val="75000"/>
                  </a:schemeClr>
                </a:solidFill>
                <a:latin typeface="宋体" pitchFamily="2" charset="-122"/>
                <a:ea typeface="宋体" pitchFamily="2" charset="-122"/>
              </a:rPr>
              <a:t>商业</a:t>
            </a:r>
            <a:r>
              <a:rPr lang="zh-CN" altLang="en-US" sz="2400" b="1" dirty="0" smtClean="0">
                <a:latin typeface="宋体" pitchFamily="2" charset="-122"/>
                <a:ea typeface="宋体" pitchFamily="2" charset="-122"/>
              </a:rPr>
              <a:t> 收录时间范围</a:t>
            </a:r>
            <a:r>
              <a:rPr lang="en-US" altLang="zh-CN" sz="2400" b="1" dirty="0" smtClean="0">
                <a:latin typeface="宋体" pitchFamily="2" charset="-122"/>
                <a:ea typeface="宋体" pitchFamily="2" charset="-122"/>
              </a:rPr>
              <a:t>: 1971-</a:t>
            </a:r>
            <a:r>
              <a:rPr lang="zh-CN" altLang="en-US" sz="2400" b="1" dirty="0" smtClean="0">
                <a:latin typeface="宋体" pitchFamily="2" charset="-122"/>
                <a:ea typeface="宋体" pitchFamily="2" charset="-122"/>
              </a:rPr>
              <a:t>至今 （检索此数据库提供全文文献）</a:t>
            </a:r>
            <a:br>
              <a:rPr lang="zh-CN" altLang="en-US" sz="2400" b="1" dirty="0" smtClean="0">
                <a:latin typeface="宋体" pitchFamily="2" charset="-122"/>
                <a:ea typeface="宋体" pitchFamily="2" charset="-122"/>
              </a:rPr>
            </a:br>
            <a:r>
              <a:rPr lang="zh-CN" altLang="en-US" sz="2400" b="1" dirty="0" smtClean="0">
                <a:latin typeface="宋体" pitchFamily="2" charset="-122"/>
                <a:ea typeface="宋体" pitchFamily="2" charset="-122"/>
              </a:rPr>
              <a:t>    </a:t>
            </a:r>
            <a:r>
              <a:rPr lang="en-US" altLang="zh-CN" sz="2400" b="1" dirty="0" err="1" smtClean="0">
                <a:solidFill>
                  <a:srgbClr val="7030A0"/>
                </a:solidFill>
                <a:latin typeface="宋体" pitchFamily="2" charset="-122"/>
                <a:ea typeface="宋体" pitchFamily="2" charset="-122"/>
              </a:rPr>
              <a:t>ProQuest</a:t>
            </a:r>
            <a:r>
              <a:rPr lang="en-US" altLang="zh-CN" sz="2400" b="1" dirty="0" smtClean="0">
                <a:solidFill>
                  <a:srgbClr val="7030A0"/>
                </a:solidFill>
                <a:latin typeface="宋体" pitchFamily="2" charset="-122"/>
                <a:ea typeface="宋体" pitchFamily="2" charset="-122"/>
              </a:rPr>
              <a:t> Education Journals</a:t>
            </a:r>
            <a:r>
              <a:rPr lang="zh-CN" altLang="en-US" sz="2400" b="1" dirty="0" smtClean="0">
                <a:latin typeface="宋体" pitchFamily="2" charset="-122"/>
                <a:ea typeface="宋体" pitchFamily="2" charset="-122"/>
              </a:rPr>
              <a:t>：超过 </a:t>
            </a:r>
            <a:r>
              <a:rPr lang="en-US" altLang="zh-CN" sz="2400" b="1" dirty="0" smtClean="0">
                <a:latin typeface="宋体" pitchFamily="2" charset="-122"/>
                <a:ea typeface="宋体" pitchFamily="2" charset="-122"/>
              </a:rPr>
              <a:t>700 </a:t>
            </a:r>
            <a:r>
              <a:rPr lang="zh-CN" altLang="en-US" sz="2400" b="1" dirty="0" smtClean="0">
                <a:latin typeface="宋体" pitchFamily="2" charset="-122"/>
                <a:ea typeface="宋体" pitchFamily="2" charset="-122"/>
              </a:rPr>
              <a:t>种教育期刊的摘要和索引，许多提供文本全文。主题领域</a:t>
            </a:r>
            <a:r>
              <a:rPr lang="en-US" altLang="zh-CN" sz="2400" b="1" dirty="0" smtClean="0">
                <a:latin typeface="宋体" pitchFamily="2" charset="-122"/>
                <a:ea typeface="宋体" pitchFamily="2" charset="-122"/>
              </a:rPr>
              <a:t>: </a:t>
            </a:r>
            <a:r>
              <a:rPr lang="zh-CN" altLang="en-US" sz="2400" b="1" dirty="0" smtClean="0">
                <a:solidFill>
                  <a:schemeClr val="accent2">
                    <a:lumMod val="75000"/>
                  </a:schemeClr>
                </a:solidFill>
                <a:latin typeface="宋体" pitchFamily="2" charset="-122"/>
                <a:ea typeface="宋体" pitchFamily="2" charset="-122"/>
              </a:rPr>
              <a:t>社会科学</a:t>
            </a:r>
            <a:r>
              <a:rPr lang="zh-CN" altLang="en-US" sz="2400" b="1" dirty="0" smtClean="0">
                <a:solidFill>
                  <a:srgbClr val="FF0000"/>
                </a:solidFill>
                <a:latin typeface="宋体" pitchFamily="2" charset="-122"/>
                <a:ea typeface="宋体" pitchFamily="2" charset="-122"/>
              </a:rPr>
              <a:t>  </a:t>
            </a:r>
            <a:r>
              <a:rPr lang="zh-CN" altLang="en-US" sz="2400" b="1" dirty="0" smtClean="0">
                <a:latin typeface="宋体" pitchFamily="2" charset="-122"/>
                <a:ea typeface="宋体" pitchFamily="2" charset="-122"/>
              </a:rPr>
              <a:t>收录时间范围</a:t>
            </a:r>
            <a:r>
              <a:rPr lang="en-US" altLang="zh-CN" sz="2400" b="1" dirty="0" smtClean="0">
                <a:latin typeface="宋体" pitchFamily="2" charset="-122"/>
                <a:ea typeface="宋体" pitchFamily="2" charset="-122"/>
              </a:rPr>
              <a:t>: 1988-</a:t>
            </a:r>
            <a:r>
              <a:rPr lang="zh-CN" altLang="en-US" sz="2400" b="1" dirty="0" smtClean="0">
                <a:latin typeface="宋体" pitchFamily="2" charset="-122"/>
                <a:ea typeface="宋体" pitchFamily="2" charset="-122"/>
              </a:rPr>
              <a:t>至今</a:t>
            </a:r>
            <a:br>
              <a:rPr lang="zh-CN" altLang="en-US" sz="2400" b="1" dirty="0" smtClean="0">
                <a:latin typeface="宋体" pitchFamily="2" charset="-122"/>
                <a:ea typeface="宋体" pitchFamily="2" charset="-122"/>
              </a:rPr>
            </a:br>
            <a:r>
              <a:rPr lang="zh-CN" altLang="en-US" sz="2400" b="1" dirty="0" smtClean="0">
                <a:latin typeface="宋体" pitchFamily="2" charset="-122"/>
                <a:ea typeface="宋体" pitchFamily="2" charset="-122"/>
              </a:rPr>
              <a:t>    </a:t>
            </a:r>
            <a:r>
              <a:rPr lang="en-US" altLang="zh-CN" sz="2400" b="1" dirty="0" err="1" smtClean="0">
                <a:solidFill>
                  <a:srgbClr val="7030A0"/>
                </a:solidFill>
                <a:latin typeface="宋体" pitchFamily="2" charset="-122"/>
                <a:ea typeface="宋体" pitchFamily="2" charset="-122"/>
              </a:rPr>
              <a:t>ProQuest</a:t>
            </a:r>
            <a:r>
              <a:rPr lang="en-US" altLang="zh-CN" sz="2400" b="1" dirty="0" smtClean="0">
                <a:solidFill>
                  <a:srgbClr val="7030A0"/>
                </a:solidFill>
                <a:latin typeface="宋体" pitchFamily="2" charset="-122"/>
                <a:ea typeface="宋体" pitchFamily="2" charset="-122"/>
              </a:rPr>
              <a:t> Research Library</a:t>
            </a:r>
            <a:r>
              <a:rPr lang="zh-CN" altLang="en-US" sz="2400" b="1" dirty="0" smtClean="0">
                <a:latin typeface="宋体" pitchFamily="2" charset="-122"/>
                <a:ea typeface="宋体" pitchFamily="2" charset="-122"/>
              </a:rPr>
              <a:t>：来自学术、行业和消费者出版物中的</a:t>
            </a:r>
            <a:r>
              <a:rPr lang="zh-CN" altLang="en-US" sz="2400" b="1" dirty="0" smtClean="0">
                <a:solidFill>
                  <a:schemeClr val="accent2">
                    <a:lumMod val="75000"/>
                  </a:schemeClr>
                </a:solidFill>
                <a:latin typeface="宋体" pitchFamily="2" charset="-122"/>
                <a:ea typeface="宋体" pitchFamily="2" charset="-122"/>
              </a:rPr>
              <a:t>跨学科</a:t>
            </a:r>
            <a:r>
              <a:rPr lang="zh-CN" altLang="en-US" sz="2400" b="1" dirty="0" smtClean="0">
                <a:latin typeface="宋体" pitchFamily="2" charset="-122"/>
                <a:ea typeface="宋体" pitchFamily="2" charset="-122"/>
              </a:rPr>
              <a:t>主题内容</a:t>
            </a:r>
            <a:br>
              <a:rPr lang="zh-CN" altLang="en-US" sz="2400" b="1" dirty="0" smtClean="0">
                <a:latin typeface="宋体" pitchFamily="2" charset="-122"/>
                <a:ea typeface="宋体" pitchFamily="2" charset="-122"/>
              </a:rPr>
            </a:br>
            <a:endParaRPr lang="zh-CN" altLang="en-US" sz="2400" b="1" dirty="0" smtClean="0">
              <a:latin typeface="宋体" pitchFamily="2" charset="-122"/>
              <a:ea typeface="宋体" pitchFamily="2" charset="-122"/>
            </a:endParaRPr>
          </a:p>
        </p:txBody>
      </p:sp>
      <p:sp>
        <p:nvSpPr>
          <p:cNvPr id="7" name="矩形 6"/>
          <p:cNvSpPr/>
          <p:nvPr/>
        </p:nvSpPr>
        <p:spPr>
          <a:xfrm>
            <a:off x="471559" y="595080"/>
            <a:ext cx="4572000" cy="1077218"/>
          </a:xfrm>
          <a:prstGeom prst="rect">
            <a:avLst/>
          </a:prstGeom>
        </p:spPr>
        <p:txBody>
          <a:bodyPr>
            <a:spAutoFit/>
          </a:bodyPr>
          <a:lstStyle/>
          <a:p>
            <a:r>
              <a:rPr lang="en-US" altLang="zh-CN" sz="3200" dirty="0" err="1">
                <a:latin typeface="Times New Roman" panose="02020603050405020304" pitchFamily="18" charset="0"/>
                <a:ea typeface="黑体" pitchFamily="49" charset="-122"/>
                <a:cs typeface="Times New Roman" panose="02020603050405020304" pitchFamily="18" charset="0"/>
              </a:rPr>
              <a:t>ProQuest</a:t>
            </a:r>
            <a:r>
              <a:rPr lang="zh-CN" altLang="en-US" sz="3200" dirty="0">
                <a:latin typeface="黑体" pitchFamily="49" charset="-122"/>
                <a:ea typeface="黑体" pitchFamily="49" charset="-122"/>
                <a:cs typeface="+mj-cs"/>
              </a:rPr>
              <a:t>数据库</a:t>
            </a:r>
            <a:r>
              <a:rPr lang="en-US" altLang="zh-CN" sz="3200" dirty="0">
                <a:latin typeface="黑体" pitchFamily="49" charset="-122"/>
                <a:ea typeface="黑体" pitchFamily="49" charset="-122"/>
                <a:cs typeface="+mj-cs"/>
              </a:rPr>
              <a:t/>
            </a:r>
            <a:br>
              <a:rPr lang="en-US" altLang="zh-CN" sz="3200" dirty="0">
                <a:latin typeface="黑体" pitchFamily="49" charset="-122"/>
                <a:ea typeface="黑体" pitchFamily="49" charset="-122"/>
                <a:cs typeface="+mj-cs"/>
              </a:rPr>
            </a:br>
            <a:endParaRPr lang="zh-CN" altLang="en-US" sz="3200" dirty="0"/>
          </a:p>
        </p:txBody>
      </p:sp>
    </p:spTree>
    <p:extLst>
      <p:ext uri="{BB962C8B-B14F-4D97-AF65-F5344CB8AC3E}">
        <p14:creationId xmlns:p14="http://schemas.microsoft.com/office/powerpoint/2010/main" val="217261139"/>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内容占位符 2"/>
          <p:cNvSpPr>
            <a:spLocks noGrp="1"/>
          </p:cNvSpPr>
          <p:nvPr>
            <p:ph idx="1"/>
          </p:nvPr>
        </p:nvSpPr>
        <p:spPr/>
        <p:txBody>
          <a:bodyPr/>
          <a:lstStyle/>
          <a:p>
            <a:endParaRPr lang="zh-CN" altLang="en-US" smtClean="0">
              <a:ea typeface="宋体" pitchFamily="2" charset="-122"/>
            </a:endParaRPr>
          </a:p>
        </p:txBody>
      </p:sp>
      <p:sp>
        <p:nvSpPr>
          <p:cNvPr id="107523" name="AutoShape 1" descr="C:\Users\Administrator\AppData\Roaming\Tencent\Users\107629163\QQ\WinTemp\RichOle\H89(~_J@]03[2Z)J`BE9O.jpg"/>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itchFamily="2" charset="-122"/>
            </a:endParaRPr>
          </a:p>
        </p:txBody>
      </p:sp>
      <p:sp>
        <p:nvSpPr>
          <p:cNvPr id="107524" name="AutoShape 2" descr="C:\Users\Administrator\AppData\Roaming\Tencent\Users\107629163\QQ\WinTemp\RichOle\H89(~_J@]03[2Z)J`BE9O.jpg"/>
          <p:cNvSpPr>
            <a:spLocks noChangeAspect="1" noChangeArrowheads="1"/>
          </p:cNvSpPr>
          <p:nvPr/>
        </p:nvSpPr>
        <p:spPr bwMode="auto">
          <a:xfrm>
            <a:off x="1524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itchFamily="2" charset="-122"/>
            </a:endParaRPr>
          </a:p>
        </p:txBody>
      </p:sp>
      <p:sp>
        <p:nvSpPr>
          <p:cNvPr id="107525" name="AutoShape 3" descr="C:\Users\Administrator\AppData\Roaming\Tencent\Users\107629163\QQ\WinTemp\RichOle\H89(~_J@]03[2Z)J`BE9O.jpg"/>
          <p:cNvSpPr>
            <a:spLocks noChangeAspect="1" noChangeArrowheads="1"/>
          </p:cNvSpPr>
          <p:nvPr/>
        </p:nvSpPr>
        <p:spPr bwMode="auto">
          <a:xfrm>
            <a:off x="304800"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ea typeface="宋体" pitchFamily="2" charset="-122"/>
            </a:endParaRPr>
          </a:p>
        </p:txBody>
      </p:sp>
      <p:pic>
        <p:nvPicPr>
          <p:cNvPr id="107526" name="Picture 4" descr="C:\Users\Administrator\AppData\Roaming\Tencent\Users\107629163\QQ\WinTemp\RichOle\R12F2BDHX((_UI1VFG2W}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611188"/>
            <a:ext cx="9144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1"/>
          <p:cNvSpPr/>
          <p:nvPr/>
        </p:nvSpPr>
        <p:spPr>
          <a:xfrm>
            <a:off x="152400" y="1268413"/>
            <a:ext cx="7659688" cy="8651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3" name="线形标注 2 2"/>
          <p:cNvSpPr/>
          <p:nvPr/>
        </p:nvSpPr>
        <p:spPr>
          <a:xfrm>
            <a:off x="4211638" y="304800"/>
            <a:ext cx="1655762" cy="676275"/>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a:solidFill>
                  <a:srgbClr val="FFFF00"/>
                </a:solidFill>
                <a:ea typeface="宋体" pitchFamily="2" charset="-122"/>
              </a:rPr>
              <a:t>检索区</a:t>
            </a:r>
          </a:p>
        </p:txBody>
      </p:sp>
      <p:sp>
        <p:nvSpPr>
          <p:cNvPr id="11" name="圆角矩形 10"/>
          <p:cNvSpPr/>
          <p:nvPr/>
        </p:nvSpPr>
        <p:spPr>
          <a:xfrm>
            <a:off x="152400" y="2997200"/>
            <a:ext cx="7659688" cy="863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Tree>
    <p:extLst>
      <p:ext uri="{BB962C8B-B14F-4D97-AF65-F5344CB8AC3E}">
        <p14:creationId xmlns:p14="http://schemas.microsoft.com/office/powerpoint/2010/main" val="7190689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5" name="Rectangle 2"/>
          <p:cNvSpPr>
            <a:spLocks noGrp="1" noChangeArrowheads="1"/>
          </p:cNvSpPr>
          <p:nvPr>
            <p:ph type="title"/>
          </p:nvPr>
        </p:nvSpPr>
        <p:spPr>
          <a:xfrm>
            <a:off x="0" y="0"/>
            <a:ext cx="8458200" cy="1066800"/>
          </a:xfrm>
        </p:spPr>
        <p:txBody>
          <a:bodyPr>
            <a:normAutofit/>
          </a:bodyPr>
          <a:lstStyle/>
          <a:p>
            <a:pPr eaLnBrk="1" hangingPunct="1"/>
            <a:r>
              <a:rPr lang="zh-CN" altLang="en-US" sz="4000" b="0" dirty="0" smtClean="0">
                <a:solidFill>
                  <a:schemeClr val="tx1"/>
                </a:solidFill>
                <a:latin typeface="黑体" pitchFamily="49" charset="-122"/>
                <a:ea typeface="黑体" pitchFamily="49" charset="-122"/>
              </a:rPr>
              <a:t>获取全文的方法</a:t>
            </a:r>
            <a:endParaRPr lang="en-US" altLang="zh-CN" sz="4000" b="0" dirty="0" smtClean="0">
              <a:solidFill>
                <a:schemeClr val="tx1"/>
              </a:solidFill>
              <a:latin typeface="黑体" pitchFamily="49" charset="-122"/>
              <a:ea typeface="黑体" pitchFamily="49" charset="-122"/>
            </a:endParaRPr>
          </a:p>
        </p:txBody>
      </p:sp>
      <p:pic>
        <p:nvPicPr>
          <p:cNvPr id="696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334125"/>
            <a:ext cx="213360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5"/>
          <p:cNvSpPr>
            <a:spLocks noChangeArrowheads="1"/>
          </p:cNvSpPr>
          <p:nvPr/>
        </p:nvSpPr>
        <p:spPr bwMode="auto">
          <a:xfrm>
            <a:off x="2441575" y="4338638"/>
            <a:ext cx="3349625" cy="609600"/>
          </a:xfrm>
          <a:prstGeom prst="rect">
            <a:avLst/>
          </a:prstGeom>
          <a:noFill/>
          <a:ln w="69850" algn="ctr">
            <a:solidFill>
              <a:srgbClr val="FF0000"/>
            </a:solidFill>
            <a:miter lim="800000"/>
            <a:headEnd/>
            <a:tailEnd/>
          </a:ln>
        </p:spPr>
        <p:txBody>
          <a:bodyPr wrap="none" lIns="92075" tIns="44450" rIns="92075" bIns="44450" anchor="ctr"/>
          <a:lstStyle/>
          <a:p>
            <a:pPr algn="l" fontAlgn="auto">
              <a:spcBef>
                <a:spcPts val="0"/>
              </a:spcBef>
              <a:spcAft>
                <a:spcPts val="0"/>
              </a:spcAft>
              <a:defRPr/>
            </a:pPr>
            <a:endParaRPr lang="zh-CN" altLang="en-US" kern="0">
              <a:solidFill>
                <a:sysClr val="windowText" lastClr="000000"/>
              </a:solidFill>
              <a:latin typeface="微软雅黑" pitchFamily="34" charset="-122"/>
              <a:ea typeface="微软雅黑" pitchFamily="34" charset="-122"/>
            </a:endParaRPr>
          </a:p>
        </p:txBody>
      </p:sp>
      <p:sp>
        <p:nvSpPr>
          <p:cNvPr id="11" name="Rectangle 5"/>
          <p:cNvSpPr>
            <a:spLocks noChangeArrowheads="1"/>
          </p:cNvSpPr>
          <p:nvPr/>
        </p:nvSpPr>
        <p:spPr bwMode="auto">
          <a:xfrm>
            <a:off x="2514600" y="6142038"/>
            <a:ext cx="3810000" cy="609600"/>
          </a:xfrm>
          <a:prstGeom prst="rect">
            <a:avLst/>
          </a:prstGeom>
          <a:noFill/>
          <a:ln w="69850" algn="ctr">
            <a:solidFill>
              <a:srgbClr val="FF0000"/>
            </a:solidFill>
            <a:miter lim="800000"/>
            <a:headEnd/>
            <a:tailEnd/>
          </a:ln>
        </p:spPr>
        <p:txBody>
          <a:bodyPr wrap="none" lIns="92075" tIns="44450" rIns="92075" bIns="44450" anchor="ctr"/>
          <a:lstStyle/>
          <a:p>
            <a:pPr algn="l" fontAlgn="auto">
              <a:spcBef>
                <a:spcPts val="0"/>
              </a:spcBef>
              <a:spcAft>
                <a:spcPts val="0"/>
              </a:spcAft>
              <a:defRPr/>
            </a:pPr>
            <a:endParaRPr lang="zh-CN" altLang="en-US" kern="0">
              <a:solidFill>
                <a:sysClr val="windowText" lastClr="000000"/>
              </a:solidFill>
              <a:latin typeface="微软雅黑" pitchFamily="34" charset="-122"/>
              <a:ea typeface="微软雅黑" pitchFamily="34" charset="-122"/>
            </a:endParaRPr>
          </a:p>
        </p:txBody>
      </p:sp>
      <p:sp>
        <p:nvSpPr>
          <p:cNvPr id="12" name="TextBox 11"/>
          <p:cNvSpPr txBox="1"/>
          <p:nvPr/>
        </p:nvSpPr>
        <p:spPr>
          <a:xfrm>
            <a:off x="6172200" y="3197225"/>
            <a:ext cx="1954213" cy="523875"/>
          </a:xfrm>
          <a:prstGeom prst="rect">
            <a:avLst/>
          </a:prstGeom>
          <a:solidFill>
            <a:srgbClr val="0070C0"/>
          </a:solidFill>
          <a:ln w="19050">
            <a:noFill/>
          </a:ln>
        </p:spPr>
        <p:txBody>
          <a:bodyPr>
            <a:spAutoFit/>
          </a:bodyPr>
          <a:lstStyle/>
          <a:p>
            <a:pPr algn="l" eaLnBrk="0" hangingPunct="0">
              <a:defRPr/>
            </a:pPr>
            <a:r>
              <a:rPr lang="zh-CN" altLang="en-US" sz="280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直接获取</a:t>
            </a:r>
            <a:endParaRPr lang="en-US" altLang="zh-CN" sz="280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13" name="Rectangle 5"/>
          <p:cNvSpPr>
            <a:spLocks noChangeArrowheads="1"/>
          </p:cNvSpPr>
          <p:nvPr/>
        </p:nvSpPr>
        <p:spPr bwMode="auto">
          <a:xfrm>
            <a:off x="2514600" y="2547938"/>
            <a:ext cx="3502025" cy="609600"/>
          </a:xfrm>
          <a:prstGeom prst="rect">
            <a:avLst/>
          </a:prstGeom>
          <a:noFill/>
          <a:ln w="69850" algn="ctr">
            <a:solidFill>
              <a:srgbClr val="FF0000"/>
            </a:solidFill>
            <a:miter lim="800000"/>
            <a:headEnd/>
            <a:tailEnd/>
          </a:ln>
        </p:spPr>
        <p:txBody>
          <a:bodyPr wrap="none" lIns="92075" tIns="44450" rIns="92075" bIns="44450" anchor="ctr"/>
          <a:lstStyle/>
          <a:p>
            <a:pPr algn="l" fontAlgn="auto">
              <a:spcBef>
                <a:spcPts val="0"/>
              </a:spcBef>
              <a:spcAft>
                <a:spcPts val="0"/>
              </a:spcAft>
              <a:defRPr/>
            </a:pPr>
            <a:endParaRPr lang="zh-CN" altLang="en-US" kern="0">
              <a:solidFill>
                <a:sysClr val="windowText" lastClr="000000"/>
              </a:solidFill>
              <a:latin typeface="微软雅黑" pitchFamily="34" charset="-122"/>
              <a:ea typeface="微软雅黑" pitchFamily="34" charset="-122"/>
            </a:endParaRPr>
          </a:p>
        </p:txBody>
      </p:sp>
      <p:sp>
        <p:nvSpPr>
          <p:cNvPr id="14" name="TextBox 13"/>
          <p:cNvSpPr txBox="1"/>
          <p:nvPr/>
        </p:nvSpPr>
        <p:spPr>
          <a:xfrm>
            <a:off x="6657975" y="6184900"/>
            <a:ext cx="1954213" cy="523875"/>
          </a:xfrm>
          <a:prstGeom prst="rect">
            <a:avLst/>
          </a:prstGeom>
          <a:solidFill>
            <a:srgbClr val="0070C0"/>
          </a:solidFill>
          <a:ln w="19050">
            <a:noFill/>
          </a:ln>
        </p:spPr>
        <p:txBody>
          <a:bodyPr>
            <a:spAutoFit/>
          </a:bodyPr>
          <a:lstStyle/>
          <a:p>
            <a:pPr algn="l" eaLnBrk="0" hangingPunct="0">
              <a:defRPr/>
            </a:pPr>
            <a:r>
              <a:rPr lang="zh-CN" altLang="en-US" sz="280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rPr>
              <a:t>间接获取</a:t>
            </a:r>
            <a:endParaRPr lang="en-US" altLang="zh-CN" sz="2800"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946337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400" decel="100000"/>
                                        <p:tgtEl>
                                          <p:spTgt spid="13"/>
                                        </p:tgtEl>
                                      </p:cBhvr>
                                    </p:animEffect>
                                    <p:anim calcmode="lin" valueType="num">
                                      <p:cBhvr>
                                        <p:cTn id="8" dur="400" decel="100000" fill="hold"/>
                                        <p:tgtEl>
                                          <p:spTgt spid="13"/>
                                        </p:tgtEl>
                                        <p:attrNameLst>
                                          <p:attrName>style.rotation</p:attrName>
                                        </p:attrNameLst>
                                      </p:cBhvr>
                                      <p:tavLst>
                                        <p:tav tm="0">
                                          <p:val>
                                            <p:fltVal val="-90"/>
                                          </p:val>
                                        </p:tav>
                                        <p:tav tm="100000">
                                          <p:val>
                                            <p:fltVal val="0"/>
                                          </p:val>
                                        </p:tav>
                                      </p:tavLst>
                                    </p:anim>
                                    <p:anim calcmode="lin" valueType="num">
                                      <p:cBhvr>
                                        <p:cTn id="9" dur="400" decel="100000" fill="hold"/>
                                        <p:tgtEl>
                                          <p:spTgt spid="13"/>
                                        </p:tgtEl>
                                        <p:attrNameLst>
                                          <p:attrName>ppt_x</p:attrName>
                                        </p:attrNameLst>
                                      </p:cBhvr>
                                      <p:tavLst>
                                        <p:tav tm="0">
                                          <p:val>
                                            <p:strVal val="#ppt_x+0.4"/>
                                          </p:val>
                                        </p:tav>
                                        <p:tav tm="100000">
                                          <p:val>
                                            <p:strVal val="#ppt_x-0.05"/>
                                          </p:val>
                                        </p:tav>
                                      </p:tavLst>
                                    </p:anim>
                                    <p:anim calcmode="lin" valueType="num">
                                      <p:cBhvr>
                                        <p:cTn id="10" dur="400" decel="100000" fill="hold"/>
                                        <p:tgtEl>
                                          <p:spTgt spid="13"/>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13"/>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13"/>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400" decel="100000"/>
                                        <p:tgtEl>
                                          <p:spTgt spid="10"/>
                                        </p:tgtEl>
                                      </p:cBhvr>
                                    </p:animEffect>
                                    <p:anim calcmode="lin" valueType="num">
                                      <p:cBhvr>
                                        <p:cTn id="16" dur="400" decel="100000" fill="hold"/>
                                        <p:tgtEl>
                                          <p:spTgt spid="10"/>
                                        </p:tgtEl>
                                        <p:attrNameLst>
                                          <p:attrName>style.rotation</p:attrName>
                                        </p:attrNameLst>
                                      </p:cBhvr>
                                      <p:tavLst>
                                        <p:tav tm="0">
                                          <p:val>
                                            <p:fltVal val="-90"/>
                                          </p:val>
                                        </p:tav>
                                        <p:tav tm="100000">
                                          <p:val>
                                            <p:fltVal val="0"/>
                                          </p:val>
                                        </p:tav>
                                      </p:tavLst>
                                    </p:anim>
                                    <p:anim calcmode="lin" valueType="num">
                                      <p:cBhvr>
                                        <p:cTn id="17" dur="400" decel="100000" fill="hold"/>
                                        <p:tgtEl>
                                          <p:spTgt spid="10"/>
                                        </p:tgtEl>
                                        <p:attrNameLst>
                                          <p:attrName>ppt_x</p:attrName>
                                        </p:attrNameLst>
                                      </p:cBhvr>
                                      <p:tavLst>
                                        <p:tav tm="0">
                                          <p:val>
                                            <p:strVal val="#ppt_x+0.4"/>
                                          </p:val>
                                        </p:tav>
                                        <p:tav tm="100000">
                                          <p:val>
                                            <p:strVal val="#ppt_x-0.05"/>
                                          </p:val>
                                        </p:tav>
                                      </p:tavLst>
                                    </p:anim>
                                    <p:anim calcmode="lin" valueType="num">
                                      <p:cBhvr>
                                        <p:cTn id="18" dur="400" decel="100000" fill="hold"/>
                                        <p:tgtEl>
                                          <p:spTgt spid="10"/>
                                        </p:tgtEl>
                                        <p:attrNameLst>
                                          <p:attrName>ppt_y</p:attrName>
                                        </p:attrNameLst>
                                      </p:cBhvr>
                                      <p:tavLst>
                                        <p:tav tm="0">
                                          <p:val>
                                            <p:strVal val="#ppt_y-0.4"/>
                                          </p:val>
                                        </p:tav>
                                        <p:tav tm="100000">
                                          <p:val>
                                            <p:strVal val="#ppt_y+0.1"/>
                                          </p:val>
                                        </p:tav>
                                      </p:tavLst>
                                    </p:anim>
                                    <p:anim calcmode="lin" valueType="num">
                                      <p:cBhvr>
                                        <p:cTn id="19" dur="100" accel="100000" fill="hold">
                                          <p:stCondLst>
                                            <p:cond delay="400"/>
                                          </p:stCondLst>
                                        </p:cTn>
                                        <p:tgtEl>
                                          <p:spTgt spid="10"/>
                                        </p:tgtEl>
                                        <p:attrNameLst>
                                          <p:attrName>ppt_x</p:attrName>
                                        </p:attrNameLst>
                                      </p:cBhvr>
                                      <p:tavLst>
                                        <p:tav tm="0">
                                          <p:val>
                                            <p:strVal val="#ppt_x-0.05"/>
                                          </p:val>
                                        </p:tav>
                                        <p:tav tm="100000">
                                          <p:val>
                                            <p:strVal val="#ppt_x"/>
                                          </p:val>
                                        </p:tav>
                                      </p:tavLst>
                                    </p:anim>
                                    <p:anim calcmode="lin" valueType="num">
                                      <p:cBhvr>
                                        <p:cTn id="20" dur="100" accel="100000" fill="hold">
                                          <p:stCondLst>
                                            <p:cond delay="400"/>
                                          </p:stCondLst>
                                        </p:cTn>
                                        <p:tgtEl>
                                          <p:spTgt spid="10"/>
                                        </p:tgtEl>
                                        <p:attrNameLst>
                                          <p:attrName>ppt_y</p:attrName>
                                        </p:attrNameLst>
                                      </p:cBhvr>
                                      <p:tavLst>
                                        <p:tav tm="0">
                                          <p:val>
                                            <p:strVal val="#ppt_y+0.1"/>
                                          </p:val>
                                        </p:tav>
                                        <p:tav tm="100000">
                                          <p:val>
                                            <p:strVal val="#ppt_y"/>
                                          </p:val>
                                        </p:tav>
                                      </p:tavLst>
                                    </p:anim>
                                  </p:childTnLst>
                                </p:cTn>
                              </p:par>
                            </p:childTnLst>
                          </p:cTn>
                        </p:par>
                        <p:par>
                          <p:cTn id="21" fill="hold" nodeType="afterGroup">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400" decel="100000"/>
                                        <p:tgtEl>
                                          <p:spTgt spid="11"/>
                                        </p:tgtEl>
                                      </p:cBhvr>
                                    </p:animEffect>
                                    <p:anim calcmode="lin" valueType="num">
                                      <p:cBhvr>
                                        <p:cTn id="31" dur="400" decel="100000" fill="hold"/>
                                        <p:tgtEl>
                                          <p:spTgt spid="11"/>
                                        </p:tgtEl>
                                        <p:attrNameLst>
                                          <p:attrName>style.rotation</p:attrName>
                                        </p:attrNameLst>
                                      </p:cBhvr>
                                      <p:tavLst>
                                        <p:tav tm="0">
                                          <p:val>
                                            <p:fltVal val="-90"/>
                                          </p:val>
                                        </p:tav>
                                        <p:tav tm="100000">
                                          <p:val>
                                            <p:fltVal val="0"/>
                                          </p:val>
                                        </p:tav>
                                      </p:tavLst>
                                    </p:anim>
                                    <p:anim calcmode="lin" valueType="num">
                                      <p:cBhvr>
                                        <p:cTn id="32" dur="400" decel="100000" fill="hold"/>
                                        <p:tgtEl>
                                          <p:spTgt spid="11"/>
                                        </p:tgtEl>
                                        <p:attrNameLst>
                                          <p:attrName>ppt_x</p:attrName>
                                        </p:attrNameLst>
                                      </p:cBhvr>
                                      <p:tavLst>
                                        <p:tav tm="0">
                                          <p:val>
                                            <p:strVal val="#ppt_x+0.4"/>
                                          </p:val>
                                        </p:tav>
                                        <p:tav tm="100000">
                                          <p:val>
                                            <p:strVal val="#ppt_x-0.05"/>
                                          </p:val>
                                        </p:tav>
                                      </p:tavLst>
                                    </p:anim>
                                    <p:anim calcmode="lin" valueType="num">
                                      <p:cBhvr>
                                        <p:cTn id="33" dur="400" decel="100000" fill="hold"/>
                                        <p:tgtEl>
                                          <p:spTgt spid="11"/>
                                        </p:tgtEl>
                                        <p:attrNameLst>
                                          <p:attrName>ppt_y</p:attrName>
                                        </p:attrNameLst>
                                      </p:cBhvr>
                                      <p:tavLst>
                                        <p:tav tm="0">
                                          <p:val>
                                            <p:strVal val="#ppt_y-0.4"/>
                                          </p:val>
                                        </p:tav>
                                        <p:tav tm="100000">
                                          <p:val>
                                            <p:strVal val="#ppt_y+0.1"/>
                                          </p:val>
                                        </p:tav>
                                      </p:tavLst>
                                    </p:anim>
                                    <p:anim calcmode="lin" valueType="num">
                                      <p:cBhvr>
                                        <p:cTn id="34" dur="100" accel="100000" fill="hold">
                                          <p:stCondLst>
                                            <p:cond delay="400"/>
                                          </p:stCondLst>
                                        </p:cTn>
                                        <p:tgtEl>
                                          <p:spTgt spid="11"/>
                                        </p:tgtEl>
                                        <p:attrNameLst>
                                          <p:attrName>ppt_x</p:attrName>
                                        </p:attrNameLst>
                                      </p:cBhvr>
                                      <p:tavLst>
                                        <p:tav tm="0">
                                          <p:val>
                                            <p:strVal val="#ppt_x-0.05"/>
                                          </p:val>
                                        </p:tav>
                                        <p:tav tm="100000">
                                          <p:val>
                                            <p:strVal val="#ppt_x"/>
                                          </p:val>
                                        </p:tav>
                                      </p:tavLst>
                                    </p:anim>
                                    <p:anim calcmode="lin" valueType="num">
                                      <p:cBhvr>
                                        <p:cTn id="35" dur="100" accel="100000" fill="hold">
                                          <p:stCondLst>
                                            <p:cond delay="400"/>
                                          </p:stCondLst>
                                        </p:cTn>
                                        <p:tgtEl>
                                          <p:spTgt spid="11"/>
                                        </p:tgtEl>
                                        <p:attrNameLst>
                                          <p:attrName>ppt_y</p:attrName>
                                        </p:attrNameLst>
                                      </p:cBhvr>
                                      <p:tavLst>
                                        <p:tav tm="0">
                                          <p:val>
                                            <p:strVal val="#ppt_y+0.1"/>
                                          </p:val>
                                        </p:tav>
                                        <p:tav tm="100000">
                                          <p:val>
                                            <p:strVal val="#ppt_y"/>
                                          </p:val>
                                        </p:tav>
                                      </p:tavLst>
                                    </p:anim>
                                  </p:childTnLst>
                                </p:cTn>
                              </p:par>
                            </p:childTnLst>
                          </p:cTn>
                        </p:par>
                        <p:par>
                          <p:cTn id="36" fill="hold" nodeType="afterGroup">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txBox="1">
            <a:spLocks/>
          </p:cNvSpPr>
          <p:nvPr/>
        </p:nvSpPr>
        <p:spPr bwMode="auto">
          <a:xfrm>
            <a:off x="251520" y="152400"/>
            <a:ext cx="655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MS PGothic" pitchFamily="34" charset="-128"/>
              </a:defRPr>
            </a:lvl1pPr>
            <a:lvl2pPr>
              <a:defRPr sz="20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1600">
                <a:solidFill>
                  <a:schemeClr val="tx1"/>
                </a:solidFill>
                <a:latin typeface="Arial" charset="0"/>
                <a:ea typeface="MS PGothic" pitchFamily="34" charset="-128"/>
              </a:defRPr>
            </a:lvl4pPr>
            <a:lvl5pPr>
              <a:defRPr sz="1400">
                <a:solidFill>
                  <a:schemeClr val="tx1"/>
                </a:solidFill>
                <a:latin typeface="Arial" charset="0"/>
                <a:ea typeface="MS PGothic" pitchFamily="34" charset="-128"/>
              </a:defRPr>
            </a:lvl5pPr>
            <a:lvl6pPr eaLnBrk="0" hangingPunct="0">
              <a:buFont typeface="Wingdings" pitchFamily="2" charset="2"/>
              <a:defRPr sz="1400">
                <a:solidFill>
                  <a:schemeClr val="tx1"/>
                </a:solidFill>
                <a:latin typeface="Arial" charset="0"/>
                <a:ea typeface="MS PGothic" pitchFamily="34" charset="-128"/>
              </a:defRPr>
            </a:lvl6pPr>
            <a:lvl7pPr eaLnBrk="0" hangingPunct="0">
              <a:buFont typeface="Wingdings" pitchFamily="2" charset="2"/>
              <a:defRPr sz="1400">
                <a:solidFill>
                  <a:schemeClr val="tx1"/>
                </a:solidFill>
                <a:latin typeface="Arial" charset="0"/>
                <a:ea typeface="MS PGothic" pitchFamily="34" charset="-128"/>
              </a:defRPr>
            </a:lvl7pPr>
            <a:lvl8pPr eaLnBrk="0" hangingPunct="0">
              <a:buFont typeface="Wingdings" pitchFamily="2" charset="2"/>
              <a:defRPr sz="1400">
                <a:solidFill>
                  <a:schemeClr val="tx1"/>
                </a:solidFill>
                <a:latin typeface="Arial" charset="0"/>
                <a:ea typeface="MS PGothic" pitchFamily="34" charset="-128"/>
              </a:defRPr>
            </a:lvl8pPr>
            <a:lvl9pPr eaLnBrk="0" hangingPunct="0">
              <a:buFont typeface="Wingdings" pitchFamily="2" charset="2"/>
              <a:defRPr sz="1400">
                <a:solidFill>
                  <a:schemeClr val="tx1"/>
                </a:solidFill>
                <a:latin typeface="Arial" charset="0"/>
                <a:ea typeface="MS PGothic" pitchFamily="34" charset="-128"/>
              </a:defRPr>
            </a:lvl9pPr>
          </a:lstStyle>
          <a:p>
            <a:pPr algn="l" eaLnBrk="0" hangingPunct="0"/>
            <a:r>
              <a:rPr lang="zh-CN" altLang="en-US" sz="3200" b="1" dirty="0">
                <a:solidFill>
                  <a:srgbClr val="C00000"/>
                </a:solidFill>
                <a:latin typeface="微软雅黑" pitchFamily="34" charset="-122"/>
                <a:ea typeface="微软雅黑" pitchFamily="34" charset="-122"/>
              </a:rPr>
              <a:t>出版物浏览</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94800"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a:grpSpLocks/>
          </p:cNvGrpSpPr>
          <p:nvPr/>
        </p:nvGrpSpPr>
        <p:grpSpPr bwMode="auto">
          <a:xfrm>
            <a:off x="5791200" y="2514600"/>
            <a:ext cx="3352800" cy="3962400"/>
            <a:chOff x="5791200" y="2514600"/>
            <a:chExt cx="3352800" cy="3962400"/>
          </a:xfrm>
        </p:grpSpPr>
        <p:sp>
          <p:nvSpPr>
            <p:cNvPr id="70663" name="Rounded Rectangle 4"/>
            <p:cNvSpPr>
              <a:spLocks noChangeArrowheads="1"/>
            </p:cNvSpPr>
            <p:nvPr/>
          </p:nvSpPr>
          <p:spPr bwMode="auto">
            <a:xfrm>
              <a:off x="6324600" y="2514600"/>
              <a:ext cx="2819400" cy="3962400"/>
            </a:xfrm>
            <a:prstGeom prst="roundRect">
              <a:avLst>
                <a:gd name="adj" fmla="val 16667"/>
              </a:avLst>
            </a:prstGeom>
            <a:noFill/>
            <a:ln w="76200" algn="ctr">
              <a:solidFill>
                <a:srgbClr val="CC092F"/>
              </a:solidFill>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zh-CN" altLang="zh-CN" sz="2400">
                <a:solidFill>
                  <a:srgbClr val="C00000"/>
                </a:solidFill>
                <a:ea typeface="MS PGothic" pitchFamily="34" charset="-128"/>
              </a:endParaRPr>
            </a:p>
          </p:txBody>
        </p:sp>
        <p:sp>
          <p:nvSpPr>
            <p:cNvPr id="70664" name="TextBox 5"/>
            <p:cNvSpPr txBox="1">
              <a:spLocks noChangeArrowheads="1"/>
            </p:cNvSpPr>
            <p:nvPr/>
          </p:nvSpPr>
          <p:spPr bwMode="auto">
            <a:xfrm>
              <a:off x="5791200" y="3124200"/>
              <a:ext cx="533400" cy="830997"/>
            </a:xfrm>
            <a:prstGeom prst="rect">
              <a:avLst/>
            </a:prstGeom>
            <a:solidFill>
              <a:srgbClr val="CC092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pitchFamily="34" charset="-128"/>
                </a:defRPr>
              </a:lvl1pPr>
              <a:lvl2pPr>
                <a:defRPr sz="20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1600">
                  <a:solidFill>
                    <a:schemeClr val="tx1"/>
                  </a:solidFill>
                  <a:latin typeface="Arial" charset="0"/>
                  <a:ea typeface="MS PGothic" pitchFamily="34" charset="-128"/>
                </a:defRPr>
              </a:lvl4pPr>
              <a:lvl5pPr>
                <a:defRPr sz="1400">
                  <a:solidFill>
                    <a:schemeClr val="tx1"/>
                  </a:solidFill>
                  <a:latin typeface="Arial" charset="0"/>
                  <a:ea typeface="MS PGothic" pitchFamily="34" charset="-128"/>
                </a:defRPr>
              </a:lvl5pPr>
              <a:lvl6pPr eaLnBrk="0" hangingPunct="0">
                <a:buFont typeface="Wingdings" pitchFamily="2" charset="2"/>
                <a:defRPr sz="1400">
                  <a:solidFill>
                    <a:schemeClr val="tx1"/>
                  </a:solidFill>
                  <a:latin typeface="Arial" charset="0"/>
                  <a:ea typeface="MS PGothic" pitchFamily="34" charset="-128"/>
                </a:defRPr>
              </a:lvl6pPr>
              <a:lvl7pPr eaLnBrk="0" hangingPunct="0">
                <a:buFont typeface="Wingdings" pitchFamily="2" charset="2"/>
                <a:defRPr sz="1400">
                  <a:solidFill>
                    <a:schemeClr val="tx1"/>
                  </a:solidFill>
                  <a:latin typeface="Arial" charset="0"/>
                  <a:ea typeface="MS PGothic" pitchFamily="34" charset="-128"/>
                </a:defRPr>
              </a:lvl7pPr>
              <a:lvl8pPr eaLnBrk="0" hangingPunct="0">
                <a:buFont typeface="Wingdings" pitchFamily="2" charset="2"/>
                <a:defRPr sz="1400">
                  <a:solidFill>
                    <a:schemeClr val="tx1"/>
                  </a:solidFill>
                  <a:latin typeface="Arial" charset="0"/>
                  <a:ea typeface="MS PGothic" pitchFamily="34" charset="-128"/>
                </a:defRPr>
              </a:lvl8pPr>
              <a:lvl9pPr eaLnBrk="0" hangingPunct="0">
                <a:buFont typeface="Wingdings" pitchFamily="2" charset="2"/>
                <a:defRPr sz="1400">
                  <a:solidFill>
                    <a:schemeClr val="tx1"/>
                  </a:solidFill>
                  <a:latin typeface="Arial" charset="0"/>
                  <a:ea typeface="MS PGothic" pitchFamily="34" charset="-128"/>
                </a:defRPr>
              </a:lvl9pPr>
            </a:lstStyle>
            <a:p>
              <a:pPr algn="l"/>
              <a:r>
                <a:rPr lang="zh-CN" altLang="en-US">
                  <a:solidFill>
                    <a:srgbClr val="FFFFFF"/>
                  </a:solidFill>
                  <a:latin typeface="微软雅黑" pitchFamily="34" charset="-122"/>
                  <a:ea typeface="微软雅黑" pitchFamily="34" charset="-122"/>
                </a:rPr>
                <a:t>分类</a:t>
              </a:r>
            </a:p>
          </p:txBody>
        </p:sp>
      </p:grpSp>
      <p:sp>
        <p:nvSpPr>
          <p:cNvPr id="70661" name="矩形标注 1"/>
          <p:cNvSpPr>
            <a:spLocks noChangeArrowheads="1"/>
          </p:cNvSpPr>
          <p:nvPr/>
        </p:nvSpPr>
        <p:spPr bwMode="auto">
          <a:xfrm>
            <a:off x="2843213" y="1484313"/>
            <a:ext cx="1152525" cy="360362"/>
          </a:xfrm>
          <a:prstGeom prst="wedgeRectCallout">
            <a:avLst>
              <a:gd name="adj1" fmla="val -20833"/>
              <a:gd name="adj2" fmla="val 62500"/>
            </a:avLst>
          </a:prstGeom>
          <a:solidFill>
            <a:schemeClr val="accent1"/>
          </a:solidFill>
          <a:ln w="9525" algn="ctr">
            <a:solidFill>
              <a:schemeClr val="tx1"/>
            </a:solidFill>
            <a:round/>
            <a:headEnd/>
            <a:tailEnd/>
          </a:ln>
        </p:spPr>
        <p:txBody>
          <a:bodyPr/>
          <a:lstStyle/>
          <a:p>
            <a:pPr algn="l" eaLnBrk="0" hangingPunct="0"/>
            <a:r>
              <a:rPr lang="zh-CN" altLang="en-US" sz="2400">
                <a:solidFill>
                  <a:schemeClr val="bg1"/>
                </a:solidFill>
                <a:ea typeface="MS PGothic" pitchFamily="34" charset="-128"/>
              </a:rPr>
              <a:t>检索</a:t>
            </a:r>
          </a:p>
        </p:txBody>
      </p:sp>
      <p:sp>
        <p:nvSpPr>
          <p:cNvPr id="70662" name="矩形标注 7"/>
          <p:cNvSpPr>
            <a:spLocks noChangeArrowheads="1"/>
          </p:cNvSpPr>
          <p:nvPr/>
        </p:nvSpPr>
        <p:spPr bwMode="auto">
          <a:xfrm>
            <a:off x="2339975" y="3684588"/>
            <a:ext cx="1655763" cy="360362"/>
          </a:xfrm>
          <a:prstGeom prst="wedgeRectCallout">
            <a:avLst>
              <a:gd name="adj1" fmla="val -18718"/>
              <a:gd name="adj2" fmla="val -69565"/>
            </a:avLst>
          </a:prstGeom>
          <a:solidFill>
            <a:schemeClr val="accent1"/>
          </a:solidFill>
          <a:ln w="9525" algn="ctr">
            <a:solidFill>
              <a:schemeClr val="tx1"/>
            </a:solidFill>
            <a:round/>
            <a:headEnd/>
            <a:tailEnd/>
          </a:ln>
        </p:spPr>
        <p:txBody>
          <a:bodyPr/>
          <a:lstStyle/>
          <a:p>
            <a:pPr algn="l" eaLnBrk="0" hangingPunct="0"/>
            <a:r>
              <a:rPr lang="zh-CN" altLang="en-US" sz="2400">
                <a:solidFill>
                  <a:schemeClr val="bg1"/>
                </a:solidFill>
                <a:ea typeface="MS PGothic" pitchFamily="34" charset="-128"/>
              </a:rPr>
              <a:t>音序浏览</a:t>
            </a:r>
          </a:p>
        </p:txBody>
      </p:sp>
    </p:spTree>
    <p:extLst>
      <p:ext uri="{BB962C8B-B14F-4D97-AF65-F5344CB8AC3E}">
        <p14:creationId xmlns:p14="http://schemas.microsoft.com/office/powerpoint/2010/main" val="1357331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ipe(up)">
                                      <p:cBhvr>
                                        <p:cTn id="7" dur="5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0661"/>
                                        </p:tgtEl>
                                        <p:attrNameLst>
                                          <p:attrName>style.visibility</p:attrName>
                                        </p:attrNameLst>
                                      </p:cBhvr>
                                      <p:to>
                                        <p:strVal val="visible"/>
                                      </p:to>
                                    </p:set>
                                    <p:animEffect transition="in" filter="fade">
                                      <p:cBhvr>
                                        <p:cTn id="19" dur="1000"/>
                                        <p:tgtEl>
                                          <p:spTgt spid="70661"/>
                                        </p:tgtEl>
                                      </p:cBhvr>
                                    </p:animEffect>
                                    <p:anim calcmode="lin" valueType="num">
                                      <p:cBhvr>
                                        <p:cTn id="20" dur="1000" fill="hold"/>
                                        <p:tgtEl>
                                          <p:spTgt spid="70661"/>
                                        </p:tgtEl>
                                        <p:attrNameLst>
                                          <p:attrName>ppt_x</p:attrName>
                                        </p:attrNameLst>
                                      </p:cBhvr>
                                      <p:tavLst>
                                        <p:tav tm="0">
                                          <p:val>
                                            <p:strVal val="#ppt_x"/>
                                          </p:val>
                                        </p:tav>
                                        <p:tav tm="100000">
                                          <p:val>
                                            <p:strVal val="#ppt_x"/>
                                          </p:val>
                                        </p:tav>
                                      </p:tavLst>
                                    </p:anim>
                                    <p:anim calcmode="lin" valueType="num">
                                      <p:cBhvr>
                                        <p:cTn id="21" dur="1000" fill="hold"/>
                                        <p:tgtEl>
                                          <p:spTgt spid="7066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0662"/>
                                        </p:tgtEl>
                                        <p:attrNameLst>
                                          <p:attrName>style.visibility</p:attrName>
                                        </p:attrNameLst>
                                      </p:cBhvr>
                                      <p:to>
                                        <p:strVal val="visible"/>
                                      </p:to>
                                    </p:set>
                                    <p:animEffect transition="in" filter="fade">
                                      <p:cBhvr>
                                        <p:cTn id="26" dur="1000"/>
                                        <p:tgtEl>
                                          <p:spTgt spid="70662"/>
                                        </p:tgtEl>
                                      </p:cBhvr>
                                    </p:animEffect>
                                    <p:anim calcmode="lin" valueType="num">
                                      <p:cBhvr>
                                        <p:cTn id="27" dur="1000" fill="hold"/>
                                        <p:tgtEl>
                                          <p:spTgt spid="70662"/>
                                        </p:tgtEl>
                                        <p:attrNameLst>
                                          <p:attrName>ppt_x</p:attrName>
                                        </p:attrNameLst>
                                      </p:cBhvr>
                                      <p:tavLst>
                                        <p:tav tm="0">
                                          <p:val>
                                            <p:strVal val="#ppt_x"/>
                                          </p:val>
                                        </p:tav>
                                        <p:tav tm="100000">
                                          <p:val>
                                            <p:strVal val="#ppt_x"/>
                                          </p:val>
                                        </p:tav>
                                      </p:tavLst>
                                    </p:anim>
                                    <p:anim calcmode="lin" valueType="num">
                                      <p:cBhvr>
                                        <p:cTn id="28" dur="1000" fill="hold"/>
                                        <p:tgtEl>
                                          <p:spTgt spid="706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p:bldP spid="7066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412776"/>
            <a:ext cx="8136904" cy="5183188"/>
          </a:xfrm>
        </p:spPr>
        <p:txBody>
          <a:bodyPr/>
          <a:lstStyle/>
          <a:p>
            <a:pPr marL="0" indent="0">
              <a:buFont typeface="Wingdings" pitchFamily="2" charset="2"/>
              <a:buNone/>
              <a:defRPr/>
            </a:pPr>
            <a:r>
              <a:rPr lang="en-US" altLang="zh-CN" sz="2800" b="1" dirty="0" smtClean="0">
                <a:effectLst>
                  <a:outerShdw blurRad="38100" dist="38100" dir="2700000" algn="tl">
                    <a:srgbClr val="000000">
                      <a:alpha val="43137"/>
                    </a:srgbClr>
                  </a:outerShdw>
                </a:effectLst>
                <a:latin typeface="宋体" pitchFamily="2" charset="-122"/>
                <a:ea typeface="宋体" pitchFamily="2" charset="-122"/>
              </a:rPr>
              <a:t>    </a:t>
            </a:r>
            <a:r>
              <a:rPr lang="en-US" altLang="zh-CN" sz="2400" b="1" dirty="0" smtClean="0">
                <a:latin typeface="宋体" pitchFamily="2" charset="-122"/>
                <a:ea typeface="宋体" pitchFamily="2" charset="-122"/>
              </a:rPr>
              <a:t>Emerald</a:t>
            </a:r>
            <a:r>
              <a:rPr lang="zh-CN" altLang="en-US" sz="2400" b="1" dirty="0">
                <a:latin typeface="宋体" pitchFamily="2" charset="-122"/>
                <a:ea typeface="宋体" pitchFamily="2" charset="-122"/>
              </a:rPr>
              <a:t>于</a:t>
            </a:r>
            <a:r>
              <a:rPr lang="en-US" altLang="zh-CN" sz="2400" b="1" dirty="0">
                <a:latin typeface="宋体" pitchFamily="2" charset="-122"/>
                <a:ea typeface="宋体" pitchFamily="2" charset="-122"/>
              </a:rPr>
              <a:t>1967</a:t>
            </a:r>
            <a:r>
              <a:rPr lang="zh-CN" altLang="en-US" sz="2400" b="1" dirty="0">
                <a:latin typeface="宋体" pitchFamily="2" charset="-122"/>
                <a:ea typeface="宋体" pitchFamily="2" charset="-122"/>
              </a:rPr>
              <a:t>年由来自世界著名百所商学院之一</a:t>
            </a:r>
            <a:r>
              <a:rPr lang="en-US" altLang="zh-CN" sz="2400" b="1" dirty="0">
                <a:latin typeface="宋体" pitchFamily="2" charset="-122"/>
                <a:ea typeface="宋体" pitchFamily="2" charset="-122"/>
              </a:rPr>
              <a:t>Bradford University Management Center</a:t>
            </a:r>
            <a:r>
              <a:rPr lang="zh-CN" altLang="en-US" sz="2400" b="1" dirty="0">
                <a:latin typeface="宋体" pitchFamily="2" charset="-122"/>
                <a:ea typeface="宋体" pitchFamily="2" charset="-122"/>
              </a:rPr>
              <a:t>的学者建立。主要出版</a:t>
            </a:r>
            <a:r>
              <a:rPr lang="zh-CN" altLang="en-US" sz="2400" b="1" dirty="0">
                <a:solidFill>
                  <a:schemeClr val="accent2">
                    <a:lumMod val="75000"/>
                  </a:schemeClr>
                </a:solidFill>
                <a:latin typeface="宋体" pitchFamily="2" charset="-122"/>
                <a:ea typeface="宋体" pitchFamily="2" charset="-122"/>
              </a:rPr>
              <a:t>管理学、图书馆学、工程学</a:t>
            </a:r>
            <a:r>
              <a:rPr lang="zh-CN" altLang="en-US" sz="2400" b="1" dirty="0">
                <a:latin typeface="宋体" pitchFamily="2" charset="-122"/>
                <a:ea typeface="宋体" pitchFamily="2" charset="-122"/>
              </a:rPr>
              <a:t>等专业领域的</a:t>
            </a:r>
            <a:r>
              <a:rPr lang="zh-CN" altLang="en-US" sz="2400" b="1" dirty="0" smtClean="0">
                <a:latin typeface="宋体" pitchFamily="2" charset="-122"/>
                <a:ea typeface="宋体" pitchFamily="2" charset="-122"/>
              </a:rPr>
              <a:t>期刊。</a:t>
            </a:r>
            <a:r>
              <a:rPr lang="en-US" altLang="zh-CN" sz="2400" b="1" dirty="0" smtClean="0">
                <a:latin typeface="宋体" pitchFamily="2" charset="-122"/>
                <a:ea typeface="宋体" pitchFamily="2" charset="-122"/>
              </a:rPr>
              <a:t> </a:t>
            </a:r>
          </a:p>
          <a:p>
            <a:pPr marL="0" indent="0">
              <a:buFont typeface="Wingdings" pitchFamily="2" charset="2"/>
              <a:buNone/>
              <a:defRPr/>
            </a:pPr>
            <a:r>
              <a:rPr lang="en-US" altLang="zh-CN" sz="2400" b="1" dirty="0" smtClean="0">
                <a:solidFill>
                  <a:srgbClr val="7030A0"/>
                </a:solidFill>
                <a:latin typeface="宋体" pitchFamily="2" charset="-122"/>
                <a:ea typeface="宋体" pitchFamily="2" charset="-122"/>
              </a:rPr>
              <a:t>    Emerald</a:t>
            </a:r>
            <a:r>
              <a:rPr lang="zh-CN" altLang="en-US" sz="2400" b="1" dirty="0" smtClean="0">
                <a:solidFill>
                  <a:srgbClr val="7030A0"/>
                </a:solidFill>
                <a:latin typeface="宋体" pitchFamily="2" charset="-122"/>
                <a:ea typeface="宋体" pitchFamily="2" charset="-122"/>
              </a:rPr>
              <a:t>管理学电子期刊库</a:t>
            </a:r>
            <a:r>
              <a:rPr lang="zh-CN" altLang="en-US" sz="2400" b="1" dirty="0" smtClean="0">
                <a:latin typeface="宋体" pitchFamily="2" charset="-122"/>
                <a:ea typeface="宋体" pitchFamily="2" charset="-122"/>
              </a:rPr>
              <a:t>出版管理学同行专家评审  期刊</a:t>
            </a:r>
            <a:r>
              <a:rPr lang="en-US" altLang="zh-CN" sz="2400" b="1" dirty="0" smtClean="0">
                <a:latin typeface="宋体" pitchFamily="2" charset="-122"/>
                <a:ea typeface="宋体" pitchFamily="2" charset="-122"/>
              </a:rPr>
              <a:t>200</a:t>
            </a:r>
            <a:r>
              <a:rPr lang="zh-CN" altLang="en-US" sz="2400" b="1" dirty="0" smtClean="0">
                <a:latin typeface="宋体" pitchFamily="2" charset="-122"/>
                <a:ea typeface="宋体" pitchFamily="2" charset="-122"/>
              </a:rPr>
              <a:t>多种，是世界上出版最多管理学期刊的出版社，其中很多期刊</a:t>
            </a:r>
            <a:r>
              <a:rPr lang="zh-CN" altLang="en-US" sz="2400" b="1" dirty="0">
                <a:latin typeface="宋体" pitchFamily="2" charset="-122"/>
                <a:ea typeface="宋体" pitchFamily="2" charset="-122"/>
              </a:rPr>
              <a:t>被</a:t>
            </a:r>
            <a:r>
              <a:rPr lang="en-US" altLang="zh-CN" sz="2400" b="1" dirty="0">
                <a:latin typeface="宋体" pitchFamily="2" charset="-122"/>
                <a:ea typeface="宋体" pitchFamily="2" charset="-122"/>
              </a:rPr>
              <a:t>ISI</a:t>
            </a:r>
            <a:r>
              <a:rPr lang="zh-CN" altLang="en-US" sz="2400" b="1" dirty="0" smtClean="0">
                <a:latin typeface="宋体" pitchFamily="2" charset="-122"/>
                <a:ea typeface="宋体" pitchFamily="2" charset="-122"/>
              </a:rPr>
              <a:t>收录，回溯到</a:t>
            </a:r>
            <a:r>
              <a:rPr lang="en-US" altLang="zh-CN" sz="2400" b="1" dirty="0" smtClean="0">
                <a:latin typeface="宋体" pitchFamily="2" charset="-122"/>
                <a:ea typeface="宋体" pitchFamily="2" charset="-122"/>
              </a:rPr>
              <a:t>1994</a:t>
            </a:r>
            <a:r>
              <a:rPr lang="zh-CN" altLang="en-US" sz="2400" b="1" dirty="0" smtClean="0">
                <a:latin typeface="宋体" pitchFamily="2" charset="-122"/>
                <a:ea typeface="宋体" pitchFamily="2" charset="-122"/>
              </a:rPr>
              <a:t>年。</a:t>
            </a:r>
            <a:endParaRPr lang="en-US" altLang="zh-CN" sz="2400" b="1" dirty="0" smtClean="0">
              <a:latin typeface="宋体" pitchFamily="2" charset="-122"/>
              <a:ea typeface="宋体" pitchFamily="2" charset="-122"/>
            </a:endParaRPr>
          </a:p>
          <a:p>
            <a:pPr marL="0" indent="0">
              <a:buFont typeface="Wingdings" pitchFamily="2" charset="2"/>
              <a:buNone/>
              <a:defRPr/>
            </a:pPr>
            <a:r>
              <a:rPr lang="en-US" altLang="zh-CN" sz="2400" b="1" dirty="0" smtClean="0">
                <a:solidFill>
                  <a:srgbClr val="7030A0"/>
                </a:solidFill>
                <a:latin typeface="宋体" pitchFamily="2" charset="-122"/>
                <a:ea typeface="宋体" pitchFamily="2" charset="-122"/>
              </a:rPr>
              <a:t>    Emerald</a:t>
            </a:r>
            <a:r>
              <a:rPr lang="zh-CN" altLang="en-US" sz="2400" b="1" dirty="0" smtClean="0">
                <a:solidFill>
                  <a:srgbClr val="7030A0"/>
                </a:solidFill>
                <a:latin typeface="宋体" pitchFamily="2" charset="-122"/>
                <a:ea typeface="宋体" pitchFamily="2" charset="-122"/>
              </a:rPr>
              <a:t>工程学电子期刊库</a:t>
            </a:r>
            <a:r>
              <a:rPr lang="zh-CN" altLang="en-US" sz="2400" b="1" dirty="0" smtClean="0">
                <a:latin typeface="宋体" pitchFamily="2" charset="-122"/>
                <a:ea typeface="宋体" pitchFamily="2" charset="-122"/>
              </a:rPr>
              <a:t>收录</a:t>
            </a:r>
            <a:r>
              <a:rPr lang="en-US" altLang="zh-CN" sz="2400" b="1" dirty="0" smtClean="0">
                <a:latin typeface="宋体" pitchFamily="2" charset="-122"/>
                <a:ea typeface="宋体" pitchFamily="2" charset="-122"/>
              </a:rPr>
              <a:t>17</a:t>
            </a:r>
            <a:r>
              <a:rPr lang="zh-CN" altLang="en-US" sz="2400" b="1" dirty="0" smtClean="0">
                <a:latin typeface="宋体" pitchFamily="2" charset="-122"/>
                <a:ea typeface="宋体" pitchFamily="2" charset="-122"/>
              </a:rPr>
              <a:t>种工程学期刊、</a:t>
            </a:r>
            <a:r>
              <a:rPr lang="en-US" altLang="zh-CN" sz="2400" b="1" dirty="0" smtClean="0">
                <a:latin typeface="宋体" pitchFamily="2" charset="-122"/>
                <a:ea typeface="宋体" pitchFamily="2" charset="-122"/>
              </a:rPr>
              <a:t>15</a:t>
            </a:r>
            <a:r>
              <a:rPr lang="zh-CN" altLang="en-US" sz="2400" b="1" dirty="0" smtClean="0">
                <a:latin typeface="宋体" pitchFamily="2" charset="-122"/>
                <a:ea typeface="宋体" pitchFamily="2" charset="-122"/>
              </a:rPr>
              <a:t>种被</a:t>
            </a:r>
            <a:r>
              <a:rPr lang="en-US" altLang="zh-CN" sz="2400" b="1" dirty="0" smtClean="0">
                <a:latin typeface="宋体" pitchFamily="2" charset="-122"/>
                <a:ea typeface="宋体" pitchFamily="2" charset="-122"/>
              </a:rPr>
              <a:t>SCI</a:t>
            </a:r>
            <a:r>
              <a:rPr lang="zh-CN" altLang="en-US" sz="2400" b="1" dirty="0" smtClean="0">
                <a:latin typeface="宋体" pitchFamily="2" charset="-122"/>
                <a:ea typeface="宋体" pitchFamily="2" charset="-122"/>
              </a:rPr>
              <a:t>收录、</a:t>
            </a:r>
            <a:r>
              <a:rPr lang="en-US" altLang="zh-CN" sz="2400" b="1" dirty="0" smtClean="0">
                <a:latin typeface="宋体" pitchFamily="2" charset="-122"/>
                <a:ea typeface="宋体" pitchFamily="2" charset="-122"/>
              </a:rPr>
              <a:t>14</a:t>
            </a:r>
            <a:r>
              <a:rPr lang="zh-CN" altLang="en-US" sz="2400" b="1" dirty="0" smtClean="0">
                <a:latin typeface="宋体" pitchFamily="2" charset="-122"/>
                <a:ea typeface="宋体" pitchFamily="2" charset="-122"/>
              </a:rPr>
              <a:t>种被</a:t>
            </a:r>
            <a:r>
              <a:rPr lang="en-US" altLang="zh-CN" sz="2400" b="1" dirty="0" smtClean="0">
                <a:latin typeface="宋体" pitchFamily="2" charset="-122"/>
                <a:ea typeface="宋体" pitchFamily="2" charset="-122"/>
              </a:rPr>
              <a:t>EI</a:t>
            </a:r>
            <a:r>
              <a:rPr lang="zh-CN" altLang="en-US" sz="2400" b="1" dirty="0" smtClean="0">
                <a:latin typeface="宋体" pitchFamily="2" charset="-122"/>
                <a:ea typeface="宋体" pitchFamily="2" charset="-122"/>
              </a:rPr>
              <a:t>收录。学科包括材料科学与工程、计算机工程计算、先进自动化和电子制造与封装。</a:t>
            </a:r>
            <a:endParaRPr lang="en-US" altLang="zh-CN" sz="2400" b="1" dirty="0" smtClean="0">
              <a:latin typeface="宋体" pitchFamily="2" charset="-122"/>
              <a:ea typeface="宋体" pitchFamily="2" charset="-122"/>
            </a:endParaRPr>
          </a:p>
        </p:txBody>
      </p:sp>
      <p:sp>
        <p:nvSpPr>
          <p:cNvPr id="2" name="矩形 1"/>
          <p:cNvSpPr/>
          <p:nvPr/>
        </p:nvSpPr>
        <p:spPr>
          <a:xfrm>
            <a:off x="283453" y="663284"/>
            <a:ext cx="3773790" cy="584775"/>
          </a:xfrm>
          <a:prstGeom prst="rect">
            <a:avLst/>
          </a:prstGeom>
        </p:spPr>
        <p:txBody>
          <a:bodyPr wrap="none">
            <a:spAutoFit/>
          </a:bodyPr>
          <a:lstStyle/>
          <a:p>
            <a:pPr lvl="0" algn="ctr">
              <a:spcBef>
                <a:spcPct val="20000"/>
              </a:spcBef>
              <a:buClr>
                <a:srgbClr val="72A376"/>
              </a:buClr>
              <a:buSzPct val="100000"/>
              <a:defRPr/>
            </a:pPr>
            <a:r>
              <a:rPr lang="en-US" altLang="zh-CN" sz="3200" b="1" dirty="0" smtClean="0">
                <a:latin typeface="黑体" panose="02010609060101010101" pitchFamily="49" charset="-122"/>
                <a:ea typeface="黑体" panose="02010609060101010101" pitchFamily="49" charset="-122"/>
              </a:rPr>
              <a:t>4</a:t>
            </a:r>
            <a:r>
              <a:rPr lang="zh-CN" altLang="en-US" sz="3200" b="1" dirty="0" smtClean="0">
                <a:latin typeface="黑体" panose="02010609060101010101" pitchFamily="49" charset="-122"/>
                <a:ea typeface="黑体" panose="02010609060101010101" pitchFamily="49" charset="-122"/>
              </a:rPr>
              <a:t>、</a:t>
            </a:r>
            <a:r>
              <a:rPr lang="en-US" altLang="zh-CN" sz="3200" b="1" dirty="0" smtClean="0">
                <a:latin typeface="Times New Roman" panose="02020603050405020304" pitchFamily="18" charset="0"/>
                <a:ea typeface="黑体" panose="02010609060101010101" pitchFamily="49" charset="-122"/>
                <a:cs typeface="Times New Roman" panose="02020603050405020304" pitchFamily="18" charset="0"/>
              </a:rPr>
              <a:t>Emerald</a:t>
            </a:r>
            <a:r>
              <a:rPr lang="en-US" altLang="zh-CN" sz="3200" b="1" dirty="0" smtClean="0">
                <a:latin typeface="黑体" panose="02010609060101010101" pitchFamily="49" charset="-122"/>
                <a:ea typeface="黑体" panose="02010609060101010101" pitchFamily="49" charset="-122"/>
              </a:rPr>
              <a:t> </a:t>
            </a:r>
            <a:r>
              <a:rPr lang="zh-CN" altLang="en-US" sz="3200" b="1" dirty="0">
                <a:latin typeface="黑体" panose="02010609060101010101" pitchFamily="49" charset="-122"/>
                <a:ea typeface="黑体" panose="02010609060101010101" pitchFamily="49" charset="-122"/>
              </a:rPr>
              <a:t>数据库</a:t>
            </a:r>
            <a:endParaRPr lang="zh-CN" altLang="en-US" sz="3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415848694"/>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a:xfrm>
            <a:off x="323528" y="1628800"/>
            <a:ext cx="8568952" cy="5184775"/>
          </a:xfrm>
        </p:spPr>
        <p:txBody>
          <a:bodyPr>
            <a:normAutofit/>
          </a:bodyPr>
          <a:lstStyle/>
          <a:p>
            <a:pPr marL="0" indent="0">
              <a:buFont typeface="Wingdings" pitchFamily="2" charset="2"/>
              <a:buNone/>
              <a:defRPr/>
            </a:pPr>
            <a:r>
              <a:rPr lang="en-US" altLang="zh-CN" sz="2400" b="1" dirty="0" smtClean="0">
                <a:solidFill>
                  <a:srgbClr val="7030A0"/>
                </a:solidFill>
                <a:effectLst>
                  <a:outerShdw blurRad="38100" dist="38100" dir="2700000" algn="tl">
                    <a:srgbClr val="000000">
                      <a:alpha val="43137"/>
                    </a:srgbClr>
                  </a:outerShdw>
                </a:effectLst>
                <a:latin typeface="宋体" pitchFamily="2" charset="-122"/>
                <a:ea typeface="宋体" pitchFamily="2" charset="-122"/>
              </a:rPr>
              <a:t>    Emerald</a:t>
            </a:r>
            <a:r>
              <a:rPr lang="zh-CN" altLang="en-US" sz="2400" b="1" dirty="0" smtClean="0">
                <a:solidFill>
                  <a:srgbClr val="7030A0"/>
                </a:solidFill>
                <a:effectLst>
                  <a:outerShdw blurRad="38100" dist="38100" dir="2700000" algn="tl">
                    <a:srgbClr val="000000">
                      <a:alpha val="43137"/>
                    </a:srgbClr>
                  </a:outerShdw>
                </a:effectLst>
                <a:latin typeface="宋体" pitchFamily="2" charset="-122"/>
                <a:ea typeface="宋体" pitchFamily="2" charset="-122"/>
              </a:rPr>
              <a:t>回溯数据库</a:t>
            </a:r>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收录近</a:t>
            </a:r>
            <a:r>
              <a:rPr lang="en-US" altLang="zh-CN" sz="2400" b="1" dirty="0" smtClean="0">
                <a:effectLst>
                  <a:outerShdw blurRad="38100" dist="38100" dir="2700000" algn="tl">
                    <a:srgbClr val="000000">
                      <a:alpha val="43137"/>
                    </a:srgbClr>
                  </a:outerShdw>
                </a:effectLst>
                <a:latin typeface="宋体" pitchFamily="2" charset="-122"/>
                <a:ea typeface="宋体" pitchFamily="2" charset="-122"/>
              </a:rPr>
              <a:t>180</a:t>
            </a:r>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种期刊，</a:t>
            </a:r>
            <a:r>
              <a:rPr lang="en-US" altLang="zh-CN" sz="2400" b="1" dirty="0" smtClean="0">
                <a:effectLst>
                  <a:outerShdw blurRad="38100" dist="38100" dir="2700000" algn="tl">
                    <a:srgbClr val="000000">
                      <a:alpha val="43137"/>
                    </a:srgbClr>
                  </a:outerShdw>
                </a:effectLst>
                <a:latin typeface="宋体" pitchFamily="2" charset="-122"/>
                <a:ea typeface="宋体" pitchFamily="2" charset="-122"/>
              </a:rPr>
              <a:t>11</a:t>
            </a:r>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万篇文章，最早可回溯</a:t>
            </a:r>
            <a:r>
              <a:rPr lang="en-US" altLang="zh-CN" sz="2400" b="1" dirty="0" smtClean="0">
                <a:effectLst>
                  <a:outerShdw blurRad="38100" dist="38100" dir="2700000" algn="tl">
                    <a:srgbClr val="000000">
                      <a:alpha val="43137"/>
                    </a:srgbClr>
                  </a:outerShdw>
                </a:effectLst>
                <a:latin typeface="宋体" pitchFamily="2" charset="-122"/>
                <a:ea typeface="宋体" pitchFamily="2" charset="-122"/>
              </a:rPr>
              <a:t>1898</a:t>
            </a:r>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年，涵盖人力资源、市场营销、财经与法律、工程学等</a:t>
            </a:r>
            <a:r>
              <a:rPr lang="en-US" altLang="zh-CN" sz="2400" b="1" dirty="0" smtClean="0">
                <a:effectLst>
                  <a:outerShdw blurRad="38100" dist="38100" dir="2700000" algn="tl">
                    <a:srgbClr val="000000">
                      <a:alpha val="43137"/>
                    </a:srgbClr>
                  </a:outerShdw>
                </a:effectLst>
                <a:latin typeface="宋体" pitchFamily="2" charset="-122"/>
                <a:ea typeface="宋体" pitchFamily="2" charset="-122"/>
              </a:rPr>
              <a:t>10</a:t>
            </a:r>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多个学科。</a:t>
            </a:r>
            <a:endParaRPr lang="en-US" altLang="zh-CN" sz="2400" b="1" dirty="0" smtClean="0">
              <a:effectLst>
                <a:outerShdw blurRad="38100" dist="38100" dir="2700000" algn="tl">
                  <a:srgbClr val="000000">
                    <a:alpha val="43137"/>
                  </a:srgbClr>
                </a:outerShdw>
              </a:effectLst>
              <a:latin typeface="宋体" pitchFamily="2" charset="-122"/>
              <a:ea typeface="宋体" pitchFamily="2" charset="-122"/>
            </a:endParaRPr>
          </a:p>
          <a:p>
            <a:pPr marL="0" indent="0">
              <a:buFont typeface="Wingdings" pitchFamily="2" charset="2"/>
              <a:buNone/>
              <a:defRPr/>
            </a:pPr>
            <a:r>
              <a:rPr lang="en-US" altLang="zh-CN" sz="2400" b="1" dirty="0" smtClean="0">
                <a:solidFill>
                  <a:srgbClr val="7030A0"/>
                </a:solidFill>
                <a:effectLst>
                  <a:outerShdw blurRad="38100" dist="38100" dir="2700000" algn="tl">
                    <a:srgbClr val="000000">
                      <a:alpha val="43137"/>
                    </a:srgbClr>
                  </a:outerShdw>
                </a:effectLst>
                <a:latin typeface="宋体" pitchFamily="2" charset="-122"/>
                <a:ea typeface="宋体" pitchFamily="2" charset="-122"/>
              </a:rPr>
              <a:t>    Emerald</a:t>
            </a:r>
            <a:r>
              <a:rPr lang="zh-CN" altLang="en-US" sz="2400" b="1" dirty="0" smtClean="0">
                <a:solidFill>
                  <a:srgbClr val="7030A0"/>
                </a:solidFill>
                <a:effectLst>
                  <a:outerShdw blurRad="38100" dist="38100" dir="2700000" algn="tl">
                    <a:srgbClr val="000000">
                      <a:alpha val="43137"/>
                    </a:srgbClr>
                  </a:outerShdw>
                </a:effectLst>
                <a:latin typeface="宋体" pitchFamily="2" charset="-122"/>
                <a:ea typeface="宋体" pitchFamily="2" charset="-122"/>
              </a:rPr>
              <a:t>文摘数据库</a:t>
            </a:r>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包括土木工程文摘库</a:t>
            </a:r>
            <a:r>
              <a:rPr lang="en-US" altLang="zh-CN" sz="2400" b="1" dirty="0" smtClean="0">
                <a:effectLst>
                  <a:outerShdw blurRad="38100" dist="38100" dir="2700000" algn="tl">
                    <a:srgbClr val="000000">
                      <a:alpha val="43137"/>
                    </a:srgbClr>
                  </a:outerShdw>
                </a:effectLst>
                <a:latin typeface="宋体" pitchFamily="2" charset="-122"/>
                <a:ea typeface="宋体" pitchFamily="2" charset="-122"/>
              </a:rPr>
              <a:t>ICEA</a:t>
            </a:r>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、国际计算机文摘库</a:t>
            </a:r>
            <a:r>
              <a:rPr lang="en-US" altLang="zh-CN" sz="2400" b="1" dirty="0" smtClean="0">
                <a:effectLst>
                  <a:outerShdw blurRad="38100" dist="38100" dir="2700000" algn="tl">
                    <a:srgbClr val="000000">
                      <a:alpha val="43137"/>
                    </a:srgbClr>
                  </a:outerShdw>
                </a:effectLst>
                <a:latin typeface="宋体" pitchFamily="2" charset="-122"/>
                <a:ea typeface="宋体" pitchFamily="2" charset="-122"/>
              </a:rPr>
              <a:t>CAID</a:t>
            </a:r>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、计算机和通讯安全文摘库</a:t>
            </a:r>
            <a:r>
              <a:rPr lang="en-US" altLang="zh-CN" sz="2400" b="1" dirty="0" smtClean="0">
                <a:effectLst>
                  <a:outerShdw blurRad="38100" dist="38100" dir="2700000" algn="tl">
                    <a:srgbClr val="000000">
                      <a:alpha val="43137"/>
                    </a:srgbClr>
                  </a:outerShdw>
                </a:effectLst>
                <a:latin typeface="宋体" pitchFamily="2" charset="-122"/>
                <a:ea typeface="宋体" pitchFamily="2" charset="-122"/>
              </a:rPr>
              <a:t>CCSA</a:t>
            </a:r>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和图书馆和信息管理文摘库</a:t>
            </a:r>
            <a:r>
              <a:rPr lang="en-US" altLang="zh-CN" sz="2400" b="1" dirty="0" smtClean="0">
                <a:effectLst>
                  <a:outerShdw blurRad="38100" dist="38100" dir="2700000" algn="tl">
                    <a:srgbClr val="000000">
                      <a:alpha val="43137"/>
                    </a:srgbClr>
                  </a:outerShdw>
                </a:effectLst>
                <a:latin typeface="宋体" pitchFamily="2" charset="-122"/>
                <a:ea typeface="宋体" pitchFamily="2" charset="-122"/>
              </a:rPr>
              <a:t>CAA</a:t>
            </a:r>
            <a:r>
              <a:rPr lang="zh-CN" altLang="en-US" sz="2400" b="1" dirty="0" smtClean="0">
                <a:effectLst>
                  <a:outerShdw blurRad="38100" dist="38100" dir="2700000" algn="tl">
                    <a:srgbClr val="000000">
                      <a:alpha val="43137"/>
                    </a:srgbClr>
                  </a:outerShdw>
                </a:effectLst>
                <a:latin typeface="宋体" pitchFamily="2" charset="-122"/>
                <a:ea typeface="宋体" pitchFamily="2" charset="-122"/>
              </a:rPr>
              <a:t>。</a:t>
            </a:r>
            <a:endParaRPr lang="en-US" altLang="zh-CN" sz="2400" b="1" dirty="0" smtClean="0">
              <a:effectLst>
                <a:outerShdw blurRad="38100" dist="38100" dir="2700000" algn="tl">
                  <a:srgbClr val="000000">
                    <a:alpha val="43137"/>
                  </a:srgbClr>
                </a:outerShdw>
              </a:effectLst>
              <a:latin typeface="宋体" pitchFamily="2" charset="-122"/>
              <a:ea typeface="宋体" pitchFamily="2" charset="-122"/>
            </a:endParaRPr>
          </a:p>
          <a:p>
            <a:pPr>
              <a:defRPr/>
            </a:pPr>
            <a:r>
              <a:rPr lang="zh-CN" altLang="en-US" sz="2400" b="1" dirty="0" smtClean="0">
                <a:solidFill>
                  <a:srgbClr val="FF0000"/>
                </a:solidFill>
                <a:latin typeface="宋体" pitchFamily="2" charset="-122"/>
                <a:ea typeface="宋体" pitchFamily="2" charset="-122"/>
              </a:rPr>
              <a:t>√</a:t>
            </a:r>
            <a:r>
              <a:rPr lang="en-US" altLang="zh-CN" sz="2400" b="1" dirty="0" smtClean="0">
                <a:solidFill>
                  <a:srgbClr val="7030A0"/>
                </a:solidFill>
                <a:latin typeface="宋体" pitchFamily="2" charset="-122"/>
                <a:ea typeface="宋体" pitchFamily="2" charset="-122"/>
              </a:rPr>
              <a:t>——</a:t>
            </a:r>
            <a:r>
              <a:rPr lang="zh-CN" altLang="en-US" sz="2400" b="1" dirty="0" smtClean="0">
                <a:solidFill>
                  <a:srgbClr val="7030A0"/>
                </a:solidFill>
                <a:latin typeface="宋体" pitchFamily="2" charset="-122"/>
                <a:ea typeface="宋体" pitchFamily="2" charset="-122"/>
              </a:rPr>
              <a:t>有权下载和阅读全文</a:t>
            </a:r>
            <a:endParaRPr lang="en-US" altLang="zh-CN" sz="2400" b="1" dirty="0" smtClean="0">
              <a:solidFill>
                <a:srgbClr val="7030A0"/>
              </a:solidFill>
              <a:latin typeface="宋体" pitchFamily="2" charset="-122"/>
              <a:ea typeface="宋体" pitchFamily="2" charset="-122"/>
            </a:endParaRPr>
          </a:p>
          <a:p>
            <a:pPr>
              <a:defRPr/>
            </a:pPr>
            <a:r>
              <a:rPr lang="en-US" altLang="zh-CN" sz="2400" b="1" dirty="0" smtClean="0">
                <a:solidFill>
                  <a:srgbClr val="FF0000"/>
                </a:solidFill>
                <a:latin typeface="宋体" pitchFamily="2" charset="-122"/>
                <a:ea typeface="宋体" pitchFamily="2" charset="-122"/>
              </a:rPr>
              <a:t>B</a:t>
            </a:r>
            <a:r>
              <a:rPr lang="en-US" altLang="zh-CN" sz="2400" b="1" dirty="0" smtClean="0">
                <a:solidFill>
                  <a:srgbClr val="7030A0"/>
                </a:solidFill>
                <a:latin typeface="宋体" pitchFamily="2" charset="-122"/>
                <a:ea typeface="宋体" pitchFamily="2" charset="-122"/>
              </a:rPr>
              <a:t>——</a:t>
            </a:r>
            <a:r>
              <a:rPr lang="zh-CN" altLang="en-US" sz="2400" b="1" dirty="0" smtClean="0">
                <a:solidFill>
                  <a:srgbClr val="7030A0"/>
                </a:solidFill>
                <a:latin typeface="宋体" pitchFamily="2" charset="-122"/>
                <a:ea typeface="宋体" pitchFamily="2" charset="-122"/>
              </a:rPr>
              <a:t>回溯库中的文章</a:t>
            </a:r>
            <a:endParaRPr lang="en-US" altLang="zh-CN" sz="2400" b="1" dirty="0" smtClean="0">
              <a:solidFill>
                <a:srgbClr val="7030A0"/>
              </a:solidFill>
              <a:latin typeface="宋体" pitchFamily="2" charset="-122"/>
              <a:ea typeface="宋体" pitchFamily="2" charset="-122"/>
            </a:endParaRPr>
          </a:p>
          <a:p>
            <a:pPr>
              <a:defRPr/>
            </a:pPr>
            <a:r>
              <a:rPr lang="en-US" altLang="zh-CN" sz="2400" b="1" dirty="0" smtClean="0">
                <a:solidFill>
                  <a:srgbClr val="FF0000"/>
                </a:solidFill>
                <a:latin typeface="宋体" pitchFamily="2" charset="-122"/>
                <a:ea typeface="宋体" pitchFamily="2" charset="-122"/>
              </a:rPr>
              <a:t>E</a:t>
            </a:r>
            <a:r>
              <a:rPr lang="en-US" altLang="zh-CN" sz="2400" b="1" dirty="0" smtClean="0">
                <a:solidFill>
                  <a:srgbClr val="7030A0"/>
                </a:solidFill>
                <a:latin typeface="宋体" pitchFamily="2" charset="-122"/>
                <a:ea typeface="宋体" pitchFamily="2" charset="-122"/>
              </a:rPr>
              <a:t>——</a:t>
            </a:r>
            <a:r>
              <a:rPr lang="zh-CN" altLang="en-US" sz="2400" b="1" dirty="0" smtClean="0">
                <a:solidFill>
                  <a:srgbClr val="7030A0"/>
                </a:solidFill>
                <a:latin typeface="宋体" pitchFamily="2" charset="-122"/>
                <a:ea typeface="宋体" pitchFamily="2" charset="-122"/>
              </a:rPr>
              <a:t>未正式出版的网络文章</a:t>
            </a:r>
            <a:endParaRPr lang="en-US" altLang="zh-CN" sz="2400" b="1" dirty="0" smtClean="0">
              <a:solidFill>
                <a:srgbClr val="7030A0"/>
              </a:solidFill>
              <a:latin typeface="宋体" pitchFamily="2" charset="-122"/>
              <a:ea typeface="宋体" pitchFamily="2" charset="-122"/>
            </a:endParaRPr>
          </a:p>
          <a:p>
            <a:pPr>
              <a:defRPr/>
            </a:pPr>
            <a:r>
              <a:rPr lang="en-US" altLang="zh-CN" sz="2400" b="1" dirty="0" smtClean="0">
                <a:solidFill>
                  <a:srgbClr val="FF0000"/>
                </a:solidFill>
                <a:latin typeface="宋体" pitchFamily="2" charset="-122"/>
                <a:ea typeface="宋体" pitchFamily="2" charset="-122"/>
              </a:rPr>
              <a:t>A</a:t>
            </a:r>
            <a:r>
              <a:rPr lang="en-US" altLang="zh-CN" sz="2400" b="1" dirty="0" smtClean="0">
                <a:solidFill>
                  <a:srgbClr val="7030A0"/>
                </a:solidFill>
                <a:latin typeface="宋体" pitchFamily="2" charset="-122"/>
                <a:ea typeface="宋体" pitchFamily="2" charset="-122"/>
              </a:rPr>
              <a:t>——</a:t>
            </a:r>
            <a:r>
              <a:rPr lang="zh-CN" altLang="en-US" sz="2400" b="1" dirty="0" smtClean="0">
                <a:solidFill>
                  <a:srgbClr val="7030A0"/>
                </a:solidFill>
                <a:latin typeface="宋体" pitchFamily="2" charset="-122"/>
                <a:ea typeface="宋体" pitchFamily="2" charset="-122"/>
              </a:rPr>
              <a:t>表示仅可以阅读摘要</a:t>
            </a:r>
            <a:endParaRPr lang="zh-CN" altLang="en-US" sz="2400" b="1" dirty="0">
              <a:solidFill>
                <a:srgbClr val="7030A0"/>
              </a:solidFill>
              <a:latin typeface="宋体" pitchFamily="2" charset="-122"/>
              <a:ea typeface="宋体" pitchFamily="2" charset="-122"/>
            </a:endParaRPr>
          </a:p>
        </p:txBody>
      </p:sp>
      <p:sp>
        <p:nvSpPr>
          <p:cNvPr id="3" name="矩形 2"/>
          <p:cNvSpPr/>
          <p:nvPr/>
        </p:nvSpPr>
        <p:spPr>
          <a:xfrm>
            <a:off x="288007" y="646996"/>
            <a:ext cx="3074881" cy="584775"/>
          </a:xfrm>
          <a:prstGeom prst="rect">
            <a:avLst/>
          </a:prstGeom>
        </p:spPr>
        <p:txBody>
          <a:bodyPr wrap="none">
            <a:spAutoFit/>
          </a:bodyPr>
          <a:lstStyle/>
          <a:p>
            <a:pPr lvl="0" algn="ctr">
              <a:spcBef>
                <a:spcPct val="20000"/>
              </a:spcBef>
              <a:buClr>
                <a:srgbClr val="72A376"/>
              </a:buClr>
              <a:buSzPct val="100000"/>
              <a:defRPr/>
            </a:pPr>
            <a:r>
              <a:rPr lang="en-US" altLang="zh-CN" sz="3200" b="1" dirty="0">
                <a:latin typeface="Times New Roman" panose="02020603050405020304" pitchFamily="18" charset="0"/>
                <a:ea typeface="黑体" panose="02010609060101010101" pitchFamily="49" charset="-122"/>
                <a:cs typeface="Times New Roman" panose="02020603050405020304" pitchFamily="18" charset="0"/>
              </a:rPr>
              <a:t>Emerald </a:t>
            </a:r>
            <a:r>
              <a:rPr lang="zh-CN" altLang="en-US" sz="3200" b="1" dirty="0">
                <a:latin typeface="黑体" panose="02010609060101010101" pitchFamily="49" charset="-122"/>
                <a:ea typeface="黑体" panose="02010609060101010101" pitchFamily="49" charset="-122"/>
              </a:rPr>
              <a:t>数据库</a:t>
            </a:r>
            <a:endParaRPr lang="zh-CN" altLang="en-US" sz="32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64638290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9144000"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a:spLocks noChangeArrowheads="1"/>
          </p:cNvSpPr>
          <p:nvPr/>
        </p:nvSpPr>
        <p:spPr bwMode="auto">
          <a:xfrm>
            <a:off x="1835150" y="4797425"/>
            <a:ext cx="4537075" cy="1511300"/>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ea typeface="宋体" pitchFamily="2" charset="-122"/>
            </a:endParaRPr>
          </a:p>
        </p:txBody>
      </p:sp>
      <p:sp>
        <p:nvSpPr>
          <p:cNvPr id="9" name="矩形 8"/>
          <p:cNvSpPr>
            <a:spLocks noChangeArrowheads="1"/>
          </p:cNvSpPr>
          <p:nvPr/>
        </p:nvSpPr>
        <p:spPr bwMode="auto">
          <a:xfrm>
            <a:off x="34925" y="2636838"/>
            <a:ext cx="1657350" cy="1368425"/>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ea typeface="宋体" pitchFamily="2" charset="-122"/>
            </a:endParaRPr>
          </a:p>
        </p:txBody>
      </p:sp>
      <p:sp>
        <p:nvSpPr>
          <p:cNvPr id="10" name="矩形 9"/>
          <p:cNvSpPr>
            <a:spLocks noChangeArrowheads="1"/>
          </p:cNvSpPr>
          <p:nvPr/>
        </p:nvSpPr>
        <p:spPr bwMode="auto">
          <a:xfrm>
            <a:off x="36513" y="4076700"/>
            <a:ext cx="1655762" cy="1152525"/>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ea typeface="宋体" pitchFamily="2" charset="-122"/>
            </a:endParaRPr>
          </a:p>
        </p:txBody>
      </p:sp>
    </p:spTree>
    <p:extLst>
      <p:ext uri="{BB962C8B-B14F-4D97-AF65-F5344CB8AC3E}">
        <p14:creationId xmlns:p14="http://schemas.microsoft.com/office/powerpoint/2010/main" val="26874400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内容占位符 3"/>
          <p:cNvSpPr>
            <a:spLocks noGrp="1"/>
          </p:cNvSpPr>
          <p:nvPr>
            <p:ph idx="1"/>
          </p:nvPr>
        </p:nvSpPr>
        <p:spPr>
          <a:xfrm>
            <a:off x="323528" y="1196752"/>
            <a:ext cx="8362950" cy="5472609"/>
          </a:xfrm>
        </p:spPr>
        <p:txBody>
          <a:bodyPr>
            <a:normAutofit/>
          </a:bodyPr>
          <a:lstStyle/>
          <a:p>
            <a:pPr marL="0" indent="0">
              <a:buFont typeface="Wingdings" pitchFamily="2" charset="2"/>
              <a:buNone/>
            </a:pPr>
            <a:r>
              <a:rPr lang="zh-CN" altLang="en-US" sz="2400" b="1" dirty="0" smtClean="0">
                <a:latin typeface="+mn-ea"/>
              </a:rPr>
              <a:t>网址： </a:t>
            </a:r>
            <a:r>
              <a:rPr lang="en-US" altLang="zh-CN" sz="2400" b="1" dirty="0">
                <a:latin typeface="+mn-ea"/>
                <a:hlinkClick r:id="rId2"/>
              </a:rPr>
              <a:t>http://pubs.rsc.org</a:t>
            </a:r>
            <a:r>
              <a:rPr lang="en-US" altLang="zh-CN" sz="2400" b="1" dirty="0" smtClean="0">
                <a:latin typeface="+mn-ea"/>
                <a:hlinkClick r:id="rId2"/>
              </a:rPr>
              <a:t>/</a:t>
            </a:r>
            <a:endParaRPr lang="en-US" altLang="zh-CN" sz="2400" b="1" dirty="0" smtClean="0">
              <a:latin typeface="+mn-ea"/>
            </a:endParaRPr>
          </a:p>
          <a:p>
            <a:pPr marL="0" indent="0">
              <a:buFont typeface="Wingdings" pitchFamily="2" charset="2"/>
              <a:buNone/>
            </a:pPr>
            <a:r>
              <a:rPr lang="zh-CN" altLang="en-US" sz="2400" b="1" dirty="0" smtClean="0">
                <a:latin typeface="+mn-ea"/>
              </a:rPr>
              <a:t>英国皇家化学学会（</a:t>
            </a:r>
            <a:r>
              <a:rPr lang="en-US" altLang="zh-CN" sz="2400" b="1" dirty="0" smtClean="0">
                <a:latin typeface="+mn-ea"/>
              </a:rPr>
              <a:t>Royal Society of Chemistry</a:t>
            </a:r>
            <a:r>
              <a:rPr lang="zh-CN" altLang="en-US" sz="2400" b="1" dirty="0" smtClean="0">
                <a:latin typeface="+mn-ea"/>
              </a:rPr>
              <a:t>，简称</a:t>
            </a:r>
            <a:r>
              <a:rPr lang="en-US" altLang="zh-CN" sz="2400" b="1" dirty="0" smtClean="0">
                <a:latin typeface="+mn-ea"/>
              </a:rPr>
              <a:t>RSC),</a:t>
            </a:r>
            <a:r>
              <a:rPr lang="zh-CN" altLang="en-US" sz="2400" b="1" dirty="0" smtClean="0">
                <a:latin typeface="+mn-ea"/>
              </a:rPr>
              <a:t>是一个国际权威的学术机构，是化学信息的一个主要传播机构和出版商。一年组织几百个化学会议。该协会成立于</a:t>
            </a:r>
            <a:r>
              <a:rPr lang="en-US" altLang="zh-CN" sz="2400" b="1" dirty="0" smtClean="0">
                <a:latin typeface="+mn-ea"/>
              </a:rPr>
              <a:t>1841</a:t>
            </a:r>
            <a:r>
              <a:rPr lang="zh-CN" altLang="en-US" sz="2400" b="1" dirty="0" smtClean="0">
                <a:latin typeface="+mn-ea"/>
              </a:rPr>
              <a:t>年，由约</a:t>
            </a:r>
            <a:r>
              <a:rPr lang="en-US" altLang="zh-CN" sz="2400" b="1" dirty="0" smtClean="0">
                <a:latin typeface="+mn-ea"/>
              </a:rPr>
              <a:t>4.5</a:t>
            </a:r>
            <a:r>
              <a:rPr lang="zh-CN" altLang="en-US" sz="2400" b="1" dirty="0" smtClean="0">
                <a:latin typeface="+mn-ea"/>
              </a:rPr>
              <a:t>万名化学研究人员、教师、工业家组成的专业学术团体，出版的期刊及数据库一向是</a:t>
            </a:r>
            <a:r>
              <a:rPr lang="zh-CN" altLang="en-US" sz="2400" b="1" dirty="0" smtClean="0">
                <a:solidFill>
                  <a:schemeClr val="accent2">
                    <a:lumMod val="75000"/>
                  </a:schemeClr>
                </a:solidFill>
                <a:latin typeface="+mn-ea"/>
              </a:rPr>
              <a:t>化学领域</a:t>
            </a:r>
            <a:r>
              <a:rPr lang="zh-CN" altLang="en-US" sz="2400" b="1" dirty="0" smtClean="0">
                <a:latin typeface="+mn-ea"/>
              </a:rPr>
              <a:t>的核心期刊和权威性的数据库。</a:t>
            </a:r>
            <a:r>
              <a:rPr lang="en-US" altLang="zh-CN" sz="2400" b="1" dirty="0" smtClean="0">
                <a:latin typeface="+mn-ea"/>
              </a:rPr>
              <a:t>RSC</a:t>
            </a:r>
            <a:r>
              <a:rPr lang="zh-CN" altLang="en-US" sz="2400" b="1" dirty="0" smtClean="0">
                <a:latin typeface="+mn-ea"/>
              </a:rPr>
              <a:t>期刊大部分被</a:t>
            </a:r>
            <a:r>
              <a:rPr lang="en-US" altLang="zh-CN" sz="2400" b="1" dirty="0" smtClean="0">
                <a:latin typeface="+mn-ea"/>
              </a:rPr>
              <a:t>SCI</a:t>
            </a:r>
            <a:r>
              <a:rPr lang="zh-CN" altLang="en-US" sz="2400" b="1" dirty="0" smtClean="0">
                <a:latin typeface="+mn-ea"/>
              </a:rPr>
              <a:t>收录，并且多数期刊的被引用次数很多。另外，</a:t>
            </a:r>
            <a:r>
              <a:rPr lang="en-US" altLang="zh-CN" sz="2400" b="1" dirty="0" smtClean="0">
                <a:latin typeface="+mn-ea"/>
              </a:rPr>
              <a:t>RSC</a:t>
            </a:r>
            <a:r>
              <a:rPr lang="zh-CN" altLang="en-US" sz="2400" b="1" dirty="0" smtClean="0">
                <a:latin typeface="+mn-ea"/>
              </a:rPr>
              <a:t>平台还提供了</a:t>
            </a:r>
            <a:r>
              <a:rPr lang="en-US" altLang="zh-CN" sz="2400" b="1" dirty="0" err="1" smtClean="0">
                <a:solidFill>
                  <a:schemeClr val="accent2">
                    <a:lumMod val="75000"/>
                  </a:schemeClr>
                </a:solidFill>
                <a:latin typeface="+mn-ea"/>
              </a:rPr>
              <a:t>chemspider</a:t>
            </a:r>
            <a:r>
              <a:rPr lang="zh-CN" altLang="en-US" sz="2400" b="1" dirty="0" smtClean="0">
                <a:latin typeface="+mn-ea"/>
              </a:rPr>
              <a:t>这一搜索引擎，</a:t>
            </a:r>
            <a:r>
              <a:rPr lang="en-US" altLang="zh-CN" sz="2400" b="1" dirty="0" err="1" smtClean="0">
                <a:latin typeface="+mn-ea"/>
              </a:rPr>
              <a:t>chemspider</a:t>
            </a:r>
            <a:r>
              <a:rPr lang="zh-CN" altLang="en-US" sz="2400" b="1" dirty="0" smtClean="0">
                <a:latin typeface="+mn-ea"/>
              </a:rPr>
              <a:t>提供了</a:t>
            </a:r>
            <a:r>
              <a:rPr lang="en-US" altLang="zh-CN" sz="2400" b="1" dirty="0" smtClean="0">
                <a:latin typeface="+mn-ea"/>
              </a:rPr>
              <a:t>2500</a:t>
            </a:r>
            <a:r>
              <a:rPr lang="zh-CN" altLang="en-US" sz="2400" b="1" dirty="0" smtClean="0">
                <a:latin typeface="+mn-ea"/>
              </a:rPr>
              <a:t>万个</a:t>
            </a:r>
            <a:r>
              <a:rPr lang="zh-CN" altLang="en-US" sz="2400" b="1" dirty="0" smtClean="0">
                <a:solidFill>
                  <a:schemeClr val="accent2">
                    <a:lumMod val="75000"/>
                  </a:schemeClr>
                </a:solidFill>
                <a:latin typeface="+mn-ea"/>
              </a:rPr>
              <a:t>化学结构式</a:t>
            </a:r>
            <a:r>
              <a:rPr lang="zh-CN" altLang="en-US" sz="2400" b="1" dirty="0" smtClean="0">
                <a:latin typeface="+mn-ea"/>
              </a:rPr>
              <a:t>，供学者和研究人员检索。</a:t>
            </a:r>
            <a:endParaRPr lang="zh-CN" altLang="en-US" sz="2400" b="1" dirty="0" smtClean="0">
              <a:solidFill>
                <a:srgbClr val="7030A0"/>
              </a:solidFill>
              <a:latin typeface="+mn-ea"/>
            </a:endParaRPr>
          </a:p>
        </p:txBody>
      </p:sp>
      <p:sp>
        <p:nvSpPr>
          <p:cNvPr id="3" name="内容占位符 3"/>
          <p:cNvSpPr txBox="1">
            <a:spLocks/>
          </p:cNvSpPr>
          <p:nvPr/>
        </p:nvSpPr>
        <p:spPr>
          <a:xfrm>
            <a:off x="-252536" y="548680"/>
            <a:ext cx="3816424" cy="6096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Font typeface="Wingdings" pitchFamily="2" charset="2"/>
              <a:buNone/>
            </a:pPr>
            <a:r>
              <a:rPr lang="en-US" altLang="zh-CN" sz="3200" b="1" dirty="0" smtClean="0">
                <a:solidFill>
                  <a:schemeClr val="tx1"/>
                </a:solidFill>
                <a:latin typeface="黑体" panose="02010609060101010101" pitchFamily="49" charset="-122"/>
                <a:ea typeface="黑体" panose="02010609060101010101" pitchFamily="49" charset="-122"/>
              </a:rPr>
              <a:t>5</a:t>
            </a:r>
            <a:r>
              <a:rPr lang="zh-CN" altLang="en-US" sz="3200" b="1" dirty="0" smtClean="0">
                <a:solidFill>
                  <a:schemeClr val="tx1"/>
                </a:solidFill>
                <a:latin typeface="黑体" panose="02010609060101010101" pitchFamily="49" charset="-122"/>
                <a:ea typeface="黑体" panose="02010609060101010101" pitchFamily="49" charset="-122"/>
              </a:rPr>
              <a:t>、</a:t>
            </a:r>
            <a:r>
              <a:rPr lang="en-US" altLang="zh-CN" sz="3200" b="1" dirty="0" smtClean="0">
                <a:solidFill>
                  <a:schemeClr val="tx1"/>
                </a:solidFill>
                <a:latin typeface="黑体" panose="02010609060101010101" pitchFamily="49" charset="-122"/>
                <a:ea typeface="黑体" panose="02010609060101010101" pitchFamily="49" charset="-122"/>
              </a:rPr>
              <a:t>RSC</a:t>
            </a:r>
            <a:r>
              <a:rPr lang="zh-CN" altLang="en-US" sz="3200" b="1" dirty="0" smtClean="0">
                <a:solidFill>
                  <a:schemeClr val="tx1"/>
                </a:solidFill>
                <a:latin typeface="黑体" panose="02010609060101010101" pitchFamily="49" charset="-122"/>
                <a:ea typeface="黑体" panose="02010609060101010101" pitchFamily="49" charset="-122"/>
              </a:rPr>
              <a:t>数据库</a:t>
            </a:r>
          </a:p>
        </p:txBody>
      </p:sp>
    </p:spTree>
    <p:extLst>
      <p:ext uri="{BB962C8B-B14F-4D97-AF65-F5344CB8AC3E}">
        <p14:creationId xmlns:p14="http://schemas.microsoft.com/office/powerpoint/2010/main" val="823085870"/>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p:cNvSpPr>
            <a:spLocks noGrp="1"/>
          </p:cNvSpPr>
          <p:nvPr>
            <p:ph type="title"/>
          </p:nvPr>
        </p:nvSpPr>
        <p:spPr>
          <a:xfrm>
            <a:off x="0" y="188640"/>
            <a:ext cx="8867775" cy="1511300"/>
          </a:xfrm>
        </p:spPr>
        <p:txBody>
          <a:bodyPr>
            <a:normAutofit/>
          </a:bodyPr>
          <a:lstStyle/>
          <a:p>
            <a:r>
              <a:rPr lang="en-GB" altLang="zh-TW" sz="3200" b="1" dirty="0" smtClean="0">
                <a:solidFill>
                  <a:srgbClr val="7030A0"/>
                </a:solidFill>
                <a:latin typeface="Times New Roman" panose="02020603050405020304" pitchFamily="18" charset="0"/>
                <a:ea typeface="PMingLiU" pitchFamily="18" charset="-120"/>
                <a:cs typeface="Times New Roman" panose="02020603050405020304" pitchFamily="18" charset="0"/>
              </a:rPr>
              <a:t>RSC products: RSC e-Book </a:t>
            </a:r>
            <a:br>
              <a:rPr lang="en-GB" altLang="zh-TW" sz="3200" b="1" dirty="0" smtClean="0">
                <a:solidFill>
                  <a:srgbClr val="7030A0"/>
                </a:solidFill>
                <a:latin typeface="Times New Roman" panose="02020603050405020304" pitchFamily="18" charset="0"/>
                <a:ea typeface="PMingLiU" pitchFamily="18" charset="-120"/>
                <a:cs typeface="Times New Roman" panose="02020603050405020304" pitchFamily="18" charset="0"/>
              </a:rPr>
            </a:br>
            <a:r>
              <a:rPr lang="en-GB" altLang="zh-TW" sz="3200" b="1" dirty="0" smtClean="0">
                <a:solidFill>
                  <a:srgbClr val="7030A0"/>
                </a:solidFill>
                <a:latin typeface="Times New Roman" panose="02020603050405020304" pitchFamily="18" charset="0"/>
                <a:ea typeface="PMingLiU" pitchFamily="18" charset="-120"/>
                <a:cs typeface="Times New Roman" panose="02020603050405020304" pitchFamily="18" charset="0"/>
              </a:rPr>
              <a:t>                                     Subject Package</a:t>
            </a:r>
            <a:endParaRPr lang="zh-CN" altLang="en-US" sz="3200" b="1" dirty="0" smtClean="0">
              <a:solidFill>
                <a:srgbClr val="7030A0"/>
              </a:solidFill>
              <a:latin typeface="Times New Roman" panose="02020603050405020304" pitchFamily="18" charset="0"/>
              <a:ea typeface="宋体" pitchFamily="2" charset="-122"/>
              <a:cs typeface="Times New Roman" panose="02020603050405020304" pitchFamily="18" charset="0"/>
            </a:endParaRPr>
          </a:p>
        </p:txBody>
      </p:sp>
      <p:sp>
        <p:nvSpPr>
          <p:cNvPr id="5" name="內容版面配置區 2"/>
          <p:cNvSpPr txBox="1">
            <a:spLocks/>
          </p:cNvSpPr>
          <p:nvPr/>
        </p:nvSpPr>
        <p:spPr bwMode="auto">
          <a:xfrm>
            <a:off x="755576" y="1665039"/>
            <a:ext cx="7615238" cy="5192961"/>
          </a:xfrm>
          <a:prstGeom prst="rect">
            <a:avLst/>
          </a:prstGeom>
          <a:noFill/>
          <a:ln w="9525">
            <a:noFill/>
            <a:miter lim="800000"/>
            <a:headEnd/>
            <a:tailEnd/>
          </a:ln>
        </p:spPr>
        <p:txBody>
          <a:bodyPr/>
          <a:lstStyle/>
          <a:p>
            <a:pPr marL="342900" indent="-342900" algn="l">
              <a:lnSpc>
                <a:spcPct val="90000"/>
              </a:lnSpc>
              <a:spcBef>
                <a:spcPct val="20000"/>
              </a:spcBef>
              <a:buClr>
                <a:srgbClr val="A3003A"/>
              </a:buClr>
              <a:defRPr/>
            </a:pPr>
            <a:r>
              <a:rPr lang="en-GB" altLang="zh-TW" sz="2400" b="1" kern="0" dirty="0">
                <a:solidFill>
                  <a:srgbClr val="000000"/>
                </a:solidFill>
                <a:latin typeface="Times New Roman" panose="02020603050405020304" pitchFamily="18" charset="0"/>
                <a:cs typeface="Times New Roman" panose="02020603050405020304" pitchFamily="18" charset="0"/>
              </a:rPr>
              <a:t>Key subject areas include:	</a:t>
            </a:r>
          </a:p>
          <a:p>
            <a:pPr marL="742950" lvl="1" indent="-285750" algn="l">
              <a:lnSpc>
                <a:spcPct val="90000"/>
              </a:lnSpc>
              <a:spcBef>
                <a:spcPct val="20000"/>
              </a:spcBef>
              <a:buClr>
                <a:srgbClr val="A3003A"/>
              </a:buClr>
              <a:buFont typeface="Arial" charset="0"/>
              <a:buChar char="–"/>
              <a:defRPr/>
            </a:pPr>
            <a:r>
              <a:rPr lang="en-GB" altLang="zh-TW" sz="2400" b="1" kern="0" dirty="0">
                <a:solidFill>
                  <a:srgbClr val="000000"/>
                </a:solidFill>
                <a:latin typeface="Times New Roman" panose="02020603050405020304" pitchFamily="18" charset="0"/>
                <a:cs typeface="Times New Roman" panose="02020603050405020304" pitchFamily="18" charset="0"/>
              </a:rPr>
              <a:t>TCT’s (</a:t>
            </a:r>
            <a:r>
              <a:rPr lang="zh-CN" altLang="zh-TW" sz="2400" b="1" kern="0" dirty="0">
                <a:solidFill>
                  <a:srgbClr val="000000"/>
                </a:solidFill>
                <a:latin typeface="Times New Roman" panose="02020603050405020304" pitchFamily="18" charset="0"/>
                <a:cs typeface="Times New Roman" panose="02020603050405020304" pitchFamily="18" charset="0"/>
              </a:rPr>
              <a:t>工具书</a:t>
            </a:r>
            <a:r>
              <a:rPr lang="en-US" altLang="zh-TW" sz="2400" b="1" kern="0" dirty="0">
                <a:solidFill>
                  <a:srgbClr val="000000"/>
                </a:solidFill>
                <a:latin typeface="Times New Roman" panose="02020603050405020304" pitchFamily="18" charset="0"/>
                <a:cs typeface="Times New Roman" panose="02020603050405020304" pitchFamily="18" charset="0"/>
              </a:rPr>
              <a:t>,</a:t>
            </a:r>
            <a:r>
              <a:rPr lang="zh-CN" altLang="zh-TW" sz="2400" b="1" kern="0" dirty="0">
                <a:solidFill>
                  <a:srgbClr val="000000"/>
                </a:solidFill>
                <a:latin typeface="Times New Roman" panose="02020603050405020304" pitchFamily="18" charset="0"/>
                <a:cs typeface="Times New Roman" panose="02020603050405020304" pitchFamily="18" charset="0"/>
              </a:rPr>
              <a:t>教科书</a:t>
            </a:r>
            <a:r>
              <a:rPr lang="en-US" altLang="zh-CN" sz="2400" b="1" kern="0" dirty="0">
                <a:solidFill>
                  <a:srgbClr val="000000"/>
                </a:solidFill>
                <a:latin typeface="Times New Roman" panose="02020603050405020304" pitchFamily="18" charset="0"/>
                <a:cs typeface="Times New Roman" panose="02020603050405020304" pitchFamily="18" charset="0"/>
              </a:rPr>
              <a:t>)</a:t>
            </a:r>
            <a:endParaRPr lang="en-GB" altLang="zh-TW" sz="2400" b="1" kern="0" dirty="0">
              <a:solidFill>
                <a:srgbClr val="000000"/>
              </a:solidFill>
              <a:latin typeface="Times New Roman" panose="02020603050405020304" pitchFamily="18" charset="0"/>
              <a:cs typeface="Times New Roman" panose="02020603050405020304" pitchFamily="18" charset="0"/>
            </a:endParaRPr>
          </a:p>
          <a:p>
            <a:pPr marL="742950" lvl="1" indent="-285750" algn="l">
              <a:lnSpc>
                <a:spcPct val="90000"/>
              </a:lnSpc>
              <a:spcBef>
                <a:spcPct val="20000"/>
              </a:spcBef>
              <a:buClr>
                <a:srgbClr val="A3003A"/>
              </a:buClr>
              <a:buFont typeface="Arial" charset="0"/>
              <a:buChar char="–"/>
              <a:defRPr/>
            </a:pPr>
            <a:r>
              <a:rPr lang="en-GB" altLang="zh-TW" sz="2400" b="1" kern="0" dirty="0">
                <a:solidFill>
                  <a:srgbClr val="000000"/>
                </a:solidFill>
                <a:latin typeface="Times New Roman" panose="02020603050405020304" pitchFamily="18" charset="0"/>
                <a:cs typeface="Times New Roman" panose="02020603050405020304" pitchFamily="18" charset="0"/>
              </a:rPr>
              <a:t>Organic Chemistry (</a:t>
            </a:r>
            <a:r>
              <a:rPr lang="zh-CN" altLang="zh-TW" sz="2400" b="1" kern="0" dirty="0">
                <a:solidFill>
                  <a:srgbClr val="000000"/>
                </a:solidFill>
                <a:latin typeface="Times New Roman" panose="02020603050405020304" pitchFamily="18" charset="0"/>
                <a:cs typeface="Times New Roman" panose="02020603050405020304" pitchFamily="18" charset="0"/>
              </a:rPr>
              <a:t>有机化学</a:t>
            </a:r>
            <a:r>
              <a:rPr lang="en-US" altLang="zh-TW" sz="2400" b="1" kern="0" dirty="0">
                <a:solidFill>
                  <a:srgbClr val="000000"/>
                </a:solidFill>
                <a:latin typeface="Times New Roman" panose="02020603050405020304" pitchFamily="18" charset="0"/>
                <a:cs typeface="Times New Roman" panose="02020603050405020304" pitchFamily="18" charset="0"/>
              </a:rPr>
              <a:t>)</a:t>
            </a:r>
            <a:endParaRPr lang="en-GB" altLang="zh-TW" sz="2400" b="1" kern="0" dirty="0">
              <a:solidFill>
                <a:srgbClr val="000000"/>
              </a:solidFill>
              <a:latin typeface="Times New Roman" panose="02020603050405020304" pitchFamily="18" charset="0"/>
              <a:cs typeface="Times New Roman" panose="02020603050405020304" pitchFamily="18" charset="0"/>
            </a:endParaRPr>
          </a:p>
          <a:p>
            <a:pPr marL="742950" lvl="1" indent="-285750" algn="l">
              <a:lnSpc>
                <a:spcPct val="90000"/>
              </a:lnSpc>
              <a:spcBef>
                <a:spcPct val="20000"/>
              </a:spcBef>
              <a:buClr>
                <a:srgbClr val="A3003A"/>
              </a:buClr>
              <a:buFont typeface="Arial" charset="0"/>
              <a:buChar char="–"/>
              <a:defRPr/>
            </a:pPr>
            <a:r>
              <a:rPr lang="en-GB" altLang="zh-TW" sz="2400" b="1" kern="0" dirty="0">
                <a:solidFill>
                  <a:srgbClr val="000000"/>
                </a:solidFill>
                <a:latin typeface="Times New Roman" panose="02020603050405020304" pitchFamily="18" charset="0"/>
                <a:cs typeface="Times New Roman" panose="02020603050405020304" pitchFamily="18" charset="0"/>
              </a:rPr>
              <a:t>Food Science (</a:t>
            </a:r>
            <a:r>
              <a:rPr lang="zh-CN" altLang="zh-TW" sz="2400" b="1" kern="0" dirty="0">
                <a:solidFill>
                  <a:srgbClr val="000000"/>
                </a:solidFill>
                <a:latin typeface="Times New Roman" panose="02020603050405020304" pitchFamily="18" charset="0"/>
                <a:cs typeface="Times New Roman" panose="02020603050405020304" pitchFamily="18" charset="0"/>
              </a:rPr>
              <a:t>食品科学</a:t>
            </a:r>
            <a:r>
              <a:rPr lang="en-US" altLang="zh-TW" sz="2400" b="1" kern="0" dirty="0">
                <a:solidFill>
                  <a:srgbClr val="000000"/>
                </a:solidFill>
                <a:latin typeface="Times New Roman" panose="02020603050405020304" pitchFamily="18" charset="0"/>
                <a:cs typeface="Times New Roman" panose="02020603050405020304" pitchFamily="18" charset="0"/>
              </a:rPr>
              <a:t>)</a:t>
            </a:r>
            <a:endParaRPr lang="en-GB" altLang="zh-TW" sz="2400" b="1" kern="0" dirty="0">
              <a:solidFill>
                <a:srgbClr val="000000"/>
              </a:solidFill>
              <a:latin typeface="Times New Roman" panose="02020603050405020304" pitchFamily="18" charset="0"/>
              <a:cs typeface="Times New Roman" panose="02020603050405020304" pitchFamily="18" charset="0"/>
            </a:endParaRPr>
          </a:p>
          <a:p>
            <a:pPr marL="742950" lvl="1" indent="-285750" algn="l">
              <a:lnSpc>
                <a:spcPct val="90000"/>
              </a:lnSpc>
              <a:spcBef>
                <a:spcPct val="20000"/>
              </a:spcBef>
              <a:buClr>
                <a:srgbClr val="A3003A"/>
              </a:buClr>
              <a:buFont typeface="Arial" charset="0"/>
              <a:buChar char="–"/>
              <a:defRPr/>
            </a:pPr>
            <a:r>
              <a:rPr lang="en-GB" altLang="zh-TW" sz="2400" b="1" kern="0" dirty="0" err="1">
                <a:solidFill>
                  <a:srgbClr val="000000"/>
                </a:solidFill>
                <a:latin typeface="Times New Roman" panose="02020603050405020304" pitchFamily="18" charset="0"/>
                <a:cs typeface="Times New Roman" panose="02020603050405020304" pitchFamily="18" charset="0"/>
              </a:rPr>
              <a:t>Pharma</a:t>
            </a:r>
            <a:r>
              <a:rPr lang="en-GB" altLang="zh-TW" sz="2400" b="1" kern="0" dirty="0">
                <a:solidFill>
                  <a:srgbClr val="000000"/>
                </a:solidFill>
                <a:latin typeface="Times New Roman" panose="02020603050405020304" pitchFamily="18" charset="0"/>
                <a:cs typeface="Times New Roman" panose="02020603050405020304" pitchFamily="18" charset="0"/>
              </a:rPr>
              <a:t> &amp; Industry (</a:t>
            </a:r>
            <a:r>
              <a:rPr lang="zh-CN" altLang="zh-TW" sz="2400" b="1" kern="0" dirty="0">
                <a:solidFill>
                  <a:srgbClr val="000000"/>
                </a:solidFill>
                <a:latin typeface="Times New Roman" panose="02020603050405020304" pitchFamily="18" charset="0"/>
                <a:cs typeface="Times New Roman" panose="02020603050405020304" pitchFamily="18" charset="0"/>
              </a:rPr>
              <a:t>药学与工业</a:t>
            </a:r>
            <a:r>
              <a:rPr lang="en-US" altLang="zh-TW" sz="2400" b="1" kern="0" dirty="0">
                <a:solidFill>
                  <a:srgbClr val="000000"/>
                </a:solidFill>
                <a:latin typeface="Times New Roman" panose="02020603050405020304" pitchFamily="18" charset="0"/>
                <a:cs typeface="Times New Roman" panose="02020603050405020304" pitchFamily="18" charset="0"/>
              </a:rPr>
              <a:t>)</a:t>
            </a:r>
            <a:endParaRPr lang="en-GB" altLang="zh-TW" sz="2400" b="1" kern="0" dirty="0">
              <a:solidFill>
                <a:srgbClr val="000000"/>
              </a:solidFill>
              <a:latin typeface="Times New Roman" panose="02020603050405020304" pitchFamily="18" charset="0"/>
              <a:cs typeface="Times New Roman" panose="02020603050405020304" pitchFamily="18" charset="0"/>
            </a:endParaRPr>
          </a:p>
          <a:p>
            <a:pPr marL="742950" lvl="1" indent="-285750" algn="l">
              <a:lnSpc>
                <a:spcPct val="90000"/>
              </a:lnSpc>
              <a:spcBef>
                <a:spcPct val="20000"/>
              </a:spcBef>
              <a:buClr>
                <a:srgbClr val="A3003A"/>
              </a:buClr>
              <a:buFont typeface="Arial" charset="0"/>
              <a:buChar char="–"/>
              <a:defRPr/>
            </a:pPr>
            <a:r>
              <a:rPr lang="en-GB" altLang="zh-TW" sz="2400" b="1" kern="0" dirty="0">
                <a:solidFill>
                  <a:srgbClr val="000000"/>
                </a:solidFill>
                <a:latin typeface="Times New Roman" panose="02020603050405020304" pitchFamily="18" charset="0"/>
                <a:cs typeface="Times New Roman" panose="02020603050405020304" pitchFamily="18" charset="0"/>
              </a:rPr>
              <a:t>Environmental Chemistry (</a:t>
            </a:r>
            <a:r>
              <a:rPr lang="zh-CN" altLang="zh-TW" sz="2400" b="1" kern="0" dirty="0">
                <a:solidFill>
                  <a:srgbClr val="000000"/>
                </a:solidFill>
                <a:latin typeface="Times New Roman" panose="02020603050405020304" pitchFamily="18" charset="0"/>
                <a:cs typeface="Times New Roman" panose="02020603050405020304" pitchFamily="18" charset="0"/>
              </a:rPr>
              <a:t>环境化学</a:t>
            </a:r>
            <a:r>
              <a:rPr lang="en-US" altLang="zh-TW" sz="2400" b="1" kern="0" dirty="0">
                <a:solidFill>
                  <a:srgbClr val="000000"/>
                </a:solidFill>
                <a:latin typeface="Times New Roman" panose="02020603050405020304" pitchFamily="18" charset="0"/>
                <a:cs typeface="Times New Roman" panose="02020603050405020304" pitchFamily="18" charset="0"/>
              </a:rPr>
              <a:t>)</a:t>
            </a:r>
            <a:endParaRPr lang="en-GB" altLang="zh-TW" sz="2400" b="1" kern="0" dirty="0">
              <a:solidFill>
                <a:srgbClr val="000000"/>
              </a:solidFill>
              <a:latin typeface="Times New Roman" panose="02020603050405020304" pitchFamily="18" charset="0"/>
              <a:cs typeface="Times New Roman" panose="02020603050405020304" pitchFamily="18" charset="0"/>
            </a:endParaRPr>
          </a:p>
          <a:p>
            <a:pPr marL="742950" lvl="1" indent="-285750" algn="l">
              <a:lnSpc>
                <a:spcPct val="90000"/>
              </a:lnSpc>
              <a:spcBef>
                <a:spcPct val="20000"/>
              </a:spcBef>
              <a:buClr>
                <a:srgbClr val="A3003A"/>
              </a:buClr>
              <a:buFont typeface="Arial" charset="0"/>
              <a:buChar char="–"/>
              <a:defRPr/>
            </a:pPr>
            <a:r>
              <a:rPr lang="en-GB" altLang="zh-TW" sz="2400" b="1" kern="0" dirty="0">
                <a:solidFill>
                  <a:srgbClr val="000000"/>
                </a:solidFill>
                <a:latin typeface="Times New Roman" panose="02020603050405020304" pitchFamily="18" charset="0"/>
                <a:cs typeface="Times New Roman" panose="02020603050405020304" pitchFamily="18" charset="0"/>
              </a:rPr>
              <a:t>Materials &amp; </a:t>
            </a:r>
            <a:r>
              <a:rPr lang="en-GB" altLang="zh-TW" sz="2400" b="1" kern="0" dirty="0" err="1">
                <a:solidFill>
                  <a:srgbClr val="000000"/>
                </a:solidFill>
                <a:latin typeface="Times New Roman" panose="02020603050405020304" pitchFamily="18" charset="0"/>
                <a:cs typeface="Times New Roman" panose="02020603050405020304" pitchFamily="18" charset="0"/>
              </a:rPr>
              <a:t>Nanoscale</a:t>
            </a:r>
            <a:r>
              <a:rPr lang="en-GB" altLang="zh-TW" sz="2400" b="1" kern="0" dirty="0">
                <a:solidFill>
                  <a:srgbClr val="000000"/>
                </a:solidFill>
                <a:latin typeface="Times New Roman" panose="02020603050405020304" pitchFamily="18" charset="0"/>
                <a:cs typeface="Times New Roman" panose="02020603050405020304" pitchFamily="18" charset="0"/>
              </a:rPr>
              <a:t> (</a:t>
            </a:r>
            <a:r>
              <a:rPr lang="zh-CN" altLang="zh-TW" sz="2400" b="1" kern="0" dirty="0">
                <a:solidFill>
                  <a:srgbClr val="000000"/>
                </a:solidFill>
                <a:latin typeface="Times New Roman" panose="02020603050405020304" pitchFamily="18" charset="0"/>
                <a:cs typeface="Times New Roman" panose="02020603050405020304" pitchFamily="18" charset="0"/>
              </a:rPr>
              <a:t>材料与</a:t>
            </a:r>
            <a:r>
              <a:rPr lang="zh-CN" altLang="en-US" sz="2400" b="1" kern="0" dirty="0">
                <a:solidFill>
                  <a:srgbClr val="000000"/>
                </a:solidFill>
                <a:latin typeface="Times New Roman" panose="02020603050405020304" pitchFamily="18" charset="0"/>
                <a:cs typeface="Times New Roman" panose="02020603050405020304" pitchFamily="18" charset="0"/>
              </a:rPr>
              <a:t>纳</a:t>
            </a:r>
            <a:r>
              <a:rPr lang="zh-CN" altLang="zh-TW" sz="2400" b="1" kern="0" dirty="0">
                <a:solidFill>
                  <a:srgbClr val="000000"/>
                </a:solidFill>
                <a:latin typeface="Times New Roman" panose="02020603050405020304" pitchFamily="18" charset="0"/>
                <a:cs typeface="Times New Roman" panose="02020603050405020304" pitchFamily="18" charset="0"/>
              </a:rPr>
              <a:t>米</a:t>
            </a:r>
            <a:r>
              <a:rPr lang="en-US" altLang="zh-TW" sz="2400" b="1" kern="0" dirty="0">
                <a:solidFill>
                  <a:srgbClr val="000000"/>
                </a:solidFill>
                <a:latin typeface="Times New Roman" panose="02020603050405020304" pitchFamily="18" charset="0"/>
                <a:cs typeface="Times New Roman" panose="02020603050405020304" pitchFamily="18" charset="0"/>
              </a:rPr>
              <a:t>)</a:t>
            </a:r>
            <a:endParaRPr lang="en-GB" altLang="zh-TW" sz="2400" b="1" kern="0" dirty="0">
              <a:solidFill>
                <a:srgbClr val="000000"/>
              </a:solidFill>
              <a:latin typeface="Times New Roman" panose="02020603050405020304" pitchFamily="18" charset="0"/>
              <a:cs typeface="Times New Roman" panose="02020603050405020304" pitchFamily="18" charset="0"/>
            </a:endParaRPr>
          </a:p>
          <a:p>
            <a:pPr marL="742950" lvl="1" indent="-285750" algn="l">
              <a:lnSpc>
                <a:spcPct val="90000"/>
              </a:lnSpc>
              <a:spcBef>
                <a:spcPct val="20000"/>
              </a:spcBef>
              <a:buClr>
                <a:srgbClr val="A3003A"/>
              </a:buClr>
              <a:buFont typeface="Arial" charset="0"/>
              <a:buChar char="–"/>
              <a:defRPr/>
            </a:pPr>
            <a:r>
              <a:rPr lang="en-GB" altLang="zh-TW" sz="2400" b="1" kern="0" dirty="0">
                <a:solidFill>
                  <a:srgbClr val="000000"/>
                </a:solidFill>
                <a:latin typeface="Times New Roman" panose="02020603050405020304" pitchFamily="18" charset="0"/>
                <a:cs typeface="Times New Roman" panose="02020603050405020304" pitchFamily="18" charset="0"/>
              </a:rPr>
              <a:t>Bioscience (</a:t>
            </a:r>
            <a:r>
              <a:rPr lang="zh-CN" altLang="zh-TW" sz="2400" b="1" kern="0" dirty="0">
                <a:solidFill>
                  <a:srgbClr val="000000"/>
                </a:solidFill>
                <a:latin typeface="Times New Roman" panose="02020603050405020304" pitchFamily="18" charset="0"/>
                <a:cs typeface="Times New Roman" panose="02020603050405020304" pitchFamily="18" charset="0"/>
              </a:rPr>
              <a:t>生物科学</a:t>
            </a:r>
            <a:r>
              <a:rPr lang="en-US" altLang="zh-TW" sz="2400" b="1" kern="0" dirty="0">
                <a:solidFill>
                  <a:srgbClr val="000000"/>
                </a:solidFill>
                <a:latin typeface="Times New Roman" panose="02020603050405020304" pitchFamily="18" charset="0"/>
                <a:cs typeface="Times New Roman" panose="02020603050405020304" pitchFamily="18" charset="0"/>
              </a:rPr>
              <a:t>)</a:t>
            </a:r>
            <a:endParaRPr lang="en-GB" altLang="zh-TW" sz="2400" b="1" kern="0" dirty="0">
              <a:solidFill>
                <a:srgbClr val="000000"/>
              </a:solidFill>
              <a:latin typeface="Times New Roman" panose="02020603050405020304" pitchFamily="18" charset="0"/>
              <a:cs typeface="Times New Roman" panose="02020603050405020304" pitchFamily="18" charset="0"/>
            </a:endParaRPr>
          </a:p>
          <a:p>
            <a:pPr marL="742950" lvl="1" indent="-285750" algn="l">
              <a:lnSpc>
                <a:spcPct val="90000"/>
              </a:lnSpc>
              <a:spcBef>
                <a:spcPct val="20000"/>
              </a:spcBef>
              <a:buClr>
                <a:srgbClr val="A3003A"/>
              </a:buClr>
              <a:buFont typeface="Arial" charset="0"/>
              <a:buChar char="–"/>
              <a:defRPr/>
            </a:pPr>
            <a:r>
              <a:rPr lang="en-GB" altLang="zh-TW" sz="2400" b="1" kern="0" dirty="0">
                <a:solidFill>
                  <a:srgbClr val="000000"/>
                </a:solidFill>
                <a:latin typeface="Times New Roman" panose="02020603050405020304" pitchFamily="18" charset="0"/>
                <a:cs typeface="Times New Roman" panose="02020603050405020304" pitchFamily="18" charset="0"/>
              </a:rPr>
              <a:t>Analytical Chemistry (</a:t>
            </a:r>
            <a:r>
              <a:rPr lang="zh-CN" altLang="zh-TW" sz="2400" b="1" kern="0" dirty="0">
                <a:solidFill>
                  <a:srgbClr val="000000"/>
                </a:solidFill>
                <a:latin typeface="Times New Roman" panose="02020603050405020304" pitchFamily="18" charset="0"/>
                <a:cs typeface="Times New Roman" panose="02020603050405020304" pitchFamily="18" charset="0"/>
              </a:rPr>
              <a:t>分析化学</a:t>
            </a:r>
            <a:r>
              <a:rPr lang="en-US" altLang="zh-TW" sz="2400" b="1" kern="0" dirty="0">
                <a:solidFill>
                  <a:srgbClr val="000000"/>
                </a:solidFill>
                <a:latin typeface="Times New Roman" panose="02020603050405020304" pitchFamily="18" charset="0"/>
                <a:cs typeface="Times New Roman" panose="02020603050405020304" pitchFamily="18" charset="0"/>
              </a:rPr>
              <a:t>)</a:t>
            </a:r>
            <a:endParaRPr lang="en-GB" altLang="zh-TW" sz="2400" b="1" kern="0" dirty="0">
              <a:solidFill>
                <a:srgbClr val="000000"/>
              </a:solidFill>
              <a:latin typeface="Times New Roman" panose="02020603050405020304" pitchFamily="18" charset="0"/>
              <a:cs typeface="Times New Roman" panose="02020603050405020304" pitchFamily="18" charset="0"/>
            </a:endParaRPr>
          </a:p>
          <a:p>
            <a:pPr marL="742950" lvl="1" indent="-285750" algn="l">
              <a:lnSpc>
                <a:spcPct val="90000"/>
              </a:lnSpc>
              <a:spcBef>
                <a:spcPct val="20000"/>
              </a:spcBef>
              <a:buClr>
                <a:srgbClr val="A3003A"/>
              </a:buClr>
              <a:buFont typeface="Arial" charset="0"/>
              <a:buChar char="–"/>
              <a:defRPr/>
            </a:pPr>
            <a:r>
              <a:rPr lang="en-GB" altLang="zh-TW" sz="2400" b="1" kern="0" dirty="0">
                <a:solidFill>
                  <a:srgbClr val="000000"/>
                </a:solidFill>
                <a:latin typeface="Times New Roman" panose="02020603050405020304" pitchFamily="18" charset="0"/>
                <a:cs typeface="Times New Roman" panose="02020603050405020304" pitchFamily="18" charset="0"/>
              </a:rPr>
              <a:t>Physical Chemistry (</a:t>
            </a:r>
            <a:r>
              <a:rPr lang="zh-CN" altLang="zh-TW" sz="2400" b="1" kern="0" dirty="0">
                <a:solidFill>
                  <a:srgbClr val="000000"/>
                </a:solidFill>
                <a:latin typeface="Times New Roman" panose="02020603050405020304" pitchFamily="18" charset="0"/>
                <a:cs typeface="Times New Roman" panose="02020603050405020304" pitchFamily="18" charset="0"/>
              </a:rPr>
              <a:t>物理化学</a:t>
            </a:r>
            <a:r>
              <a:rPr lang="en-US" altLang="zh-TW" sz="2400" b="1" kern="0" dirty="0">
                <a:solidFill>
                  <a:srgbClr val="000000"/>
                </a:solidFill>
                <a:latin typeface="Times New Roman" panose="02020603050405020304" pitchFamily="18" charset="0"/>
                <a:cs typeface="Times New Roman" panose="02020603050405020304" pitchFamily="18" charset="0"/>
              </a:rPr>
              <a:t>)</a:t>
            </a:r>
            <a:endParaRPr lang="en-GB" altLang="zh-TW" sz="2400" b="1" kern="0" dirty="0">
              <a:solidFill>
                <a:srgbClr val="000000"/>
              </a:solidFill>
              <a:latin typeface="Times New Roman" panose="02020603050405020304" pitchFamily="18" charset="0"/>
              <a:cs typeface="Times New Roman" panose="02020603050405020304" pitchFamily="18" charset="0"/>
            </a:endParaRPr>
          </a:p>
          <a:p>
            <a:pPr marL="342900" indent="-342900" algn="l">
              <a:spcBef>
                <a:spcPct val="20000"/>
              </a:spcBef>
              <a:buClr>
                <a:srgbClr val="A3003A"/>
              </a:buClr>
              <a:buFontTx/>
              <a:buChar char="•"/>
              <a:defRPr/>
            </a:pPr>
            <a:endParaRPr lang="zh-TW" altLang="en-US" sz="24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7733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633413"/>
            <a:ext cx="91821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5"/>
          <p:cNvSpPr>
            <a:spLocks noChangeArrowheads="1"/>
          </p:cNvSpPr>
          <p:nvPr/>
        </p:nvSpPr>
        <p:spPr bwMode="auto">
          <a:xfrm>
            <a:off x="5651500" y="1125538"/>
            <a:ext cx="3492500" cy="431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900" name="Rectangle 6"/>
          <p:cNvSpPr>
            <a:spLocks noChangeArrowheads="1"/>
          </p:cNvSpPr>
          <p:nvPr/>
        </p:nvSpPr>
        <p:spPr bwMode="auto">
          <a:xfrm>
            <a:off x="0" y="1196975"/>
            <a:ext cx="1187450" cy="431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0901" name="矩形标注 1"/>
          <p:cNvSpPr>
            <a:spLocks noChangeArrowheads="1"/>
          </p:cNvSpPr>
          <p:nvPr/>
        </p:nvSpPr>
        <p:spPr bwMode="auto">
          <a:xfrm>
            <a:off x="5940425" y="633413"/>
            <a:ext cx="1295400" cy="419100"/>
          </a:xfrm>
          <a:prstGeom prst="wedgeRectCallout">
            <a:avLst>
              <a:gd name="adj1" fmla="val -20833"/>
              <a:gd name="adj2" fmla="val 62500"/>
            </a:avLst>
          </a:prstGeom>
          <a:solidFill>
            <a:srgbClr val="FF0000"/>
          </a:solidFill>
          <a:ln w="9525" algn="ctr">
            <a:solidFill>
              <a:schemeClr val="tx1"/>
            </a:solidFill>
            <a:round/>
            <a:headEnd/>
            <a:tailEnd/>
          </a:ln>
          <a:effectLst/>
          <a:extLst/>
        </p:spPr>
        <p:txBody>
          <a:bodyPr/>
          <a:lstStyle/>
          <a:p>
            <a:r>
              <a:rPr lang="zh-CN" altLang="en-US" dirty="0">
                <a:solidFill>
                  <a:srgbClr val="FFFF00"/>
                </a:solidFill>
              </a:rPr>
              <a:t>基本检索</a:t>
            </a:r>
          </a:p>
        </p:txBody>
      </p:sp>
      <p:sp>
        <p:nvSpPr>
          <p:cNvPr id="80902" name="矩形标注 5"/>
          <p:cNvSpPr>
            <a:spLocks noChangeArrowheads="1"/>
          </p:cNvSpPr>
          <p:nvPr/>
        </p:nvSpPr>
        <p:spPr bwMode="auto">
          <a:xfrm>
            <a:off x="7902575" y="633413"/>
            <a:ext cx="1295400" cy="419100"/>
          </a:xfrm>
          <a:prstGeom prst="wedgeRectCallout">
            <a:avLst>
              <a:gd name="adj1" fmla="val 8329"/>
              <a:gd name="adj2" fmla="val 59593"/>
            </a:avLst>
          </a:prstGeom>
          <a:solidFill>
            <a:srgbClr val="FF0000"/>
          </a:solidFill>
          <a:ln w="9525" algn="ctr">
            <a:solidFill>
              <a:schemeClr val="tx1"/>
            </a:solidFill>
            <a:round/>
            <a:headEnd/>
            <a:tailEnd/>
          </a:ln>
          <a:effectLst/>
          <a:extLst/>
        </p:spPr>
        <p:txBody>
          <a:bodyPr/>
          <a:lstStyle/>
          <a:p>
            <a:r>
              <a:rPr lang="zh-CN" altLang="en-US" dirty="0">
                <a:solidFill>
                  <a:srgbClr val="FFFF00"/>
                </a:solidFill>
              </a:rPr>
              <a:t>高级检索</a:t>
            </a:r>
          </a:p>
        </p:txBody>
      </p:sp>
      <p:sp>
        <p:nvSpPr>
          <p:cNvPr id="80903" name="矩形标注 6"/>
          <p:cNvSpPr>
            <a:spLocks noChangeArrowheads="1"/>
          </p:cNvSpPr>
          <p:nvPr/>
        </p:nvSpPr>
        <p:spPr bwMode="auto">
          <a:xfrm>
            <a:off x="468313" y="703263"/>
            <a:ext cx="1295400" cy="420687"/>
          </a:xfrm>
          <a:prstGeom prst="wedgeRectCallout">
            <a:avLst>
              <a:gd name="adj1" fmla="val -20833"/>
              <a:gd name="adj2" fmla="val 62500"/>
            </a:avLst>
          </a:prstGeom>
          <a:solidFill>
            <a:srgbClr val="FF0000"/>
          </a:solidFill>
          <a:ln w="9525" algn="ctr">
            <a:solidFill>
              <a:schemeClr val="tx1"/>
            </a:solidFill>
            <a:round/>
            <a:headEnd/>
            <a:tailEnd/>
          </a:ln>
          <a:effectLst/>
          <a:extLst/>
        </p:spPr>
        <p:txBody>
          <a:bodyPr/>
          <a:lstStyle/>
          <a:p>
            <a:r>
              <a:rPr lang="zh-CN" altLang="en-US" dirty="0">
                <a:solidFill>
                  <a:srgbClr val="FFFF00"/>
                </a:solidFill>
              </a:rPr>
              <a:t>刊物浏览</a:t>
            </a:r>
          </a:p>
        </p:txBody>
      </p:sp>
    </p:spTree>
    <p:extLst>
      <p:ext uri="{BB962C8B-B14F-4D97-AF65-F5344CB8AC3E}">
        <p14:creationId xmlns:p14="http://schemas.microsoft.com/office/powerpoint/2010/main" val="2138176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2800" b="1" dirty="0"/>
              <a:t>专业性强、权威性更高</a:t>
            </a:r>
            <a:endParaRPr lang="en-US" altLang="zh-CN" sz="2800" b="1" dirty="0"/>
          </a:p>
          <a:p>
            <a:r>
              <a:rPr lang="zh-CN" altLang="en-US" sz="2800" b="1" dirty="0"/>
              <a:t>理工科类数据库较多</a:t>
            </a:r>
          </a:p>
          <a:p>
            <a:r>
              <a:rPr lang="zh-CN" altLang="en-US" sz="2800" b="1" dirty="0"/>
              <a:t>二次文献数据库较为著名</a:t>
            </a:r>
          </a:p>
          <a:p>
            <a:r>
              <a:rPr lang="zh-CN" altLang="en-US" sz="2800" b="1" dirty="0"/>
              <a:t>发展比较早、向全文数据库在发展</a:t>
            </a:r>
          </a:p>
          <a:p>
            <a:pPr marL="0" indent="0">
              <a:buNone/>
            </a:pPr>
            <a:endParaRPr lang="zh-CN" altLang="en-US" dirty="0"/>
          </a:p>
        </p:txBody>
      </p:sp>
      <p:sp>
        <p:nvSpPr>
          <p:cNvPr id="4" name="Rectangle 2"/>
          <p:cNvSpPr txBox="1">
            <a:spLocks noChangeArrowheads="1"/>
          </p:cNvSpPr>
          <p:nvPr/>
        </p:nvSpPr>
        <p:spPr>
          <a:xfrm>
            <a:off x="467544" y="620713"/>
            <a:ext cx="7511231" cy="8493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smtClean="0">
                <a:solidFill>
                  <a:schemeClr val="accent2">
                    <a:lumMod val="75000"/>
                  </a:schemeClr>
                </a:solidFill>
                <a:latin typeface="黑体" panose="02010609060101010101" pitchFamily="49" charset="-122"/>
                <a:ea typeface="黑体" panose="02010609060101010101" pitchFamily="49" charset="-122"/>
              </a:rPr>
              <a:t>文</a:t>
            </a:r>
            <a:r>
              <a:rPr lang="zh-CN" altLang="en-US" sz="3200" b="1" dirty="0">
                <a:solidFill>
                  <a:schemeClr val="accent2">
                    <a:lumMod val="75000"/>
                  </a:schemeClr>
                </a:solidFill>
                <a:latin typeface="黑体" panose="02010609060101010101" pitchFamily="49" charset="-122"/>
                <a:ea typeface="黑体" panose="02010609060101010101" pitchFamily="49" charset="-122"/>
              </a:rPr>
              <a:t>摘</a:t>
            </a:r>
            <a:r>
              <a:rPr lang="zh-CN" altLang="en-US" sz="3200" b="1" dirty="0" smtClean="0">
                <a:solidFill>
                  <a:schemeClr val="accent2">
                    <a:lumMod val="75000"/>
                  </a:schemeClr>
                </a:solidFill>
                <a:latin typeface="黑体" panose="02010609060101010101" pitchFamily="49" charset="-122"/>
                <a:ea typeface="黑体" panose="02010609060101010101" pitchFamily="49" charset="-122"/>
              </a:rPr>
              <a:t>型数据库</a:t>
            </a:r>
          </a:p>
        </p:txBody>
      </p:sp>
      <p:sp>
        <p:nvSpPr>
          <p:cNvPr id="5" name="矩形 4"/>
          <p:cNvSpPr/>
          <p:nvPr/>
        </p:nvSpPr>
        <p:spPr>
          <a:xfrm>
            <a:off x="497254" y="4365103"/>
            <a:ext cx="7200800" cy="830997"/>
          </a:xfrm>
          <a:prstGeom prst="rect">
            <a:avLst/>
          </a:prstGeom>
        </p:spPr>
        <p:txBody>
          <a:bodyPr wrap="square">
            <a:spAutoFit/>
          </a:bodyPr>
          <a:lstStyle/>
          <a:p>
            <a:pPr marL="274320" indent="-274320">
              <a:defRPr/>
            </a:pPr>
            <a:r>
              <a:rPr lang="zh-CN" altLang="en-US" sz="2400" b="1" dirty="0" smtClean="0"/>
              <a:t>如：科学</a:t>
            </a:r>
            <a:r>
              <a:rPr lang="zh-CN" altLang="en-US" sz="2400" b="1" dirty="0"/>
              <a:t>引文索引</a:t>
            </a:r>
            <a:r>
              <a:rPr lang="en-US" altLang="zh-CN" sz="2400" b="1" dirty="0"/>
              <a:t>SCI</a:t>
            </a:r>
          </a:p>
          <a:p>
            <a:pPr marL="274320" indent="-274320">
              <a:defRPr/>
            </a:pPr>
            <a:r>
              <a:rPr lang="zh-CN" altLang="en-US" sz="2400" b="1" dirty="0" smtClean="0"/>
              <a:t>文摘</a:t>
            </a:r>
            <a:r>
              <a:rPr lang="zh-CN" altLang="en-US" sz="2400" b="1" dirty="0"/>
              <a:t>型检索工具</a:t>
            </a:r>
            <a:r>
              <a:rPr lang="en-US" altLang="zh-CN" sz="2400" b="1" dirty="0"/>
              <a:t>BA</a:t>
            </a:r>
            <a:r>
              <a:rPr lang="zh-CN" altLang="en-US" sz="2400" b="1" dirty="0"/>
              <a:t>、</a:t>
            </a:r>
            <a:r>
              <a:rPr lang="en-US" altLang="zh-CN" sz="2400" b="1" dirty="0"/>
              <a:t>CA</a:t>
            </a:r>
            <a:r>
              <a:rPr lang="zh-CN" altLang="en-US" sz="2400" b="1" dirty="0"/>
              <a:t>、</a:t>
            </a:r>
            <a:r>
              <a:rPr lang="en-US" altLang="zh-CN" sz="2400" b="1" dirty="0"/>
              <a:t>SA</a:t>
            </a:r>
            <a:r>
              <a:rPr lang="zh-CN" altLang="en-US" sz="2400" b="1" dirty="0"/>
              <a:t>、</a:t>
            </a:r>
            <a:r>
              <a:rPr lang="en-US" altLang="zh-CN" sz="2400" b="1" dirty="0"/>
              <a:t>EI</a:t>
            </a:r>
            <a:r>
              <a:rPr lang="zh-CN" altLang="en-US" sz="2400" b="1" dirty="0"/>
              <a:t>等</a:t>
            </a:r>
            <a:endParaRPr lang="en-US" altLang="zh-CN" sz="2400" b="1" dirty="0"/>
          </a:p>
        </p:txBody>
      </p:sp>
    </p:spTree>
    <p:extLst>
      <p:ext uri="{BB962C8B-B14F-4D97-AF65-F5344CB8AC3E}">
        <p14:creationId xmlns:p14="http://schemas.microsoft.com/office/powerpoint/2010/main" val="206713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188" y="5568950"/>
            <a:ext cx="3722687"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9" descr="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8850" y="0"/>
            <a:ext cx="8191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8" descr="spiders3"/>
          <p:cNvPicPr>
            <a:picLocks noChangeAspect="1" noChangeArrowheads="1"/>
          </p:cNvPicPr>
          <p:nvPr/>
        </p:nvPicPr>
        <p:blipFill>
          <a:blip r:embed="rId5">
            <a:extLst>
              <a:ext uri="{28A0092B-C50C-407E-A947-70E740481C1C}">
                <a14:useLocalDpi xmlns:a14="http://schemas.microsoft.com/office/drawing/2010/main" val="0"/>
              </a:ext>
            </a:extLst>
          </a:blip>
          <a:srcRect t="3954"/>
          <a:stretch>
            <a:fillRect/>
          </a:stretch>
        </p:blipFill>
        <p:spPr bwMode="auto">
          <a:xfrm>
            <a:off x="5908675" y="0"/>
            <a:ext cx="2865438"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5"/>
          <p:cNvSpPr txBox="1">
            <a:spLocks noChangeArrowheads="1"/>
          </p:cNvSpPr>
          <p:nvPr/>
        </p:nvSpPr>
        <p:spPr bwMode="auto">
          <a:xfrm>
            <a:off x="9525" y="4030663"/>
            <a:ext cx="8896350" cy="584200"/>
          </a:xfrm>
          <a:prstGeom prst="rect">
            <a:avLst/>
          </a:prstGeom>
          <a:noFill/>
          <a:ln w="9525" algn="ctr">
            <a:noFill/>
            <a:miter lim="800000"/>
            <a:headEnd/>
            <a:tailEnd/>
          </a:ln>
        </p:spPr>
        <p:txBody>
          <a:bodyPr>
            <a:spAutoFit/>
          </a:bodyPr>
          <a:lstStyle/>
          <a:p>
            <a:pPr algn="l" eaLnBrk="0" hangingPunct="0">
              <a:defRPr/>
            </a:pPr>
            <a:r>
              <a:rPr lang="en-US" sz="3200" b="1" dirty="0" err="1">
                <a:solidFill>
                  <a:srgbClr val="990000"/>
                </a:solidFill>
                <a:ea typeface="+mn-ea"/>
              </a:rPr>
              <a:t>ChemSpider</a:t>
            </a:r>
            <a:r>
              <a:rPr lang="zh-CN" altLang="en-US" sz="3200" b="1" dirty="0">
                <a:solidFill>
                  <a:srgbClr val="990000"/>
                </a:solidFill>
                <a:ea typeface="+mn-ea"/>
              </a:rPr>
              <a:t>（</a:t>
            </a:r>
            <a:r>
              <a:rPr lang="zh-CN" altLang="en-US" sz="3200" b="1" dirty="0">
                <a:solidFill>
                  <a:srgbClr val="990000"/>
                </a:solidFill>
                <a:ea typeface="+mn-ea"/>
                <a:sym typeface="Wingdings" panose="05000000000000000000" pitchFamily="2" charset="2"/>
              </a:rPr>
              <a:t>化合物搜索引擎）</a:t>
            </a:r>
            <a:r>
              <a:rPr lang="en-US" sz="3200" b="1" dirty="0">
                <a:solidFill>
                  <a:srgbClr val="990000"/>
                </a:solidFill>
                <a:ea typeface="+mn-ea"/>
              </a:rPr>
              <a:t> </a:t>
            </a:r>
          </a:p>
        </p:txBody>
      </p:sp>
      <p:sp>
        <p:nvSpPr>
          <p:cNvPr id="64518" name="Rectangle 6"/>
          <p:cNvSpPr>
            <a:spLocks noChangeArrowheads="1"/>
          </p:cNvSpPr>
          <p:nvPr/>
        </p:nvSpPr>
        <p:spPr bwMode="auto">
          <a:xfrm>
            <a:off x="0" y="0"/>
            <a:ext cx="1193800" cy="1778000"/>
          </a:xfrm>
          <a:prstGeom prst="rect">
            <a:avLst/>
          </a:prstGeom>
          <a:solidFill>
            <a:schemeClr val="bg1"/>
          </a:solidFill>
          <a:ln w="9525" algn="ctr">
            <a:noFill/>
            <a:miter lim="800000"/>
            <a:headEnd/>
            <a:tailEnd/>
          </a:ln>
        </p:spPr>
        <p:txBody>
          <a:bodyPr wrap="none" anchor="ctr"/>
          <a:lstStyle/>
          <a:p>
            <a:pPr algn="l" eaLnBrk="0" hangingPunct="0">
              <a:defRPr/>
            </a:pPr>
            <a:endParaRPr lang="en-GB">
              <a:solidFill>
                <a:srgbClr val="000000"/>
              </a:solidFill>
              <a:ea typeface="+mn-ea"/>
            </a:endParaRPr>
          </a:p>
        </p:txBody>
      </p:sp>
    </p:spTree>
    <p:extLst>
      <p:ext uri="{BB962C8B-B14F-4D97-AF65-F5344CB8AC3E}">
        <p14:creationId xmlns:p14="http://schemas.microsoft.com/office/powerpoint/2010/main" val="217381113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1"/>
          <p:cNvSpPr>
            <a:spLocks noGrp="1"/>
          </p:cNvSpPr>
          <p:nvPr>
            <p:ph type="title"/>
          </p:nvPr>
        </p:nvSpPr>
        <p:spPr bwMode="auto">
          <a:xfrm>
            <a:off x="251520" y="26064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zh-CN" sz="3200" b="1" dirty="0" err="1" smtClean="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ChemSpider</a:t>
            </a:r>
            <a:r>
              <a:rPr lang="zh-CN" altLang="en-US" sz="3200" b="1" dirty="0" smtClean="0">
                <a:solidFill>
                  <a:srgbClr val="990000"/>
                </a:solidFill>
                <a:latin typeface="黑体" panose="02010609060101010101" pitchFamily="49" charset="-122"/>
                <a:ea typeface="黑体" panose="02010609060101010101" pitchFamily="49" charset="-122"/>
                <a:cs typeface="Times New Roman" panose="02020603050405020304" pitchFamily="18" charset="0"/>
              </a:rPr>
              <a:t>搜索引擎</a:t>
            </a:r>
            <a:endParaRPr lang="zh-CN" altLang="en-US" sz="3200" dirty="0" smtClean="0">
              <a:latin typeface="黑体" panose="02010609060101010101" pitchFamily="49" charset="-122"/>
              <a:ea typeface="黑体" panose="02010609060101010101" pitchFamily="49" charset="-122"/>
              <a:cs typeface="Times New Roman" panose="02020603050405020304" pitchFamily="18" charset="0"/>
            </a:endParaRPr>
          </a:p>
        </p:txBody>
      </p:sp>
      <p:pic>
        <p:nvPicPr>
          <p:cNvPr id="82947"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4148" y="1600200"/>
            <a:ext cx="7155703" cy="4525963"/>
          </a:xfrm>
        </p:spPr>
      </p:pic>
      <p:sp>
        <p:nvSpPr>
          <p:cNvPr id="82948" name="矩形 5"/>
          <p:cNvSpPr>
            <a:spLocks noChangeArrowheads="1"/>
          </p:cNvSpPr>
          <p:nvPr/>
        </p:nvSpPr>
        <p:spPr bwMode="auto">
          <a:xfrm>
            <a:off x="4140200" y="4005262"/>
            <a:ext cx="3240112" cy="2016025"/>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Tree>
    <p:extLst>
      <p:ext uri="{BB962C8B-B14F-4D97-AF65-F5344CB8AC3E}">
        <p14:creationId xmlns:p14="http://schemas.microsoft.com/office/powerpoint/2010/main" val="3562245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标题 1"/>
          <p:cNvSpPr>
            <a:spLocks noGrp="1"/>
          </p:cNvSpPr>
          <p:nvPr>
            <p:ph type="title"/>
          </p:nvPr>
        </p:nvSpPr>
        <p:spPr>
          <a:xfrm>
            <a:off x="522288" y="0"/>
            <a:ext cx="8621712" cy="1124744"/>
          </a:xfrm>
        </p:spPr>
        <p:txBody>
          <a:bodyPr>
            <a:normAutofit/>
          </a:bodyPr>
          <a:lstStyle/>
          <a:p>
            <a:r>
              <a:rPr lang="en-US" altLang="zh-CN" sz="3200" b="1" dirty="0" smtClean="0">
                <a:solidFill>
                  <a:schemeClr val="accent2">
                    <a:lumMod val="75000"/>
                  </a:schemeClr>
                </a:solidFill>
                <a:latin typeface="Times New Roman" panose="02020603050405020304" pitchFamily="18" charset="0"/>
                <a:ea typeface="宋体" pitchFamily="2" charset="-122"/>
                <a:cs typeface="Times New Roman" panose="02020603050405020304" pitchFamily="18" charset="0"/>
              </a:rPr>
              <a:t>Search  RSC </a:t>
            </a:r>
            <a:r>
              <a:rPr lang="en-US" altLang="zh-CN" sz="3200" b="1" dirty="0" err="1" smtClean="0">
                <a:solidFill>
                  <a:schemeClr val="accent2">
                    <a:lumMod val="75000"/>
                  </a:schemeClr>
                </a:solidFill>
                <a:latin typeface="Times New Roman" panose="02020603050405020304" pitchFamily="18" charset="0"/>
                <a:ea typeface="宋体" pitchFamily="2" charset="-122"/>
                <a:cs typeface="Times New Roman" panose="02020603050405020304" pitchFamily="18" charset="0"/>
              </a:rPr>
              <a:t>ChemSpider</a:t>
            </a:r>
            <a:endParaRPr lang="zh-CN" altLang="en-US" sz="3200" b="1" dirty="0" smtClean="0">
              <a:solidFill>
                <a:schemeClr val="accent2">
                  <a:lumMod val="75000"/>
                </a:schemeClr>
              </a:solidFill>
              <a:latin typeface="Times New Roman" panose="02020603050405020304" pitchFamily="18" charset="0"/>
              <a:ea typeface="宋体" pitchFamily="2" charset="-122"/>
              <a:cs typeface="Times New Roman" panose="02020603050405020304" pitchFamily="18" charset="0"/>
            </a:endParaRPr>
          </a:p>
        </p:txBody>
      </p:sp>
      <p:pic>
        <p:nvPicPr>
          <p:cNvPr id="83971" name="内容占位符 3" descr="2.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30" y="1600200"/>
            <a:ext cx="7241540" cy="4525963"/>
          </a:xfrm>
        </p:spPr>
      </p:pic>
      <p:sp>
        <p:nvSpPr>
          <p:cNvPr id="5" name="Line 18"/>
          <p:cNvSpPr>
            <a:spLocks noChangeShapeType="1"/>
          </p:cNvSpPr>
          <p:nvPr/>
        </p:nvSpPr>
        <p:spPr bwMode="auto">
          <a:xfrm flipH="1">
            <a:off x="2843808" y="1504156"/>
            <a:ext cx="1584176" cy="1276772"/>
          </a:xfrm>
          <a:prstGeom prst="line">
            <a:avLst/>
          </a:prstGeom>
          <a:noFill/>
          <a:ln w="19050">
            <a:solidFill>
              <a:srgbClr val="A3003A"/>
            </a:solidFill>
            <a:round/>
            <a:headEnd/>
            <a:tailEnd type="triangle" w="med" len="med"/>
          </a:ln>
        </p:spPr>
        <p:txBody>
          <a:bodyPr/>
          <a:lstStyle/>
          <a:p>
            <a:pPr algn="l" eaLnBrk="0" hangingPunct="0">
              <a:defRPr/>
            </a:pPr>
            <a:endParaRPr lang="zh-CN" altLang="en-US">
              <a:solidFill>
                <a:srgbClr val="000000"/>
              </a:solidFill>
              <a:ea typeface="+mn-ea"/>
            </a:endParaRPr>
          </a:p>
        </p:txBody>
      </p:sp>
      <p:sp>
        <p:nvSpPr>
          <p:cNvPr id="6" name="标题 1"/>
          <p:cNvSpPr txBox="1">
            <a:spLocks/>
          </p:cNvSpPr>
          <p:nvPr/>
        </p:nvSpPr>
        <p:spPr bwMode="auto">
          <a:xfrm>
            <a:off x="1619672" y="1124744"/>
            <a:ext cx="5438775" cy="379412"/>
          </a:xfrm>
          <a:prstGeom prst="rect">
            <a:avLst/>
          </a:prstGeom>
          <a:solidFill>
            <a:srgbClr val="A3003A"/>
          </a:solidFill>
          <a:ln w="9525">
            <a:noFill/>
            <a:miter lim="800000"/>
            <a:headEnd/>
            <a:tailEnd/>
          </a:ln>
        </p:spPr>
        <p:txBody>
          <a:bodyPr anchor="ctr"/>
          <a:lstStyle/>
          <a:p>
            <a:pPr algn="l" eaLnBrk="0" hangingPunct="0">
              <a:defRPr/>
            </a:pPr>
            <a:r>
              <a:rPr lang="zh-CN" altLang="en-US" sz="1600" kern="0" dirty="0">
                <a:solidFill>
                  <a:srgbClr val="FFFFFF"/>
                </a:solidFill>
                <a:latin typeface="Arial"/>
                <a:ea typeface="+mn-ea"/>
              </a:rPr>
              <a:t>键入</a:t>
            </a:r>
            <a:r>
              <a:rPr lang="en-US" altLang="zh-CN" sz="1600" dirty="0">
                <a:solidFill>
                  <a:srgbClr val="FFFFFF"/>
                </a:solidFill>
                <a:ea typeface="+mn-ea"/>
              </a:rPr>
              <a:t>2-(2,6-dioxopiperidin-3-yl)-1H-isoindole-1,3(2H)-</a:t>
            </a:r>
            <a:r>
              <a:rPr lang="en-US" altLang="zh-CN" sz="1600" dirty="0" err="1">
                <a:solidFill>
                  <a:srgbClr val="FFFFFF"/>
                </a:solidFill>
                <a:ea typeface="+mn-ea"/>
              </a:rPr>
              <a:t>dione</a:t>
            </a:r>
            <a:endParaRPr lang="zh-CN" altLang="en-US" sz="1600" kern="0" dirty="0">
              <a:solidFill>
                <a:srgbClr val="FFFFFF"/>
              </a:solidFill>
              <a:latin typeface="Arial"/>
              <a:ea typeface="+mn-ea"/>
            </a:endParaRPr>
          </a:p>
        </p:txBody>
      </p:sp>
    </p:spTree>
    <p:extLst>
      <p:ext uri="{BB962C8B-B14F-4D97-AF65-F5344CB8AC3E}">
        <p14:creationId xmlns:p14="http://schemas.microsoft.com/office/powerpoint/2010/main" val="2169786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内容占位符 7" descr="3.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30" y="1600200"/>
            <a:ext cx="7241540" cy="4525963"/>
          </a:xfrm>
        </p:spPr>
      </p:pic>
      <p:sp>
        <p:nvSpPr>
          <p:cNvPr id="5" name="标题 1"/>
          <p:cNvSpPr txBox="1">
            <a:spLocks/>
          </p:cNvSpPr>
          <p:nvPr/>
        </p:nvSpPr>
        <p:spPr>
          <a:xfrm>
            <a:off x="522288" y="0"/>
            <a:ext cx="8621712" cy="112474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b="1" smtClean="0">
                <a:solidFill>
                  <a:schemeClr val="accent2">
                    <a:lumMod val="75000"/>
                  </a:schemeClr>
                </a:solidFill>
                <a:latin typeface="Times New Roman" panose="02020603050405020304" pitchFamily="18" charset="0"/>
                <a:ea typeface="宋体" pitchFamily="2" charset="-122"/>
                <a:cs typeface="Times New Roman" panose="02020603050405020304" pitchFamily="18" charset="0"/>
              </a:rPr>
              <a:t>Search  RSC ChemSpider</a:t>
            </a:r>
            <a:endParaRPr lang="zh-CN" altLang="en-US" sz="3200" b="1" dirty="0" smtClean="0">
              <a:solidFill>
                <a:schemeClr val="accent2">
                  <a:lumMod val="75000"/>
                </a:schemeClr>
              </a:solidFill>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400617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内容占位符 3"/>
          <p:cNvSpPr>
            <a:spLocks noGrp="1"/>
          </p:cNvSpPr>
          <p:nvPr>
            <p:ph idx="1"/>
          </p:nvPr>
        </p:nvSpPr>
        <p:spPr>
          <a:xfrm>
            <a:off x="323528" y="1196752"/>
            <a:ext cx="8362950" cy="4608513"/>
          </a:xfrm>
        </p:spPr>
        <p:txBody>
          <a:bodyPr>
            <a:noAutofit/>
          </a:bodyPr>
          <a:lstStyle/>
          <a:p>
            <a:pPr marL="0" indent="0">
              <a:buFont typeface="Wingdings" pitchFamily="2" charset="2"/>
              <a:buNone/>
            </a:pPr>
            <a:r>
              <a:rPr lang="zh-CN" altLang="en-US" sz="2400" b="1" dirty="0" smtClean="0">
                <a:ea typeface="宋体" pitchFamily="2" charset="-122"/>
              </a:rPr>
              <a:t>         英国物理学会出版社</a:t>
            </a:r>
            <a:r>
              <a:rPr lang="zh-CN" altLang="en-US" sz="2400" b="1" dirty="0">
                <a:ea typeface="宋体" pitchFamily="2" charset="-122"/>
              </a:rPr>
              <a:t>是全球领先的专注于物理学及相关学科的科技出版社，是英国物理学会的重要组成部分。 </a:t>
            </a:r>
          </a:p>
          <a:p>
            <a:pPr marL="0" indent="0">
              <a:buFont typeface="Wingdings" pitchFamily="2" charset="2"/>
              <a:buNone/>
            </a:pPr>
            <a:r>
              <a:rPr lang="zh-CN" altLang="en-US" sz="2400" b="1" dirty="0">
                <a:ea typeface="宋体" pitchFamily="2" charset="-122"/>
              </a:rPr>
              <a:t>    </a:t>
            </a:r>
            <a:r>
              <a:rPr lang="zh-CN" altLang="en-US" sz="2400" b="1" dirty="0" smtClean="0">
                <a:ea typeface="宋体" pitchFamily="2" charset="-122"/>
              </a:rPr>
              <a:t>     </a:t>
            </a:r>
            <a:r>
              <a:rPr lang="en-US" altLang="zh-CN" sz="2400" b="1" dirty="0">
                <a:ea typeface="宋体" pitchFamily="2" charset="-122"/>
              </a:rPr>
              <a:t>IOP </a:t>
            </a:r>
            <a:r>
              <a:rPr lang="zh-CN" altLang="en-US" sz="2400" b="1" dirty="0">
                <a:ea typeface="宋体" pitchFamily="2" charset="-122"/>
              </a:rPr>
              <a:t>出版如下世界知名的学协会的期刊：英国物理学会，中国物理学会、欧洲物理学会、德国物理学会、欧洲光学学会、国际计量局、伦敦数学学会、国际原子能机构、瑞典皇家科学院、放射保护学会、医学物理和工程学会、中科院等离子所和中国力学学会、意大利里雅斯特国际高级研究生院、南京石油物探研究所、国际呼吸研究协会和国际呼吸气味研究学会等。 </a:t>
            </a:r>
          </a:p>
          <a:p>
            <a:pPr marL="0" indent="0">
              <a:buFont typeface="Wingdings" pitchFamily="2" charset="2"/>
              <a:buNone/>
            </a:pPr>
            <a:r>
              <a:rPr lang="zh-CN" altLang="en-US" sz="2400" b="1" dirty="0">
                <a:ea typeface="宋体" pitchFamily="2" charset="-122"/>
              </a:rPr>
              <a:t>    </a:t>
            </a:r>
            <a:r>
              <a:rPr lang="zh-CN" altLang="en-US" sz="2400" b="1" dirty="0" smtClean="0">
                <a:ea typeface="宋体" pitchFamily="2" charset="-122"/>
              </a:rPr>
              <a:t>     </a:t>
            </a:r>
            <a:r>
              <a:rPr lang="zh-CN" altLang="en-US" sz="2400" b="1" dirty="0" smtClean="0">
                <a:solidFill>
                  <a:schemeClr val="accent2">
                    <a:lumMod val="75000"/>
                  </a:schemeClr>
                </a:solidFill>
                <a:ea typeface="宋体" pitchFamily="2" charset="-122"/>
              </a:rPr>
              <a:t>现在</a:t>
            </a:r>
            <a:r>
              <a:rPr lang="en-US" altLang="zh-CN" sz="2400" b="1" dirty="0">
                <a:solidFill>
                  <a:schemeClr val="accent2">
                    <a:lumMod val="75000"/>
                  </a:schemeClr>
                </a:solidFill>
                <a:ea typeface="宋体" pitchFamily="2" charset="-122"/>
              </a:rPr>
              <a:t>IOP</a:t>
            </a:r>
            <a:r>
              <a:rPr lang="zh-CN" altLang="en-US" sz="2400" b="1" dirty="0">
                <a:solidFill>
                  <a:schemeClr val="accent2">
                    <a:lumMod val="75000"/>
                  </a:schemeClr>
                </a:solidFill>
                <a:ea typeface="宋体" pitchFamily="2" charset="-122"/>
              </a:rPr>
              <a:t>出版</a:t>
            </a:r>
            <a:r>
              <a:rPr lang="en-US" altLang="zh-CN" sz="2400" b="1" dirty="0">
                <a:solidFill>
                  <a:schemeClr val="accent2">
                    <a:lumMod val="75000"/>
                  </a:schemeClr>
                </a:solidFill>
                <a:ea typeface="宋体" pitchFamily="2" charset="-122"/>
              </a:rPr>
              <a:t>60</a:t>
            </a:r>
            <a:r>
              <a:rPr lang="zh-CN" altLang="en-US" sz="2400" b="1" dirty="0">
                <a:solidFill>
                  <a:schemeClr val="accent2">
                    <a:lumMod val="75000"/>
                  </a:schemeClr>
                </a:solidFill>
                <a:ea typeface="宋体" pitchFamily="2" charset="-122"/>
              </a:rPr>
              <a:t>种电子期刊，其中</a:t>
            </a:r>
            <a:r>
              <a:rPr lang="en-US" altLang="zh-CN" sz="2400" b="1" dirty="0">
                <a:solidFill>
                  <a:schemeClr val="accent2">
                    <a:lumMod val="75000"/>
                  </a:schemeClr>
                </a:solidFill>
                <a:ea typeface="宋体" pitchFamily="2" charset="-122"/>
              </a:rPr>
              <a:t>58</a:t>
            </a:r>
            <a:r>
              <a:rPr lang="zh-CN" altLang="en-US" sz="2400" b="1" dirty="0">
                <a:solidFill>
                  <a:schemeClr val="accent2">
                    <a:lumMod val="75000"/>
                  </a:schemeClr>
                </a:solidFill>
                <a:ea typeface="宋体" pitchFamily="2" charset="-122"/>
              </a:rPr>
              <a:t>种被</a:t>
            </a:r>
            <a:r>
              <a:rPr lang="en-US" altLang="zh-CN" sz="2400" b="1" dirty="0">
                <a:solidFill>
                  <a:schemeClr val="accent2">
                    <a:lumMod val="75000"/>
                  </a:schemeClr>
                </a:solidFill>
                <a:ea typeface="宋体" pitchFamily="2" charset="-122"/>
              </a:rPr>
              <a:t>SCI</a:t>
            </a:r>
            <a:r>
              <a:rPr lang="zh-CN" altLang="en-US" sz="2400" b="1" dirty="0">
                <a:solidFill>
                  <a:schemeClr val="accent2">
                    <a:lumMod val="75000"/>
                  </a:schemeClr>
                </a:solidFill>
                <a:ea typeface="宋体" pitchFamily="2" charset="-122"/>
              </a:rPr>
              <a:t>收录，</a:t>
            </a:r>
            <a:r>
              <a:rPr lang="en-US" altLang="zh-CN" sz="2400" b="1" dirty="0">
                <a:solidFill>
                  <a:schemeClr val="accent2">
                    <a:lumMod val="75000"/>
                  </a:schemeClr>
                </a:solidFill>
                <a:ea typeface="宋体" pitchFamily="2" charset="-122"/>
              </a:rPr>
              <a:t>53</a:t>
            </a:r>
            <a:r>
              <a:rPr lang="zh-CN" altLang="en-US" sz="2400" b="1" dirty="0">
                <a:solidFill>
                  <a:schemeClr val="accent2">
                    <a:lumMod val="75000"/>
                  </a:schemeClr>
                </a:solidFill>
                <a:ea typeface="宋体" pitchFamily="2" charset="-122"/>
              </a:rPr>
              <a:t>种有影响因子。</a:t>
            </a:r>
            <a:r>
              <a:rPr lang="zh-CN" altLang="en-US" sz="2400" b="1" dirty="0">
                <a:ea typeface="宋体" pitchFamily="2" charset="-122"/>
              </a:rPr>
              <a:t>出版学科包括：应用物理，计算机科学，凝聚态和材料科学，物理总论，高能和核能物理，数学和应用数学、数学物理，测量科学和传感器，医学和生物学，光学、原子和分子物理，物理教育学，等离子物理等。 </a:t>
            </a:r>
          </a:p>
          <a:p>
            <a:pPr marL="0" indent="0">
              <a:buFont typeface="Wingdings" pitchFamily="2" charset="2"/>
              <a:buNone/>
            </a:pPr>
            <a:endParaRPr lang="zh-CN" altLang="en-US" sz="2400" b="1" dirty="0" smtClean="0">
              <a:solidFill>
                <a:srgbClr val="7030A0"/>
              </a:solidFill>
              <a:latin typeface="宋体" pitchFamily="2" charset="-122"/>
              <a:ea typeface="宋体" pitchFamily="2" charset="-122"/>
            </a:endParaRPr>
          </a:p>
        </p:txBody>
      </p:sp>
      <p:sp>
        <p:nvSpPr>
          <p:cNvPr id="2" name="TextBox 1"/>
          <p:cNvSpPr txBox="1"/>
          <p:nvPr/>
        </p:nvSpPr>
        <p:spPr>
          <a:xfrm>
            <a:off x="755576" y="476672"/>
            <a:ext cx="5472608" cy="584775"/>
          </a:xfrm>
          <a:prstGeom prst="rect">
            <a:avLst/>
          </a:prstGeom>
          <a:noFill/>
        </p:spPr>
        <p:txBody>
          <a:bodyPr wrap="square" rtlCol="0">
            <a:spAutoFit/>
          </a:bodyPr>
          <a:lstStyle/>
          <a:p>
            <a:r>
              <a:rPr lang="en-US" altLang="zh-CN" sz="3200" b="1" dirty="0" smtClean="0">
                <a:solidFill>
                  <a:srgbClr val="7030A0"/>
                </a:solidFill>
                <a:latin typeface="黑体" panose="02010609060101010101" pitchFamily="49" charset="-122"/>
                <a:ea typeface="黑体" panose="02010609060101010101" pitchFamily="49" charset="-122"/>
              </a:rPr>
              <a:t>6</a:t>
            </a:r>
            <a:r>
              <a:rPr lang="zh-CN" altLang="en-US" sz="3200" b="1" dirty="0" smtClean="0">
                <a:solidFill>
                  <a:srgbClr val="7030A0"/>
                </a:solidFill>
                <a:latin typeface="黑体" panose="02010609060101010101" pitchFamily="49" charset="-122"/>
                <a:ea typeface="黑体" panose="02010609060101010101" pitchFamily="49" charset="-122"/>
              </a:rPr>
              <a:t>、英国</a:t>
            </a:r>
            <a:r>
              <a:rPr lang="zh-CN" altLang="en-US" sz="3200" b="1" dirty="0">
                <a:solidFill>
                  <a:srgbClr val="7030A0"/>
                </a:solidFill>
                <a:latin typeface="黑体" panose="02010609060101010101" pitchFamily="49" charset="-122"/>
                <a:ea typeface="黑体" panose="02010609060101010101" pitchFamily="49" charset="-122"/>
              </a:rPr>
              <a:t>皇家物理学</a:t>
            </a:r>
            <a:r>
              <a:rPr lang="zh-CN" altLang="en-US" sz="3200" b="1" dirty="0" smtClean="0">
                <a:solidFill>
                  <a:srgbClr val="7030A0"/>
                </a:solidFill>
                <a:latin typeface="黑体" panose="02010609060101010101" pitchFamily="49" charset="-122"/>
                <a:ea typeface="黑体" panose="02010609060101010101" pitchFamily="49" charset="-122"/>
              </a:rPr>
              <a:t>会</a:t>
            </a:r>
            <a:r>
              <a:rPr lang="en-US" altLang="zh-CN" sz="3200" b="1" dirty="0" smtClean="0">
                <a:solidFill>
                  <a:srgbClr val="7030A0"/>
                </a:solidFill>
                <a:latin typeface="黑体" panose="02010609060101010101" pitchFamily="49" charset="-122"/>
                <a:ea typeface="黑体" panose="02010609060101010101" pitchFamily="49" charset="-122"/>
              </a:rPr>
              <a:t>IOP</a:t>
            </a:r>
            <a:endParaRPr lang="zh-CN" altLang="en-US" sz="3200" b="1" dirty="0">
              <a:solidFill>
                <a:srgbClr val="7030A0"/>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40636680"/>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6" y="290513"/>
            <a:ext cx="8748464" cy="627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657829"/>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标题 1"/>
          <p:cNvSpPr>
            <a:spLocks noGrp="1"/>
          </p:cNvSpPr>
          <p:nvPr>
            <p:ph type="title"/>
          </p:nvPr>
        </p:nvSpPr>
        <p:spPr bwMode="auto">
          <a:xfrm>
            <a:off x="0" y="476672"/>
            <a:ext cx="5076056" cy="8640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lnSpc>
                <a:spcPct val="80000"/>
              </a:lnSpc>
            </a:pPr>
            <a:r>
              <a:rPr lang="en-US" altLang="zh-CN" sz="3200" dirty="0" smtClean="0">
                <a:solidFill>
                  <a:schemeClr val="tx1"/>
                </a:solidFill>
                <a:latin typeface="黑体" panose="02010609060101010101" pitchFamily="49" charset="-122"/>
                <a:ea typeface="黑体" panose="02010609060101010101" pitchFamily="49" charset="-122"/>
              </a:rPr>
              <a:t>7</a:t>
            </a:r>
            <a:r>
              <a:rPr lang="zh-CN" altLang="en-US" sz="3200" dirty="0" smtClean="0">
                <a:solidFill>
                  <a:schemeClr val="tx1"/>
                </a:solidFill>
                <a:latin typeface="黑体" panose="02010609060101010101" pitchFamily="49" charset="-122"/>
                <a:ea typeface="黑体" panose="02010609060101010101" pitchFamily="49" charset="-122"/>
              </a:rPr>
              <a:t>、</a:t>
            </a:r>
            <a:r>
              <a:rPr lang="en-US" altLang="zh-CN" sz="3200"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rPr>
              <a:t>Wiley</a:t>
            </a:r>
            <a:r>
              <a:rPr lang="en-US" altLang="zh-CN" sz="3200" dirty="0" smtClean="0">
                <a:solidFill>
                  <a:schemeClr val="tx1"/>
                </a:solidFill>
                <a:latin typeface="黑体" panose="02010609060101010101" pitchFamily="49" charset="-122"/>
                <a:ea typeface="黑体" panose="02010609060101010101" pitchFamily="49" charset="-122"/>
              </a:rPr>
              <a:t> </a:t>
            </a:r>
            <a:r>
              <a:rPr lang="zh-CN" altLang="en-US" sz="3200" dirty="0" smtClean="0">
                <a:solidFill>
                  <a:schemeClr val="tx1"/>
                </a:solidFill>
                <a:latin typeface="黑体" panose="02010609060101010101" pitchFamily="49" charset="-122"/>
                <a:ea typeface="黑体" panose="02010609060101010101" pitchFamily="49" charset="-122"/>
              </a:rPr>
              <a:t>全文数据库</a:t>
            </a:r>
            <a:br>
              <a:rPr lang="zh-CN" altLang="en-US" sz="3200" dirty="0" smtClean="0">
                <a:solidFill>
                  <a:schemeClr val="tx1"/>
                </a:solidFill>
                <a:latin typeface="黑体" panose="02010609060101010101" pitchFamily="49" charset="-122"/>
                <a:ea typeface="黑体" panose="02010609060101010101" pitchFamily="49" charset="-122"/>
              </a:rPr>
            </a:br>
            <a:r>
              <a:rPr lang="zh-CN" altLang="en-US" sz="3200" dirty="0" smtClean="0">
                <a:solidFill>
                  <a:schemeClr val="tx1"/>
                </a:solidFill>
                <a:latin typeface="黑体" panose="02010609060101010101" pitchFamily="49" charset="-122"/>
                <a:ea typeface="黑体" panose="02010609060101010101" pitchFamily="49" charset="-122"/>
              </a:rPr>
              <a:t/>
            </a:r>
            <a:br>
              <a:rPr lang="zh-CN" altLang="en-US" sz="3200" dirty="0" smtClean="0">
                <a:solidFill>
                  <a:schemeClr val="tx1"/>
                </a:solidFill>
                <a:latin typeface="黑体" panose="02010609060101010101" pitchFamily="49" charset="-122"/>
                <a:ea typeface="黑体" panose="02010609060101010101" pitchFamily="49" charset="-122"/>
              </a:rPr>
            </a:br>
            <a:endParaRPr lang="zh-CN" altLang="en-US" sz="3200" dirty="0" smtClean="0">
              <a:solidFill>
                <a:schemeClr val="tx1"/>
              </a:solidFill>
              <a:latin typeface="黑体" panose="02010609060101010101" pitchFamily="49" charset="-122"/>
              <a:ea typeface="黑体" panose="02010609060101010101" pitchFamily="49" charset="-122"/>
            </a:endParaRPr>
          </a:p>
        </p:txBody>
      </p:sp>
      <p:sp>
        <p:nvSpPr>
          <p:cNvPr id="124931" name="内容占位符 2"/>
          <p:cNvSpPr>
            <a:spLocks noGrp="1"/>
          </p:cNvSpPr>
          <p:nvPr>
            <p:ph idx="1"/>
          </p:nvPr>
        </p:nvSpPr>
        <p:spPr>
          <a:xfrm>
            <a:off x="539552" y="1412776"/>
            <a:ext cx="7408333" cy="3450696"/>
          </a:xfrm>
        </p:spPr>
        <p:txBody>
          <a:bodyPr>
            <a:noAutofit/>
          </a:bodyPr>
          <a:lstStyle/>
          <a:p>
            <a:r>
              <a:rPr lang="en-US" altLang="zh-CN" sz="2400" b="1" dirty="0" smtClean="0">
                <a:latin typeface="Arial" charset="0"/>
                <a:hlinkClick r:id="rId2"/>
              </a:rPr>
              <a:t>http://onlinelibrary.wiley.com/</a:t>
            </a:r>
            <a:r>
              <a:rPr lang="en-US" altLang="zh-CN" sz="2400" b="1" dirty="0" smtClean="0">
                <a:latin typeface="Arial" charset="0"/>
              </a:rPr>
              <a:t> </a:t>
            </a:r>
            <a:br>
              <a:rPr lang="en-US" altLang="zh-CN" sz="2400" b="1" dirty="0" smtClean="0">
                <a:latin typeface="Arial" charset="0"/>
              </a:rPr>
            </a:br>
            <a:r>
              <a:rPr lang="en-US" altLang="zh-CN" sz="2400" b="1" dirty="0" smtClean="0"/>
              <a:t>John Wiley &amp; Sons Inc. </a:t>
            </a:r>
            <a:r>
              <a:rPr lang="zh-CN" altLang="en-US" sz="2400" b="1" dirty="0" smtClean="0"/>
              <a:t>是有 </a:t>
            </a:r>
            <a:r>
              <a:rPr lang="en-US" altLang="zh-CN" sz="2400" b="1" dirty="0" smtClean="0"/>
              <a:t>200 </a:t>
            </a:r>
            <a:r>
              <a:rPr lang="zh-CN" altLang="en-US" sz="2400" b="1" dirty="0" smtClean="0"/>
              <a:t>年历史的国际知名专业出版机构，在</a:t>
            </a:r>
            <a:r>
              <a:rPr lang="zh-CN" altLang="en-US" sz="2400" b="1" dirty="0" smtClean="0">
                <a:solidFill>
                  <a:srgbClr val="C00000"/>
                </a:solidFill>
              </a:rPr>
              <a:t>化学、生命科学、医学以及工程技术</a:t>
            </a:r>
            <a:r>
              <a:rPr lang="zh-CN" altLang="en-US" sz="2400" b="1" dirty="0" smtClean="0"/>
              <a:t>等领域学术文献的出版方面颇具权威性</a:t>
            </a:r>
            <a:endParaRPr lang="en-US" altLang="zh-CN" sz="2400" b="1" dirty="0" smtClean="0"/>
          </a:p>
          <a:p>
            <a:r>
              <a:rPr lang="zh-CN" altLang="en-US" sz="2400" b="1" dirty="0" smtClean="0"/>
              <a:t>可访问 </a:t>
            </a:r>
            <a:r>
              <a:rPr lang="en-US" altLang="zh-CN" sz="2400" b="1" dirty="0" smtClean="0"/>
              <a:t>1234 </a:t>
            </a:r>
            <a:r>
              <a:rPr lang="zh-CN" altLang="en-US" sz="2400" b="1" dirty="0" smtClean="0"/>
              <a:t>种电子期刊。</a:t>
            </a:r>
            <a:endParaRPr lang="en-US" altLang="zh-CN" sz="2400" b="1" dirty="0" smtClean="0"/>
          </a:p>
          <a:p>
            <a:r>
              <a:rPr lang="zh-CN" altLang="en-US" sz="2400" b="1" dirty="0" smtClean="0"/>
              <a:t>学科：化学、物理、工程、农业、兽医学、食品科学、医学、护理、口腔、生命科学、心理、商业、经济、社会科学、艺术、人类学等学科。</a:t>
            </a:r>
          </a:p>
        </p:txBody>
      </p:sp>
    </p:spTree>
    <p:extLst>
      <p:ext uri="{BB962C8B-B14F-4D97-AF65-F5344CB8AC3E}">
        <p14:creationId xmlns:p14="http://schemas.microsoft.com/office/powerpoint/2010/main" val="413013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 y="266700"/>
            <a:ext cx="8305800" cy="6324600"/>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26979" name="椭圆 3"/>
          <p:cNvSpPr>
            <a:spLocks noChangeArrowheads="1"/>
          </p:cNvSpPr>
          <p:nvPr/>
        </p:nvSpPr>
        <p:spPr bwMode="auto">
          <a:xfrm>
            <a:off x="971550" y="5589588"/>
            <a:ext cx="647700" cy="6477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6980" name="矩形标注 1"/>
          <p:cNvSpPr>
            <a:spLocks noChangeArrowheads="1"/>
          </p:cNvSpPr>
          <p:nvPr/>
        </p:nvSpPr>
        <p:spPr bwMode="auto">
          <a:xfrm>
            <a:off x="7524750" y="5805488"/>
            <a:ext cx="1200150" cy="431800"/>
          </a:xfrm>
          <a:prstGeom prst="wedgeRectCallout">
            <a:avLst>
              <a:gd name="adj1" fmla="val -67722"/>
              <a:gd name="adj2" fmla="val -2216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t>开放获取</a:t>
            </a:r>
          </a:p>
        </p:txBody>
      </p:sp>
    </p:spTree>
    <p:extLst>
      <p:ext uri="{BB962C8B-B14F-4D97-AF65-F5344CB8AC3E}">
        <p14:creationId xmlns:p14="http://schemas.microsoft.com/office/powerpoint/2010/main" val="1112329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750"/>
            <a:ext cx="91440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5" name="矩形 2"/>
          <p:cNvSpPr>
            <a:spLocks noChangeArrowheads="1"/>
          </p:cNvSpPr>
          <p:nvPr/>
        </p:nvSpPr>
        <p:spPr bwMode="auto">
          <a:xfrm>
            <a:off x="0" y="2276475"/>
            <a:ext cx="2916238" cy="1584325"/>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5956" name="矩形 3"/>
          <p:cNvSpPr>
            <a:spLocks noChangeArrowheads="1"/>
          </p:cNvSpPr>
          <p:nvPr/>
        </p:nvSpPr>
        <p:spPr bwMode="auto">
          <a:xfrm>
            <a:off x="0" y="3884613"/>
            <a:ext cx="2916238" cy="984250"/>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5957" name="矩形 6"/>
          <p:cNvSpPr>
            <a:spLocks noChangeArrowheads="1"/>
          </p:cNvSpPr>
          <p:nvPr/>
        </p:nvSpPr>
        <p:spPr bwMode="auto">
          <a:xfrm>
            <a:off x="2916238" y="2420938"/>
            <a:ext cx="2376487" cy="4032250"/>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Tree>
    <p:extLst>
      <p:ext uri="{BB962C8B-B14F-4D97-AF65-F5344CB8AC3E}">
        <p14:creationId xmlns:p14="http://schemas.microsoft.com/office/powerpoint/2010/main" val="359004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2" y="692696"/>
            <a:ext cx="9073008" cy="6165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51520" y="30596"/>
            <a:ext cx="3898760" cy="523220"/>
          </a:xfrm>
          <a:prstGeom prst="rect">
            <a:avLst/>
          </a:prstGeom>
        </p:spPr>
        <p:txBody>
          <a:bodyPr wrap="none">
            <a:spAutoFit/>
          </a:bodyPr>
          <a:lstStyle/>
          <a:p>
            <a:r>
              <a:rPr lang="en-US" altLang="zh-CN" sz="2800" dirty="0" smtClean="0"/>
              <a:t>8</a:t>
            </a:r>
            <a:r>
              <a:rPr lang="zh-CN" altLang="en-US" sz="2800" dirty="0" smtClean="0"/>
              <a:t>、</a:t>
            </a:r>
            <a:r>
              <a:rPr lang="en-US" altLang="zh-CN" sz="2800" dirty="0" smtClean="0"/>
              <a:t>Elsevier </a:t>
            </a:r>
            <a:r>
              <a:rPr lang="en-US" altLang="zh-CN" sz="2800" dirty="0" err="1"/>
              <a:t>ScienceDirect</a:t>
            </a:r>
            <a:endParaRPr lang="zh-CN" altLang="en-US" sz="2800" dirty="0"/>
          </a:p>
        </p:txBody>
      </p:sp>
    </p:spTree>
    <p:extLst>
      <p:ext uri="{BB962C8B-B14F-4D97-AF65-F5344CB8AC3E}">
        <p14:creationId xmlns:p14="http://schemas.microsoft.com/office/powerpoint/2010/main" val="1587504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467544" y="620713"/>
            <a:ext cx="7511231" cy="849312"/>
          </a:xfrm>
        </p:spPr>
        <p:txBody>
          <a:bodyPr>
            <a:normAutofit/>
          </a:bodyPr>
          <a:lstStyle/>
          <a:p>
            <a:pPr algn="l" eaLnBrk="1" hangingPunct="1"/>
            <a:r>
              <a:rPr lang="zh-CN" altLang="en-US" sz="3200" b="1" dirty="0" smtClean="0">
                <a:solidFill>
                  <a:schemeClr val="accent2">
                    <a:lumMod val="75000"/>
                  </a:schemeClr>
                </a:solidFill>
                <a:latin typeface="黑体" panose="02010609060101010101" pitchFamily="49" charset="-122"/>
                <a:ea typeface="黑体" panose="02010609060101010101" pitchFamily="49" charset="-122"/>
              </a:rPr>
              <a:t>全文型数据库</a:t>
            </a:r>
          </a:p>
        </p:txBody>
      </p:sp>
      <p:sp>
        <p:nvSpPr>
          <p:cNvPr id="80899" name="Rectangle 4"/>
          <p:cNvSpPr>
            <a:spLocks noChangeArrowheads="1"/>
          </p:cNvSpPr>
          <p:nvPr/>
        </p:nvSpPr>
        <p:spPr bwMode="auto">
          <a:xfrm>
            <a:off x="611560" y="1700808"/>
            <a:ext cx="80648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ea typeface="楷体_GB2312" pitchFamily="49" charset="-122"/>
              </a:rPr>
              <a:t>        顾名思义，全文型数据库是指存储文献全文或其中主要部分的一种数据库。由于数据库中存储了文献的原文，因此可以提供相关问题的原始资料和数据</a:t>
            </a:r>
            <a:r>
              <a:rPr lang="zh-CN" altLang="en-US" sz="2400" b="1" dirty="0" smtClean="0">
                <a:ea typeface="楷体_GB2312" pitchFamily="49" charset="-122"/>
              </a:rPr>
              <a:t>。</a:t>
            </a:r>
            <a:endParaRPr lang="en-US" altLang="zh-CN" sz="2400" b="1" dirty="0" smtClean="0">
              <a:ea typeface="楷体_GB2312" pitchFamily="49" charset="-122"/>
            </a:endParaRPr>
          </a:p>
          <a:p>
            <a:endParaRPr lang="en-US" altLang="zh-CN" sz="2400" b="1" dirty="0" smtClean="0">
              <a:ea typeface="楷体_GB2312" pitchFamily="49" charset="-122"/>
            </a:endParaRPr>
          </a:p>
          <a:p>
            <a:pPr indent="432000"/>
            <a:r>
              <a:rPr lang="zh-CN" altLang="en-US" sz="2400" b="1" dirty="0" smtClean="0">
                <a:ea typeface="楷体_GB2312" pitchFamily="49" charset="-122"/>
              </a:rPr>
              <a:t>全文</a:t>
            </a:r>
            <a:r>
              <a:rPr lang="zh-CN" altLang="en-US" sz="2400" b="1" dirty="0">
                <a:ea typeface="楷体_GB2312" pitchFamily="49" charset="-122"/>
              </a:rPr>
              <a:t>数据库的主要</a:t>
            </a:r>
            <a:r>
              <a:rPr lang="zh-CN" altLang="en-US" sz="2400" b="1" dirty="0" smtClean="0">
                <a:ea typeface="楷体_GB2312" pitchFamily="49" charset="-122"/>
              </a:rPr>
              <a:t>特点：</a:t>
            </a:r>
            <a:endParaRPr lang="en-US" altLang="zh-CN" sz="2400" b="1" dirty="0" smtClean="0">
              <a:ea typeface="楷体_GB2312" pitchFamily="49" charset="-122"/>
            </a:endParaRPr>
          </a:p>
          <a:p>
            <a:pPr indent="432000"/>
            <a:r>
              <a:rPr lang="zh-CN" altLang="en-US" sz="2400" b="1" dirty="0" smtClean="0">
                <a:ea typeface="楷体_GB2312" pitchFamily="49" charset="-122"/>
              </a:rPr>
              <a:t>自足性：可以</a:t>
            </a:r>
            <a:r>
              <a:rPr lang="zh-CN" altLang="en-US" sz="2400" b="1" dirty="0">
                <a:ea typeface="楷体_GB2312" pitchFamily="49" charset="-122"/>
              </a:rPr>
              <a:t>直接检索并获取全文信息</a:t>
            </a:r>
            <a:r>
              <a:rPr lang="zh-CN" altLang="en-US" sz="2400" b="1" dirty="0" smtClean="0">
                <a:ea typeface="楷体_GB2312" pitchFamily="49" charset="-122"/>
              </a:rPr>
              <a:t>；</a:t>
            </a:r>
            <a:endParaRPr lang="en-US" altLang="zh-CN" sz="2400" b="1" dirty="0" smtClean="0">
              <a:ea typeface="楷体_GB2312" pitchFamily="49" charset="-122"/>
            </a:endParaRPr>
          </a:p>
          <a:p>
            <a:pPr indent="432000"/>
            <a:r>
              <a:rPr lang="zh-CN" altLang="en-US" sz="2400" b="1" dirty="0" smtClean="0">
                <a:ea typeface="楷体_GB2312" pitchFamily="49" charset="-122"/>
              </a:rPr>
              <a:t>详尽性：从</a:t>
            </a:r>
            <a:r>
              <a:rPr lang="zh-CN" altLang="en-US" sz="2400" b="1" dirty="0">
                <a:ea typeface="楷体_GB2312" pitchFamily="49" charset="-122"/>
              </a:rPr>
              <a:t>理论上讲可以检索到原文中的任何信息</a:t>
            </a:r>
            <a:r>
              <a:rPr lang="zh-CN" altLang="en-US" sz="2400" b="1" dirty="0" smtClean="0">
                <a:ea typeface="楷体_GB2312" pitchFamily="49" charset="-122"/>
              </a:rPr>
              <a:t>；</a:t>
            </a:r>
            <a:endParaRPr lang="en-US" altLang="zh-CN" sz="2400" b="1" dirty="0" smtClean="0">
              <a:ea typeface="楷体_GB2312" pitchFamily="49" charset="-122"/>
            </a:endParaRPr>
          </a:p>
          <a:p>
            <a:pPr indent="432000"/>
            <a:r>
              <a:rPr lang="zh-CN" altLang="en-US" sz="2400" b="1" dirty="0" smtClean="0">
                <a:ea typeface="楷体_GB2312" pitchFamily="49" charset="-122"/>
              </a:rPr>
              <a:t>资源</a:t>
            </a:r>
            <a:r>
              <a:rPr lang="zh-CN" altLang="en-US" sz="2400" b="1" dirty="0">
                <a:ea typeface="楷体_GB2312" pitchFamily="49" charset="-122"/>
              </a:rPr>
              <a:t>消耗</a:t>
            </a:r>
            <a:r>
              <a:rPr lang="zh-CN" altLang="en-US" sz="2400" b="1" dirty="0" smtClean="0">
                <a:ea typeface="楷体_GB2312" pitchFamily="49" charset="-122"/>
              </a:rPr>
              <a:t>性：需要</a:t>
            </a:r>
            <a:r>
              <a:rPr lang="zh-CN" altLang="en-US" sz="2400" b="1" dirty="0">
                <a:ea typeface="楷体_GB2312" pitchFamily="49" charset="-122"/>
              </a:rPr>
              <a:t>占用大量的存储空间；后处理能力强。</a:t>
            </a:r>
          </a:p>
          <a:p>
            <a:pPr indent="432000"/>
            <a:r>
              <a:rPr lang="zh-CN" altLang="en-US" dirty="0">
                <a:ea typeface="宋体" pitchFamily="2" charset="-122"/>
              </a:rPr>
              <a:t> </a:t>
            </a:r>
            <a:endParaRPr lang="en-US" altLang="zh-CN" dirty="0">
              <a:ea typeface="宋体" pitchFamily="2" charset="-122"/>
            </a:endParaRPr>
          </a:p>
        </p:txBody>
      </p:sp>
    </p:spTree>
    <p:extLst>
      <p:ext uri="{BB962C8B-B14F-4D97-AF65-F5344CB8AC3E}">
        <p14:creationId xmlns:p14="http://schemas.microsoft.com/office/powerpoint/2010/main" val="41408534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标题 1"/>
          <p:cNvSpPr>
            <a:spLocks noGrp="1"/>
          </p:cNvSpPr>
          <p:nvPr>
            <p:ph idx="1"/>
          </p:nvPr>
        </p:nvSpPr>
        <p:spPr>
          <a:xfrm>
            <a:off x="457200" y="2276873"/>
            <a:ext cx="8229600" cy="1944216"/>
          </a:xfrm>
        </p:spPr>
        <p:txBody>
          <a:bodyPr>
            <a:normAutofit fontScale="97500"/>
          </a:bodyPr>
          <a:lstStyle/>
          <a:p>
            <a:pPr marL="0" indent="0" algn="ctr" eaLnBrk="1" hangingPunct="1">
              <a:buNone/>
              <a:defRPr/>
            </a:pPr>
            <a:r>
              <a:rPr lang="zh-CN" altLang="en-US" sz="4000" b="1" dirty="0" smtClean="0">
                <a:solidFill>
                  <a:schemeClr val="accent2">
                    <a:lumMod val="75000"/>
                  </a:schemeClr>
                </a:solidFill>
                <a:latin typeface="宋体" pitchFamily="2" charset="-122"/>
                <a:ea typeface="宋体" pitchFamily="2" charset="-122"/>
              </a:rPr>
              <a:t>外文全文数据库检索方法与技巧</a:t>
            </a:r>
            <a:br>
              <a:rPr lang="zh-CN" altLang="en-US" sz="4000" b="1" dirty="0" smtClean="0">
                <a:solidFill>
                  <a:schemeClr val="accent2">
                    <a:lumMod val="75000"/>
                  </a:schemeClr>
                </a:solidFill>
                <a:latin typeface="宋体" pitchFamily="2" charset="-122"/>
                <a:ea typeface="宋体" pitchFamily="2" charset="-122"/>
              </a:rPr>
            </a:br>
            <a:r>
              <a:rPr lang="zh-CN" altLang="en-US" sz="4000" b="1" dirty="0" smtClean="0">
                <a:solidFill>
                  <a:schemeClr val="accent2">
                    <a:lumMod val="75000"/>
                  </a:schemeClr>
                </a:solidFill>
                <a:latin typeface="宋体" pitchFamily="2" charset="-122"/>
                <a:ea typeface="宋体" pitchFamily="2" charset="-122"/>
              </a:rPr>
              <a:t>以</a:t>
            </a:r>
            <a:r>
              <a:rPr lang="en-US" altLang="zh-CN" sz="4000" b="1" dirty="0">
                <a:solidFill>
                  <a:schemeClr val="accent2">
                    <a:lumMod val="75000"/>
                  </a:schemeClr>
                </a:solidFill>
                <a:effectLst>
                  <a:outerShdw blurRad="38100" dist="38100" dir="2700000" algn="tl">
                    <a:srgbClr val="000000">
                      <a:alpha val="43137"/>
                    </a:srgbClr>
                  </a:outerShdw>
                </a:effectLst>
                <a:latin typeface="宋体" pitchFamily="2" charset="-122"/>
                <a:ea typeface="宋体" pitchFamily="2" charset="-122"/>
              </a:rPr>
              <a:t>EBSCO</a:t>
            </a:r>
            <a:r>
              <a:rPr lang="zh-CN" altLang="en-US" sz="4000" b="1" dirty="0" smtClean="0">
                <a:solidFill>
                  <a:schemeClr val="accent2">
                    <a:lumMod val="75000"/>
                  </a:schemeClr>
                </a:solidFill>
                <a:effectLst>
                  <a:outerShdw blurRad="38100" dist="38100" dir="2700000" algn="tl">
                    <a:srgbClr val="000000">
                      <a:alpha val="43137"/>
                    </a:srgbClr>
                  </a:outerShdw>
                </a:effectLst>
                <a:latin typeface="宋体" pitchFamily="2" charset="-122"/>
                <a:ea typeface="宋体" pitchFamily="2" charset="-122"/>
              </a:rPr>
              <a:t>数据库为例</a:t>
            </a:r>
            <a:endParaRPr lang="zh-CN" altLang="en-US" sz="4000" b="1" dirty="0" smtClean="0">
              <a:solidFill>
                <a:schemeClr val="accent2">
                  <a:lumMod val="75000"/>
                </a:schemeClr>
              </a:solidFill>
              <a:latin typeface="宋体" pitchFamily="2" charset="-122"/>
              <a:ea typeface="宋体" pitchFamily="2" charset="-122"/>
            </a:endParaRPr>
          </a:p>
        </p:txBody>
      </p:sp>
      <p:sp>
        <p:nvSpPr>
          <p:cNvPr id="5" name="矩形 4"/>
          <p:cNvSpPr/>
          <p:nvPr/>
        </p:nvSpPr>
        <p:spPr>
          <a:xfrm>
            <a:off x="683568" y="1844824"/>
            <a:ext cx="7776864" cy="2376264"/>
          </a:xfrm>
          <a:prstGeom prst="rect">
            <a:avLst/>
          </a:prstGeom>
          <a:solidFill>
            <a:schemeClr val="accent1">
              <a:alpha val="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394358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4" descr="C:\Users\Administrator\AppData\Roaming\Tencent\Users\107629163\QQ\WinTemp\RichOle\{VFBXA8QHX8EBD4GM[JB@$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9538"/>
            <a:ext cx="9145588" cy="584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矩形 2"/>
          <p:cNvSpPr>
            <a:spLocks noChangeArrowheads="1"/>
          </p:cNvSpPr>
          <p:nvPr/>
        </p:nvSpPr>
        <p:spPr bwMode="auto">
          <a:xfrm>
            <a:off x="1042988" y="3789363"/>
            <a:ext cx="4176712" cy="474662"/>
          </a:xfrm>
          <a:prstGeom prst="rect">
            <a:avLst/>
          </a:prstGeom>
          <a:solidFill>
            <a:schemeClr val="accent1">
              <a:alpha val="0"/>
            </a:schemeClr>
          </a:solidFill>
          <a:ln w="28575" algn="ctr">
            <a:solidFill>
              <a:srgbClr val="C00000"/>
            </a:solidFill>
            <a:round/>
            <a:headEnd/>
            <a:tailEnd/>
          </a:ln>
        </p:spPr>
        <p:txBody>
          <a:bodyPr wrap="none" anchor="ctr"/>
          <a:lstStyle/>
          <a:p>
            <a:endParaRPr lang="zh-CN" altLang="en-US">
              <a:ea typeface="宋体" pitchFamily="2" charset="-122"/>
            </a:endParaRPr>
          </a:p>
        </p:txBody>
      </p:sp>
      <p:sp>
        <p:nvSpPr>
          <p:cNvPr id="24583" name="右箭头 4"/>
          <p:cNvSpPr>
            <a:spLocks noChangeArrowheads="1"/>
          </p:cNvSpPr>
          <p:nvPr/>
        </p:nvSpPr>
        <p:spPr bwMode="auto">
          <a:xfrm rot="10800000" flipV="1">
            <a:off x="5435600" y="3952875"/>
            <a:ext cx="895350" cy="266700"/>
          </a:xfrm>
          <a:prstGeom prst="rightArrow">
            <a:avLst>
              <a:gd name="adj1" fmla="val 50000"/>
              <a:gd name="adj2" fmla="val 49953"/>
            </a:avLst>
          </a:prstGeom>
          <a:solidFill>
            <a:schemeClr val="accent1"/>
          </a:solidFill>
          <a:ln w="9525" algn="ctr">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7" name="TextBox 6"/>
          <p:cNvSpPr txBox="1"/>
          <p:nvPr/>
        </p:nvSpPr>
        <p:spPr>
          <a:xfrm>
            <a:off x="6578600" y="3398838"/>
            <a:ext cx="1152525" cy="954087"/>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zh-CN" altLang="en-US" sz="2800" b="1" smtClean="0">
                <a:solidFill>
                  <a:srgbClr val="FF0000"/>
                </a:solidFill>
                <a:effectLst>
                  <a:outerShdw blurRad="38100" dist="38100" dir="2700000" algn="tl">
                    <a:srgbClr val="C0C0C0"/>
                  </a:outerShdw>
                </a:effectLst>
                <a:ea typeface="宋体" pitchFamily="2" charset="-122"/>
              </a:rPr>
              <a:t>查找期刊</a:t>
            </a:r>
          </a:p>
        </p:txBody>
      </p:sp>
      <p:sp>
        <p:nvSpPr>
          <p:cNvPr id="120839" name="矩形 2"/>
          <p:cNvSpPr>
            <a:spLocks noChangeArrowheads="1"/>
          </p:cNvSpPr>
          <p:nvPr/>
        </p:nvSpPr>
        <p:spPr bwMode="auto">
          <a:xfrm>
            <a:off x="1274763" y="1628775"/>
            <a:ext cx="50752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chemeClr val="bg1"/>
                </a:solidFill>
                <a:latin typeface="黑体" pitchFamily="49" charset="-122"/>
                <a:ea typeface="黑体" pitchFamily="49" charset="-122"/>
              </a:rPr>
              <a:t>http://search.ebscohost.com</a:t>
            </a:r>
            <a:endParaRPr lang="zh-CN" altLang="en-US" sz="2800">
              <a:solidFill>
                <a:schemeClr val="bg1"/>
              </a:solidFill>
              <a:ea typeface="宋体" pitchFamily="2" charset="-122"/>
            </a:endParaRPr>
          </a:p>
        </p:txBody>
      </p:sp>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28914304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 calcmode="lin" valueType="num">
                                      <p:cBhvr additive="base">
                                        <p:cTn id="7" dur="500" fill="hold"/>
                                        <p:tgtEl>
                                          <p:spTgt spid="24583"/>
                                        </p:tgtEl>
                                        <p:attrNameLst>
                                          <p:attrName>ppt_x</p:attrName>
                                        </p:attrNameLst>
                                      </p:cBhvr>
                                      <p:tavLst>
                                        <p:tav tm="0">
                                          <p:val>
                                            <p:strVal val="1+#ppt_w/2"/>
                                          </p:val>
                                        </p:tav>
                                        <p:tav tm="100000">
                                          <p:val>
                                            <p:strVal val="#ppt_x"/>
                                          </p:val>
                                        </p:tav>
                                      </p:tavLst>
                                    </p:anim>
                                    <p:anim calcmode="lin" valueType="num">
                                      <p:cBhvr additive="base">
                                        <p:cTn id="8"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863" y="67062"/>
            <a:ext cx="8964488" cy="6408712"/>
          </a:xfrm>
        </p:spPr>
      </p:pic>
      <p:grpSp>
        <p:nvGrpSpPr>
          <p:cNvPr id="5" name="组合 4"/>
          <p:cNvGrpSpPr/>
          <p:nvPr/>
        </p:nvGrpSpPr>
        <p:grpSpPr>
          <a:xfrm>
            <a:off x="3388348" y="1846301"/>
            <a:ext cx="1709738" cy="863600"/>
            <a:chOff x="3388348" y="1846301"/>
            <a:chExt cx="1709738" cy="863600"/>
          </a:xfrm>
        </p:grpSpPr>
        <p:sp>
          <p:nvSpPr>
            <p:cNvPr id="6" name="圆角矩形标注 5"/>
            <p:cNvSpPr>
              <a:spLocks noChangeArrowheads="1"/>
            </p:cNvSpPr>
            <p:nvPr/>
          </p:nvSpPr>
          <p:spPr bwMode="auto">
            <a:xfrm>
              <a:off x="3388348" y="1846301"/>
              <a:ext cx="1709738" cy="863600"/>
            </a:xfrm>
            <a:prstGeom prst="wedgeRoundRectCallout">
              <a:avLst>
                <a:gd name="adj1" fmla="val 34416"/>
                <a:gd name="adj2" fmla="val -96333"/>
                <a:gd name="adj3" fmla="val 16667"/>
              </a:avLst>
            </a:prstGeom>
            <a:solidFill>
              <a:srgbClr val="C00000"/>
            </a:solidFill>
            <a:ln w="9525" algn="ctr">
              <a:solidFill>
                <a:schemeClr val="tx1"/>
              </a:solidFill>
              <a:round/>
              <a:headEnd/>
              <a:tailEnd/>
            </a:ln>
          </p:spPr>
          <p:txBody>
            <a:bodyPr wrap="none" anchor="ctr"/>
            <a:lstStyle/>
            <a:p>
              <a:endParaRPr lang="zh-CN" altLang="en-US">
                <a:ea typeface="宋体" pitchFamily="2" charset="-122"/>
              </a:endParaRPr>
            </a:p>
          </p:txBody>
        </p:sp>
        <p:sp>
          <p:nvSpPr>
            <p:cNvPr id="7" name="TextBox 6"/>
            <p:cNvSpPr txBox="1"/>
            <p:nvPr/>
          </p:nvSpPr>
          <p:spPr>
            <a:xfrm>
              <a:off x="3460579" y="2047268"/>
              <a:ext cx="1565275" cy="461665"/>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zh-CN" altLang="en-US" sz="2400" b="1" dirty="0" smtClean="0">
                  <a:solidFill>
                    <a:schemeClr val="bg1"/>
                  </a:solidFill>
                  <a:ea typeface="宋体" pitchFamily="2" charset="-122"/>
                </a:rPr>
                <a:t>基本检索</a:t>
              </a:r>
            </a:p>
          </p:txBody>
        </p:sp>
      </p:grpSp>
    </p:spTree>
    <p:extLst>
      <p:ext uri="{BB962C8B-B14F-4D97-AF65-F5344CB8AC3E}">
        <p14:creationId xmlns:p14="http://schemas.microsoft.com/office/powerpoint/2010/main" val="23761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标题 1"/>
          <p:cNvSpPr>
            <a:spLocks noGrp="1"/>
          </p:cNvSpPr>
          <p:nvPr>
            <p:ph type="title"/>
          </p:nvPr>
        </p:nvSpPr>
        <p:spPr/>
        <p:txBody>
          <a:bodyPr/>
          <a:lstStyle/>
          <a:p>
            <a:endParaRPr lang="zh-CN" altLang="en-US" smtClean="0">
              <a:latin typeface="宋体" pitchFamily="2" charset="-122"/>
              <a:ea typeface="宋体" pitchFamily="2" charset="-122"/>
            </a:endParaRPr>
          </a:p>
        </p:txBody>
      </p:sp>
      <p:pic>
        <p:nvPicPr>
          <p:cNvPr id="2" name="内容占位符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10" name="矩形 9"/>
          <p:cNvSpPr>
            <a:spLocks noChangeArrowheads="1"/>
          </p:cNvSpPr>
          <p:nvPr/>
        </p:nvSpPr>
        <p:spPr bwMode="auto">
          <a:xfrm>
            <a:off x="2843808" y="404813"/>
            <a:ext cx="793154" cy="287883"/>
          </a:xfrm>
          <a:prstGeom prst="rect">
            <a:avLst/>
          </a:prstGeom>
          <a:solidFill>
            <a:schemeClr val="accent1">
              <a:alpha val="0"/>
            </a:schemeClr>
          </a:solidFill>
          <a:ln w="28575" algn="ctr">
            <a:solidFill>
              <a:srgbClr val="C00000"/>
            </a:solidFill>
            <a:round/>
            <a:headEnd/>
            <a:tailEnd/>
          </a:ln>
        </p:spPr>
        <p:txBody>
          <a:bodyPr wrap="none" anchor="ctr"/>
          <a:lstStyle/>
          <a:p>
            <a:endParaRPr lang="zh-CN" altLang="en-US">
              <a:ea typeface="宋体" pitchFamily="2" charset="-122"/>
            </a:endParaRPr>
          </a:p>
        </p:txBody>
      </p:sp>
      <p:sp>
        <p:nvSpPr>
          <p:cNvPr id="7" name="圆角矩形标注 6"/>
          <p:cNvSpPr>
            <a:spLocks noChangeArrowheads="1"/>
          </p:cNvSpPr>
          <p:nvPr/>
        </p:nvSpPr>
        <p:spPr bwMode="auto">
          <a:xfrm>
            <a:off x="3388348" y="1846301"/>
            <a:ext cx="1709738" cy="863600"/>
          </a:xfrm>
          <a:prstGeom prst="wedgeRoundRectCallout">
            <a:avLst>
              <a:gd name="adj1" fmla="val -72547"/>
              <a:gd name="adj2" fmla="val -120866"/>
              <a:gd name="adj3" fmla="val 16667"/>
            </a:avLst>
          </a:prstGeom>
          <a:solidFill>
            <a:srgbClr val="C00000"/>
          </a:solidFill>
          <a:ln w="9525" algn="ctr">
            <a:solidFill>
              <a:schemeClr val="tx1"/>
            </a:solidFill>
            <a:round/>
            <a:headEnd/>
            <a:tailEnd/>
          </a:ln>
        </p:spPr>
        <p:txBody>
          <a:bodyPr wrap="none" anchor="ctr"/>
          <a:lstStyle/>
          <a:p>
            <a:endParaRPr lang="zh-CN" altLang="en-US">
              <a:ea typeface="宋体" pitchFamily="2" charset="-122"/>
            </a:endParaRPr>
          </a:p>
        </p:txBody>
      </p:sp>
      <p:sp>
        <p:nvSpPr>
          <p:cNvPr id="8" name="TextBox 7"/>
          <p:cNvSpPr txBox="1"/>
          <p:nvPr/>
        </p:nvSpPr>
        <p:spPr>
          <a:xfrm>
            <a:off x="3460579" y="2047268"/>
            <a:ext cx="1565275" cy="461665"/>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zh-CN" altLang="en-US" sz="2400" b="1" dirty="0" smtClean="0">
                <a:solidFill>
                  <a:schemeClr val="bg1"/>
                </a:solidFill>
                <a:effectLst>
                  <a:outerShdw blurRad="38100" dist="38100" dir="2700000" algn="tl">
                    <a:srgbClr val="C0C0C0"/>
                  </a:outerShdw>
                </a:effectLst>
                <a:ea typeface="宋体" pitchFamily="2" charset="-122"/>
              </a:rPr>
              <a:t>高级检索</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1124744"/>
            <a:ext cx="5934075" cy="4309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8862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pic>
        <p:nvPicPr>
          <p:cNvPr id="35842" name="Picture 2" descr="C:\Users\Administrator\AppData\Roaming\Tencent\Users\107629163\QQ\WinTemp\RichOle\}~0~]$3YL[ISN_U`00$(1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171575"/>
            <a:ext cx="1133475"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a:xfrm>
            <a:off x="5003800" y="1412875"/>
            <a:ext cx="1709738" cy="863600"/>
            <a:chOff x="5003800" y="1412875"/>
            <a:chExt cx="1709738" cy="863600"/>
          </a:xfrm>
        </p:grpSpPr>
        <p:sp>
          <p:nvSpPr>
            <p:cNvPr id="7" name="圆角矩形标注 6"/>
            <p:cNvSpPr>
              <a:spLocks noChangeArrowheads="1"/>
            </p:cNvSpPr>
            <p:nvPr/>
          </p:nvSpPr>
          <p:spPr bwMode="auto">
            <a:xfrm>
              <a:off x="5003800" y="1412875"/>
              <a:ext cx="1709738" cy="863600"/>
            </a:xfrm>
            <a:prstGeom prst="wedgeRoundRectCallout">
              <a:avLst>
                <a:gd name="adj1" fmla="val 93116"/>
                <a:gd name="adj2" fmla="val 46995"/>
                <a:gd name="adj3" fmla="val 16667"/>
              </a:avLst>
            </a:prstGeom>
            <a:solidFill>
              <a:srgbClr val="C00000"/>
            </a:solidFill>
            <a:ln w="9525" algn="ctr">
              <a:solidFill>
                <a:schemeClr val="tx1"/>
              </a:solidFill>
              <a:round/>
              <a:headEnd/>
              <a:tailEnd/>
            </a:ln>
          </p:spPr>
          <p:txBody>
            <a:bodyPr wrap="none" anchor="ctr"/>
            <a:lstStyle/>
            <a:p>
              <a:endParaRPr lang="zh-CN" altLang="en-US">
                <a:ea typeface="宋体" pitchFamily="2" charset="-122"/>
              </a:endParaRPr>
            </a:p>
          </p:txBody>
        </p:sp>
        <p:sp>
          <p:nvSpPr>
            <p:cNvPr id="5" name="TextBox 4"/>
            <p:cNvSpPr txBox="1"/>
            <p:nvPr/>
          </p:nvSpPr>
          <p:spPr>
            <a:xfrm>
              <a:off x="5148263" y="1446213"/>
              <a:ext cx="1565275" cy="830262"/>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zh-CN" altLang="en-US" sz="2400" b="1" dirty="0" smtClean="0">
                  <a:solidFill>
                    <a:schemeClr val="bg1"/>
                  </a:solidFill>
                  <a:ea typeface="宋体" pitchFamily="2" charset="-122"/>
                </a:rPr>
                <a:t>多国语言转换</a:t>
              </a:r>
            </a:p>
          </p:txBody>
        </p:sp>
      </p:grpSp>
      <p:sp>
        <p:nvSpPr>
          <p:cNvPr id="9" name="矩形 8"/>
          <p:cNvSpPr>
            <a:spLocks noChangeArrowheads="1"/>
          </p:cNvSpPr>
          <p:nvPr/>
        </p:nvSpPr>
        <p:spPr bwMode="auto">
          <a:xfrm>
            <a:off x="0" y="0"/>
            <a:ext cx="2555875" cy="333375"/>
          </a:xfrm>
          <a:prstGeom prst="rect">
            <a:avLst/>
          </a:prstGeom>
          <a:solidFill>
            <a:schemeClr val="accent1">
              <a:alpha val="0"/>
            </a:schemeClr>
          </a:solidFill>
          <a:ln w="28575" algn="ctr">
            <a:solidFill>
              <a:srgbClr val="C00000"/>
            </a:solidFill>
            <a:round/>
            <a:headEnd/>
            <a:tailEnd/>
          </a:ln>
        </p:spPr>
        <p:txBody>
          <a:bodyPr wrap="none" anchor="ctr"/>
          <a:lstStyle/>
          <a:p>
            <a:endParaRPr lang="zh-CN" altLang="en-US">
              <a:ea typeface="宋体" pitchFamily="2" charset="-122"/>
            </a:endParaRPr>
          </a:p>
        </p:txBody>
      </p:sp>
      <p:sp>
        <p:nvSpPr>
          <p:cNvPr id="10" name="矩形 9"/>
          <p:cNvSpPr>
            <a:spLocks noChangeArrowheads="1"/>
          </p:cNvSpPr>
          <p:nvPr/>
        </p:nvSpPr>
        <p:spPr bwMode="auto">
          <a:xfrm>
            <a:off x="611560" y="3140968"/>
            <a:ext cx="1368152" cy="431800"/>
          </a:xfrm>
          <a:prstGeom prst="rect">
            <a:avLst/>
          </a:prstGeom>
          <a:solidFill>
            <a:schemeClr val="accent1">
              <a:alpha val="0"/>
            </a:schemeClr>
          </a:solidFill>
          <a:ln w="28575" algn="ctr">
            <a:solidFill>
              <a:srgbClr val="C00000"/>
            </a:solidFill>
            <a:round/>
            <a:headEnd/>
            <a:tailEnd/>
          </a:ln>
        </p:spPr>
        <p:txBody>
          <a:bodyPr wrap="none" anchor="ctr"/>
          <a:lstStyle/>
          <a:p>
            <a:endParaRPr lang="zh-CN" altLang="en-US">
              <a:ea typeface="宋体" pitchFamily="2" charset="-122"/>
            </a:endParaRPr>
          </a:p>
        </p:txBody>
      </p:sp>
      <p:sp>
        <p:nvSpPr>
          <p:cNvPr id="11" name="矩形 10"/>
          <p:cNvSpPr>
            <a:spLocks noChangeArrowheads="1"/>
          </p:cNvSpPr>
          <p:nvPr/>
        </p:nvSpPr>
        <p:spPr bwMode="auto">
          <a:xfrm>
            <a:off x="434858" y="2276475"/>
            <a:ext cx="866775" cy="468312"/>
          </a:xfrm>
          <a:prstGeom prst="rect">
            <a:avLst/>
          </a:prstGeom>
          <a:solidFill>
            <a:schemeClr val="accent1">
              <a:alpha val="0"/>
            </a:schemeClr>
          </a:solidFill>
          <a:ln w="28575" algn="ctr">
            <a:solidFill>
              <a:srgbClr val="C00000"/>
            </a:solidFill>
            <a:round/>
            <a:headEnd/>
            <a:tailEnd/>
          </a:ln>
        </p:spPr>
        <p:txBody>
          <a:bodyPr wrap="none" anchor="ctr"/>
          <a:lstStyle/>
          <a:p>
            <a:endParaRPr lang="zh-CN" altLang="en-US">
              <a:ea typeface="宋体" pitchFamily="2" charset="-122"/>
            </a:endParaRPr>
          </a:p>
        </p:txBody>
      </p:sp>
      <p:pic>
        <p:nvPicPr>
          <p:cNvPr id="15" name="Picture 4" descr="图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053120"/>
            <a:ext cx="1871860" cy="5256584"/>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6" name="矩形 15"/>
          <p:cNvSpPr>
            <a:spLocks noChangeArrowheads="1"/>
          </p:cNvSpPr>
          <p:nvPr/>
        </p:nvSpPr>
        <p:spPr bwMode="auto">
          <a:xfrm>
            <a:off x="3780111" y="581093"/>
            <a:ext cx="1368152" cy="431800"/>
          </a:xfrm>
          <a:prstGeom prst="rect">
            <a:avLst/>
          </a:prstGeom>
          <a:solidFill>
            <a:schemeClr val="accent1">
              <a:alpha val="0"/>
            </a:schemeClr>
          </a:solidFill>
          <a:ln w="28575" algn="ctr">
            <a:solidFill>
              <a:srgbClr val="C00000"/>
            </a:solidFill>
            <a:round/>
            <a:headEnd/>
            <a:tailEnd/>
          </a:ln>
        </p:spPr>
        <p:txBody>
          <a:bodyPr wrap="none" anchor="ctr"/>
          <a:lstStyle/>
          <a:p>
            <a:endParaRPr lang="zh-CN" altLang="en-US">
              <a:ea typeface="宋体" pitchFamily="2" charset="-122"/>
            </a:endParaRPr>
          </a:p>
        </p:txBody>
      </p:sp>
    </p:spTree>
    <p:extLst>
      <p:ext uri="{BB962C8B-B14F-4D97-AF65-F5344CB8AC3E}">
        <p14:creationId xmlns:p14="http://schemas.microsoft.com/office/powerpoint/2010/main" val="54421381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wipe(up)">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9"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274638"/>
            <a:ext cx="8229600" cy="633412"/>
          </a:xfrm>
          <a:solidFill>
            <a:srgbClr val="FFFFFF"/>
          </a:solidFill>
          <a:ln>
            <a:solidFill>
              <a:srgbClr val="000000"/>
            </a:solidFill>
            <a:miter lim="800000"/>
            <a:headEnd/>
            <a:tailEnd/>
          </a:ln>
        </p:spPr>
        <p:txBody>
          <a:bodyPr anchor="t"/>
          <a:lstStyle/>
          <a:p>
            <a:pPr eaLnBrk="1" hangingPunct="1"/>
            <a:r>
              <a:rPr lang="zh-CN" altLang="en-US" sz="2800" smtClean="0">
                <a:ea typeface="宋体" pitchFamily="2" charset="-122"/>
              </a:rPr>
              <a:t>高级检索</a:t>
            </a:r>
          </a:p>
        </p:txBody>
      </p:sp>
      <p:pic>
        <p:nvPicPr>
          <p:cNvPr id="12697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57200" y="2039020"/>
            <a:ext cx="8229600" cy="3648322"/>
          </a:xfrm>
        </p:spPr>
      </p:pic>
      <p:pic>
        <p:nvPicPr>
          <p:cNvPr id="346116" name="Picture 4" descr="图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9" y="692696"/>
            <a:ext cx="1871860" cy="5256584"/>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26981" name="Rectangle 5"/>
          <p:cNvSpPr>
            <a:spLocks noChangeArrowheads="1"/>
          </p:cNvSpPr>
          <p:nvPr/>
        </p:nvSpPr>
        <p:spPr bwMode="auto">
          <a:xfrm>
            <a:off x="3672507" y="2775146"/>
            <a:ext cx="1907605" cy="36036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346119" name="Line 7"/>
          <p:cNvSpPr>
            <a:spLocks noChangeShapeType="1"/>
          </p:cNvSpPr>
          <p:nvPr/>
        </p:nvSpPr>
        <p:spPr bwMode="auto">
          <a:xfrm>
            <a:off x="5004396" y="3176118"/>
            <a:ext cx="1728192" cy="64864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41086337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6119"/>
                                        </p:tgtEl>
                                        <p:attrNameLst>
                                          <p:attrName>style.visibility</p:attrName>
                                        </p:attrNameLst>
                                      </p:cBhvr>
                                      <p:to>
                                        <p:strVal val="visible"/>
                                      </p:to>
                                    </p:set>
                                    <p:animEffect transition="in" filter="wipe(left)">
                                      <p:cBhvr>
                                        <p:cTn id="7" dur="500"/>
                                        <p:tgtEl>
                                          <p:spTgt spid="3461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6116"/>
                                        </p:tgtEl>
                                        <p:attrNameLst>
                                          <p:attrName>style.visibility</p:attrName>
                                        </p:attrNameLst>
                                      </p:cBhvr>
                                      <p:to>
                                        <p:strVal val="visible"/>
                                      </p:to>
                                    </p:set>
                                    <p:animEffect transition="in" filter="blinds(horizontal)">
                                      <p:cBhvr>
                                        <p:cTn id="12" dur="500"/>
                                        <p:tgtEl>
                                          <p:spTgt spid="346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274638"/>
            <a:ext cx="8229600" cy="63341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ormAutofit fontScale="90000"/>
          </a:bodyPr>
          <a:lstStyle/>
          <a:p>
            <a:pPr eaLnBrk="1" hangingPunct="1"/>
            <a:r>
              <a:rPr lang="zh-CN" altLang="en-US" smtClean="0">
                <a:ea typeface="宋体" pitchFamily="2" charset="-122"/>
              </a:rPr>
              <a:t>检索结果列表页面</a:t>
            </a:r>
          </a:p>
        </p:txBody>
      </p:sp>
      <p:pic>
        <p:nvPicPr>
          <p:cNvPr id="128003" name="Picture 4"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08050"/>
            <a:ext cx="914400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4" name="Rectangle 5"/>
          <p:cNvSpPr>
            <a:spLocks noChangeArrowheads="1"/>
          </p:cNvSpPr>
          <p:nvPr/>
        </p:nvSpPr>
        <p:spPr bwMode="auto">
          <a:xfrm>
            <a:off x="0" y="2420938"/>
            <a:ext cx="1835150" cy="403225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128005" name="Rectangle 7"/>
          <p:cNvSpPr>
            <a:spLocks noChangeArrowheads="1"/>
          </p:cNvSpPr>
          <p:nvPr/>
        </p:nvSpPr>
        <p:spPr bwMode="auto">
          <a:xfrm>
            <a:off x="4140200" y="1196975"/>
            <a:ext cx="1223963" cy="3603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128006" name="Rectangle 8"/>
          <p:cNvSpPr>
            <a:spLocks noChangeArrowheads="1"/>
          </p:cNvSpPr>
          <p:nvPr/>
        </p:nvSpPr>
        <p:spPr bwMode="auto">
          <a:xfrm>
            <a:off x="6354763" y="1209675"/>
            <a:ext cx="1223962" cy="3603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128007" name="Rectangle 9"/>
          <p:cNvSpPr>
            <a:spLocks noChangeArrowheads="1"/>
          </p:cNvSpPr>
          <p:nvPr/>
        </p:nvSpPr>
        <p:spPr bwMode="auto">
          <a:xfrm>
            <a:off x="2627313" y="3429000"/>
            <a:ext cx="1223962" cy="3603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128008" name="Rectangle 10"/>
          <p:cNvSpPr>
            <a:spLocks noChangeArrowheads="1"/>
          </p:cNvSpPr>
          <p:nvPr/>
        </p:nvSpPr>
        <p:spPr bwMode="auto">
          <a:xfrm>
            <a:off x="2520950" y="1844675"/>
            <a:ext cx="4752975" cy="12239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Tree>
    <p:extLst>
      <p:ext uri="{BB962C8B-B14F-4D97-AF65-F5344CB8AC3E}">
        <p14:creationId xmlns:p14="http://schemas.microsoft.com/office/powerpoint/2010/main" val="4098183797"/>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274638"/>
            <a:ext cx="8229600" cy="5619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ormAutofit/>
          </a:bodyPr>
          <a:lstStyle/>
          <a:p>
            <a:pPr eaLnBrk="1" hangingPunct="1"/>
            <a:r>
              <a:rPr lang="zh-CN" altLang="en-US" sz="2800" smtClean="0">
                <a:ea typeface="宋体" pitchFamily="2" charset="-122"/>
              </a:rPr>
              <a:t>某检索结果详细页面</a:t>
            </a:r>
          </a:p>
        </p:txBody>
      </p:sp>
      <p:pic>
        <p:nvPicPr>
          <p:cNvPr id="129027" name="Picture 5"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908050"/>
            <a:ext cx="8712969" cy="5776913"/>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583824"/>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274638"/>
            <a:ext cx="8229600" cy="5619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ormAutofit/>
          </a:bodyPr>
          <a:lstStyle/>
          <a:p>
            <a:pPr eaLnBrk="1" hangingPunct="1"/>
            <a:r>
              <a:rPr lang="en-US" altLang="zh-CN" sz="2800" smtClean="0">
                <a:ea typeface="宋体" pitchFamily="2" charset="-122"/>
              </a:rPr>
              <a:t>PDF</a:t>
            </a:r>
            <a:r>
              <a:rPr lang="zh-CN" altLang="en-US" sz="2800" smtClean="0">
                <a:ea typeface="宋体" pitchFamily="2" charset="-122"/>
              </a:rPr>
              <a:t>全文</a:t>
            </a:r>
          </a:p>
        </p:txBody>
      </p:sp>
      <p:sp>
        <p:nvSpPr>
          <p:cNvPr id="130051" name="Rectangle 3"/>
          <p:cNvSpPr>
            <a:spLocks noGrp="1" noChangeArrowheads="1"/>
          </p:cNvSpPr>
          <p:nvPr>
            <p:ph idx="1"/>
          </p:nvPr>
        </p:nvSpPr>
        <p:spPr/>
        <p:txBody>
          <a:bodyPr/>
          <a:lstStyle/>
          <a:p>
            <a:pPr eaLnBrk="1" hangingPunct="1"/>
            <a:endParaRPr lang="zh-CN" altLang="en-US" smtClean="0">
              <a:ea typeface="宋体" pitchFamily="2" charset="-122"/>
            </a:endParaRPr>
          </a:p>
        </p:txBody>
      </p:sp>
      <p:pic>
        <p:nvPicPr>
          <p:cNvPr id="130052" name="Picture 4" descr="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49691"/>
            <a:ext cx="8712968"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3" name="Rectangle 5"/>
          <p:cNvSpPr>
            <a:spLocks noChangeArrowheads="1"/>
          </p:cNvSpPr>
          <p:nvPr/>
        </p:nvSpPr>
        <p:spPr bwMode="auto">
          <a:xfrm>
            <a:off x="6156176" y="1052513"/>
            <a:ext cx="431800" cy="431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Tree>
    <p:extLst>
      <p:ext uri="{BB962C8B-B14F-4D97-AF65-F5344CB8AC3E}">
        <p14:creationId xmlns:p14="http://schemas.microsoft.com/office/powerpoint/2010/main" val="2981120206"/>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98977" y="1600200"/>
            <a:ext cx="7346045" cy="4525963"/>
          </a:xfrm>
        </p:spPr>
      </p:pic>
      <p:sp>
        <p:nvSpPr>
          <p:cNvPr id="131076" name="Rectangle 4"/>
          <p:cNvSpPr>
            <a:spLocks noChangeArrowheads="1"/>
          </p:cNvSpPr>
          <p:nvPr/>
        </p:nvSpPr>
        <p:spPr bwMode="auto">
          <a:xfrm>
            <a:off x="277862" y="2492896"/>
            <a:ext cx="6324600" cy="733786"/>
          </a:xfrm>
          <a:prstGeom prst="rect">
            <a:avLst/>
          </a:prstGeom>
          <a:solidFill>
            <a:schemeClr val="accent1">
              <a:alpha val="1176"/>
            </a:schemeClr>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131077" name="Oval 5"/>
          <p:cNvSpPr>
            <a:spLocks noChangeArrowheads="1"/>
          </p:cNvSpPr>
          <p:nvPr/>
        </p:nvSpPr>
        <p:spPr bwMode="auto">
          <a:xfrm>
            <a:off x="285750" y="3356992"/>
            <a:ext cx="6400800" cy="323850"/>
          </a:xfrm>
          <a:prstGeom prst="ellipse">
            <a:avLst/>
          </a:prstGeom>
          <a:solidFill>
            <a:schemeClr val="accent1">
              <a:alpha val="1176"/>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131078" name="AutoShape 6"/>
          <p:cNvSpPr>
            <a:spLocks noChangeArrowheads="1"/>
          </p:cNvSpPr>
          <p:nvPr/>
        </p:nvSpPr>
        <p:spPr bwMode="auto">
          <a:xfrm>
            <a:off x="7235824" y="2902832"/>
            <a:ext cx="1584325" cy="647700"/>
          </a:xfrm>
          <a:prstGeom prst="wedgeRoundRectCallout">
            <a:avLst>
              <a:gd name="adj1" fmla="val -102083"/>
              <a:gd name="adj2" fmla="val 4534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400" b="1">
                <a:solidFill>
                  <a:srgbClr val="FFFF00"/>
                </a:solidFill>
                <a:ea typeface="宋体" pitchFamily="2" charset="-122"/>
              </a:rPr>
              <a:t>音序浏览</a:t>
            </a:r>
          </a:p>
        </p:txBody>
      </p:sp>
      <p:sp>
        <p:nvSpPr>
          <p:cNvPr id="131079" name="AutoShape 7"/>
          <p:cNvSpPr>
            <a:spLocks noChangeArrowheads="1"/>
          </p:cNvSpPr>
          <p:nvPr/>
        </p:nvSpPr>
        <p:spPr bwMode="auto">
          <a:xfrm>
            <a:off x="7237412" y="2169046"/>
            <a:ext cx="1657350" cy="647700"/>
          </a:xfrm>
          <a:prstGeom prst="wedgeRoundRectCallout">
            <a:avLst>
              <a:gd name="adj1" fmla="val -102083"/>
              <a:gd name="adj2" fmla="val 4534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400" b="1">
                <a:solidFill>
                  <a:srgbClr val="FFFF00"/>
                </a:solidFill>
                <a:ea typeface="宋体" pitchFamily="2" charset="-122"/>
              </a:rPr>
              <a:t>刊名检索</a:t>
            </a:r>
          </a:p>
        </p:txBody>
      </p:sp>
      <p:sp>
        <p:nvSpPr>
          <p:cNvPr id="131080" name="Rectangle 8"/>
          <p:cNvSpPr>
            <a:spLocks noChangeArrowheads="1"/>
          </p:cNvSpPr>
          <p:nvPr/>
        </p:nvSpPr>
        <p:spPr bwMode="auto">
          <a:xfrm>
            <a:off x="1258888" y="4581525"/>
            <a:ext cx="3600450" cy="57626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131081" name="AutoShape 9"/>
          <p:cNvSpPr>
            <a:spLocks noChangeArrowheads="1"/>
          </p:cNvSpPr>
          <p:nvPr/>
        </p:nvSpPr>
        <p:spPr bwMode="auto">
          <a:xfrm>
            <a:off x="5508625" y="4292600"/>
            <a:ext cx="2735263" cy="1152525"/>
          </a:xfrm>
          <a:prstGeom prst="wedgeRoundRectCallout">
            <a:avLst>
              <a:gd name="adj1" fmla="val -86509"/>
              <a:gd name="adj2" fmla="val 248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400" b="1">
                <a:solidFill>
                  <a:srgbClr val="FFFF00"/>
                </a:solidFill>
                <a:ea typeface="宋体" pitchFamily="2" charset="-122"/>
              </a:rPr>
              <a:t>刊物提供书目或全文收录年代，及全文格式</a:t>
            </a:r>
          </a:p>
        </p:txBody>
      </p:sp>
      <p:sp>
        <p:nvSpPr>
          <p:cNvPr id="2" name="矩形 1"/>
          <p:cNvSpPr/>
          <p:nvPr/>
        </p:nvSpPr>
        <p:spPr>
          <a:xfrm>
            <a:off x="3440162" y="620688"/>
            <a:ext cx="1980029" cy="523220"/>
          </a:xfrm>
          <a:prstGeom prst="rect">
            <a:avLst/>
          </a:prstGeom>
        </p:spPr>
        <p:txBody>
          <a:bodyPr wrap="none">
            <a:spAutoFit/>
          </a:bodyPr>
          <a:lstStyle/>
          <a:p>
            <a:r>
              <a:rPr lang="zh-CN" altLang="en-US" sz="2800" dirty="0">
                <a:ea typeface="宋体" pitchFamily="2" charset="-122"/>
                <a:cs typeface="+mj-cs"/>
              </a:rPr>
              <a:t>出版物检索</a:t>
            </a:r>
            <a:endParaRPr lang="zh-CN" altLang="en-US" dirty="0"/>
          </a:p>
        </p:txBody>
      </p:sp>
    </p:spTree>
    <p:extLst>
      <p:ext uri="{BB962C8B-B14F-4D97-AF65-F5344CB8AC3E}">
        <p14:creationId xmlns:p14="http://schemas.microsoft.com/office/powerpoint/2010/main" val="203669928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55" name="AutoShape 43"/>
          <p:cNvSpPr>
            <a:spLocks noChangeArrowheads="1"/>
          </p:cNvSpPr>
          <p:nvPr/>
        </p:nvSpPr>
        <p:spPr bwMode="gray">
          <a:xfrm>
            <a:off x="1692274" y="2564904"/>
            <a:ext cx="5544021" cy="648221"/>
          </a:xfrm>
          <a:prstGeom prst="roundRect">
            <a:avLst>
              <a:gd name="adj" fmla="val 7574"/>
            </a:avLst>
          </a:prstGeom>
          <a:solidFill>
            <a:schemeClr val="accent2">
              <a:lumMod val="75000"/>
            </a:schemeClr>
          </a:solidFill>
          <a:ln>
            <a:noFill/>
          </a:ln>
          <a:effectLst/>
          <a:extLst/>
        </p:spPr>
        <p:txBody>
          <a:bodyPr wrap="none" anchor="ctr"/>
          <a:lstStyle/>
          <a:p>
            <a:pPr algn="ctr" eaLnBrk="0" hangingPunct="0">
              <a:buFont typeface="Wingdings" pitchFamily="2" charset="2"/>
              <a:buNone/>
              <a:defRPr/>
            </a:pPr>
            <a:r>
              <a:rPr lang="en-US" altLang="zh-CN" sz="3200" b="1" dirty="0" smtClean="0">
                <a:solidFill>
                  <a:schemeClr val="bg1"/>
                </a:solidFill>
                <a:latin typeface="Arial" pitchFamily="34" charset="0"/>
              </a:rPr>
              <a:t>1</a:t>
            </a:r>
            <a:r>
              <a:rPr lang="zh-CN" altLang="en-US" sz="3200" b="1" dirty="0" smtClean="0">
                <a:solidFill>
                  <a:schemeClr val="bg1"/>
                </a:solidFill>
                <a:latin typeface="Arial" pitchFamily="34" charset="0"/>
              </a:rPr>
              <a:t>检索</a:t>
            </a:r>
            <a:r>
              <a:rPr lang="zh-CN" altLang="en-US" sz="3200" b="1" dirty="0">
                <a:solidFill>
                  <a:schemeClr val="bg1"/>
                </a:solidFill>
                <a:latin typeface="Arial" pitchFamily="34" charset="0"/>
              </a:rPr>
              <a:t>基础知识</a:t>
            </a:r>
            <a:r>
              <a:rPr lang="zh-CN" altLang="en-US" sz="3200" b="1" dirty="0" smtClean="0">
                <a:solidFill>
                  <a:schemeClr val="bg1"/>
                </a:solidFill>
                <a:latin typeface="Arial" pitchFamily="34" charset="0"/>
              </a:rPr>
              <a:t>介绍   </a:t>
            </a:r>
            <a:endParaRPr lang="zh-CN" altLang="en-US" sz="3200" b="1" dirty="0">
              <a:solidFill>
                <a:schemeClr val="bg1"/>
              </a:solidFill>
              <a:latin typeface="Arial" pitchFamily="34" charset="0"/>
            </a:endParaRPr>
          </a:p>
        </p:txBody>
      </p:sp>
      <p:sp>
        <p:nvSpPr>
          <p:cNvPr id="192556" name="AutoShape 44"/>
          <p:cNvSpPr>
            <a:spLocks noChangeArrowheads="1"/>
          </p:cNvSpPr>
          <p:nvPr/>
        </p:nvSpPr>
        <p:spPr bwMode="gray">
          <a:xfrm>
            <a:off x="1715356" y="3501008"/>
            <a:ext cx="5544021" cy="648072"/>
          </a:xfrm>
          <a:prstGeom prst="roundRect">
            <a:avLst>
              <a:gd name="adj" fmla="val 7574"/>
            </a:avLst>
          </a:prstGeom>
          <a:solidFill>
            <a:schemeClr val="accent2">
              <a:lumMod val="75000"/>
            </a:schemeClr>
          </a:solidFill>
          <a:ln>
            <a:noFill/>
          </a:ln>
          <a:effectLst/>
          <a:extLst/>
        </p:spPr>
        <p:txBody>
          <a:bodyPr wrap="none" anchor="ctr"/>
          <a:lstStyle/>
          <a:p>
            <a:pPr algn="ctr" eaLnBrk="0" hangingPunct="0">
              <a:buFont typeface="Wingdings" pitchFamily="2" charset="2"/>
              <a:buNone/>
              <a:defRPr/>
            </a:pPr>
            <a:r>
              <a:rPr lang="zh-CN" altLang="en-US" sz="2800" b="1" dirty="0">
                <a:solidFill>
                  <a:srgbClr val="000000"/>
                </a:solidFill>
                <a:latin typeface="Arial" pitchFamily="34" charset="0"/>
              </a:rPr>
              <a:t> </a:t>
            </a:r>
            <a:r>
              <a:rPr lang="en-US" altLang="zh-CN" sz="3200" b="1" dirty="0" smtClean="0">
                <a:solidFill>
                  <a:schemeClr val="bg1"/>
                </a:solidFill>
                <a:latin typeface="Arial" pitchFamily="34" charset="0"/>
              </a:rPr>
              <a:t>2</a:t>
            </a:r>
            <a:r>
              <a:rPr lang="zh-CN" altLang="en-US" sz="3200" b="1" dirty="0" smtClean="0">
                <a:solidFill>
                  <a:schemeClr val="bg1"/>
                </a:solidFill>
                <a:latin typeface="Arial" pitchFamily="34" charset="0"/>
              </a:rPr>
              <a:t>外文全文数据库介绍</a:t>
            </a:r>
            <a:endParaRPr lang="zh-CN" altLang="en-US" sz="3200" b="1" dirty="0">
              <a:solidFill>
                <a:schemeClr val="bg1"/>
              </a:solidFill>
              <a:latin typeface="Arial" pitchFamily="34" charset="0"/>
            </a:endParaRPr>
          </a:p>
        </p:txBody>
      </p:sp>
      <p:sp>
        <p:nvSpPr>
          <p:cNvPr id="192557" name="AutoShape 45"/>
          <p:cNvSpPr>
            <a:spLocks noChangeArrowheads="1"/>
          </p:cNvSpPr>
          <p:nvPr/>
        </p:nvSpPr>
        <p:spPr bwMode="gray">
          <a:xfrm>
            <a:off x="1728851" y="4437112"/>
            <a:ext cx="5517033" cy="648196"/>
          </a:xfrm>
          <a:prstGeom prst="roundRect">
            <a:avLst>
              <a:gd name="adj" fmla="val 7574"/>
            </a:avLst>
          </a:prstGeom>
          <a:solidFill>
            <a:schemeClr val="accent2">
              <a:lumMod val="75000"/>
            </a:schemeClr>
          </a:solidFill>
          <a:ln>
            <a:noFill/>
          </a:ln>
          <a:effectLst/>
          <a:extLst/>
        </p:spPr>
        <p:txBody>
          <a:bodyPr wrap="none" anchor="ctr"/>
          <a:lstStyle/>
          <a:p>
            <a:pPr algn="ctr" eaLnBrk="0" hangingPunct="0">
              <a:buFont typeface="Wingdings" pitchFamily="2" charset="2"/>
              <a:buNone/>
              <a:defRPr/>
            </a:pPr>
            <a:r>
              <a:rPr lang="zh-CN" altLang="en-US" sz="2800" b="1" dirty="0">
                <a:solidFill>
                  <a:srgbClr val="000000"/>
                </a:solidFill>
                <a:latin typeface="Arial" pitchFamily="34" charset="0"/>
              </a:rPr>
              <a:t> </a:t>
            </a:r>
            <a:r>
              <a:rPr lang="en-US" altLang="zh-CN" sz="3200" b="1" dirty="0">
                <a:solidFill>
                  <a:schemeClr val="bg1"/>
                </a:solidFill>
                <a:latin typeface="Arial" pitchFamily="34" charset="0"/>
              </a:rPr>
              <a:t>3</a:t>
            </a:r>
            <a:r>
              <a:rPr lang="zh-CN" altLang="en-US" sz="3200" b="1" dirty="0">
                <a:solidFill>
                  <a:schemeClr val="bg1"/>
                </a:solidFill>
                <a:latin typeface="Arial" pitchFamily="34" charset="0"/>
              </a:rPr>
              <a:t>外文文献全文的获取</a:t>
            </a:r>
          </a:p>
        </p:txBody>
      </p:sp>
      <p:sp>
        <p:nvSpPr>
          <p:cNvPr id="2" name="矩形 1"/>
          <p:cNvSpPr/>
          <p:nvPr/>
        </p:nvSpPr>
        <p:spPr>
          <a:xfrm>
            <a:off x="3730750" y="1307160"/>
            <a:ext cx="1467068" cy="707886"/>
          </a:xfrm>
          <a:prstGeom prst="rect">
            <a:avLst/>
          </a:prstGeom>
        </p:spPr>
        <p:txBody>
          <a:bodyPr wrap="none">
            <a:spAutoFit/>
          </a:bodyPr>
          <a:lstStyle/>
          <a:p>
            <a:r>
              <a:rPr lang="zh-CN" altLang="en-US" sz="4000" b="1" dirty="0" smtClean="0">
                <a:latin typeface="黑体" pitchFamily="49" charset="-122"/>
                <a:ea typeface="黑体" pitchFamily="49" charset="-122"/>
              </a:rPr>
              <a:t>内 容</a:t>
            </a:r>
            <a:endParaRPr lang="zh-CN" altLang="en-US" sz="4000" b="1" dirty="0">
              <a:latin typeface="黑体" pitchFamily="49" charset="-122"/>
              <a:ea typeface="黑体" pitchFamily="49" charset="-122"/>
            </a:endParaRPr>
          </a:p>
        </p:txBody>
      </p:sp>
    </p:spTree>
    <p:extLst>
      <p:ext uri="{BB962C8B-B14F-4D97-AF65-F5344CB8AC3E}">
        <p14:creationId xmlns:p14="http://schemas.microsoft.com/office/powerpoint/2010/main" val="212261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88542" y="1701800"/>
            <a:ext cx="7144219" cy="5039567"/>
          </a:xfrm>
        </p:spPr>
      </p:pic>
      <p:sp>
        <p:nvSpPr>
          <p:cNvPr id="132100" name="Rectangle 4"/>
          <p:cNvSpPr>
            <a:spLocks noChangeArrowheads="1"/>
          </p:cNvSpPr>
          <p:nvPr/>
        </p:nvSpPr>
        <p:spPr bwMode="auto">
          <a:xfrm>
            <a:off x="5868144" y="2349500"/>
            <a:ext cx="720725" cy="424815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132101" name="AutoShape 5"/>
          <p:cNvSpPr>
            <a:spLocks noChangeArrowheads="1"/>
          </p:cNvSpPr>
          <p:nvPr/>
        </p:nvSpPr>
        <p:spPr bwMode="auto">
          <a:xfrm>
            <a:off x="3925044" y="1988840"/>
            <a:ext cx="1943100" cy="1511300"/>
          </a:xfrm>
          <a:prstGeom prst="wedgeRoundRectCallout">
            <a:avLst>
              <a:gd name="adj1" fmla="val 61826"/>
              <a:gd name="adj2" fmla="val 9498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400" b="1">
                <a:solidFill>
                  <a:srgbClr val="FFFF00"/>
                </a:solidFill>
                <a:ea typeface="宋体" pitchFamily="2" charset="-122"/>
              </a:rPr>
              <a:t>点开每一年查找某一卷期文章</a:t>
            </a:r>
          </a:p>
        </p:txBody>
      </p:sp>
      <p:sp>
        <p:nvSpPr>
          <p:cNvPr id="132102" name="Rectangle 6"/>
          <p:cNvSpPr>
            <a:spLocks noChangeArrowheads="1"/>
          </p:cNvSpPr>
          <p:nvPr/>
        </p:nvSpPr>
        <p:spPr bwMode="auto">
          <a:xfrm>
            <a:off x="6228506" y="1986018"/>
            <a:ext cx="1223963" cy="36036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132103" name="Rectangle 7"/>
          <p:cNvSpPr>
            <a:spLocks noChangeArrowheads="1"/>
          </p:cNvSpPr>
          <p:nvPr/>
        </p:nvSpPr>
        <p:spPr bwMode="auto">
          <a:xfrm>
            <a:off x="611271" y="3933056"/>
            <a:ext cx="3313112" cy="431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pic>
        <p:nvPicPr>
          <p:cNvPr id="332808" name="Picture 8"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3515" y="4077072"/>
            <a:ext cx="120491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5" name="AutoShape 5"/>
          <p:cNvSpPr>
            <a:spLocks noChangeArrowheads="1"/>
          </p:cNvSpPr>
          <p:nvPr/>
        </p:nvSpPr>
        <p:spPr bwMode="auto">
          <a:xfrm>
            <a:off x="4427538" y="476250"/>
            <a:ext cx="1944687" cy="1044575"/>
          </a:xfrm>
          <a:prstGeom prst="wedgeRoundRectCallout">
            <a:avLst>
              <a:gd name="adj1" fmla="val 55812"/>
              <a:gd name="adj2" fmla="val 9359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sz="2400" b="1">
                <a:solidFill>
                  <a:srgbClr val="FFFF00"/>
                </a:solidFill>
                <a:ea typeface="宋体" pitchFamily="2" charset="-122"/>
              </a:rPr>
              <a:t>在此出版物内检索</a:t>
            </a:r>
          </a:p>
        </p:txBody>
      </p:sp>
      <p:sp>
        <p:nvSpPr>
          <p:cNvPr id="2" name="矩形 1"/>
          <p:cNvSpPr/>
          <p:nvPr/>
        </p:nvSpPr>
        <p:spPr>
          <a:xfrm>
            <a:off x="918739" y="620688"/>
            <a:ext cx="2698175" cy="523220"/>
          </a:xfrm>
          <a:prstGeom prst="rect">
            <a:avLst/>
          </a:prstGeom>
        </p:spPr>
        <p:txBody>
          <a:bodyPr wrap="none">
            <a:spAutoFit/>
          </a:bodyPr>
          <a:lstStyle/>
          <a:p>
            <a:r>
              <a:rPr lang="zh-CN" altLang="en-US" sz="2800" dirty="0">
                <a:solidFill>
                  <a:prstClr val="black"/>
                </a:solidFill>
                <a:ea typeface="宋体" pitchFamily="2" charset="-122"/>
                <a:cs typeface="+mj-cs"/>
              </a:rPr>
              <a:t>某出版物详细页</a:t>
            </a:r>
            <a:endParaRPr lang="zh-CN" altLang="en-US" dirty="0"/>
          </a:p>
        </p:txBody>
      </p:sp>
    </p:spTree>
    <p:extLst>
      <p:ext uri="{BB962C8B-B14F-4D97-AF65-F5344CB8AC3E}">
        <p14:creationId xmlns:p14="http://schemas.microsoft.com/office/powerpoint/2010/main" val="39718029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32808"/>
                                        </p:tgtEl>
                                        <p:attrNameLst>
                                          <p:attrName>style.visibility</p:attrName>
                                        </p:attrNameLst>
                                      </p:cBhvr>
                                      <p:to>
                                        <p:strVal val="visible"/>
                                      </p:to>
                                    </p:set>
                                    <p:animEffect transition="in" filter="wipe(down)">
                                      <p:cBhvr>
                                        <p:cTn id="7" dur="580">
                                          <p:stCondLst>
                                            <p:cond delay="0"/>
                                          </p:stCondLst>
                                        </p:cTn>
                                        <p:tgtEl>
                                          <p:spTgt spid="332808"/>
                                        </p:tgtEl>
                                      </p:cBhvr>
                                    </p:animEffect>
                                    <p:anim calcmode="lin" valueType="num">
                                      <p:cBhvr>
                                        <p:cTn id="8" dur="1822" tmFilter="0,0; 0.14,0.36; 0.43,0.73; 0.71,0.91; 1.0,1.0">
                                          <p:stCondLst>
                                            <p:cond delay="0"/>
                                          </p:stCondLst>
                                        </p:cTn>
                                        <p:tgtEl>
                                          <p:spTgt spid="33280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3280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3280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3280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32808"/>
                                        </p:tgtEl>
                                        <p:attrNameLst>
                                          <p:attrName>ppt_y</p:attrName>
                                        </p:attrNameLst>
                                      </p:cBhvr>
                                      <p:tavLst>
                                        <p:tav tm="0" fmla="#ppt_y-sin(pi*$)/81">
                                          <p:val>
                                            <p:fltVal val="0"/>
                                          </p:val>
                                        </p:tav>
                                        <p:tav tm="100000">
                                          <p:val>
                                            <p:fltVal val="1"/>
                                          </p:val>
                                        </p:tav>
                                      </p:tavLst>
                                    </p:anim>
                                    <p:animScale>
                                      <p:cBhvr>
                                        <p:cTn id="13" dur="26">
                                          <p:stCondLst>
                                            <p:cond delay="650"/>
                                          </p:stCondLst>
                                        </p:cTn>
                                        <p:tgtEl>
                                          <p:spTgt spid="332808"/>
                                        </p:tgtEl>
                                      </p:cBhvr>
                                      <p:to x="100000" y="60000"/>
                                    </p:animScale>
                                    <p:animScale>
                                      <p:cBhvr>
                                        <p:cTn id="14" dur="166" decel="50000">
                                          <p:stCondLst>
                                            <p:cond delay="676"/>
                                          </p:stCondLst>
                                        </p:cTn>
                                        <p:tgtEl>
                                          <p:spTgt spid="332808"/>
                                        </p:tgtEl>
                                      </p:cBhvr>
                                      <p:to x="100000" y="100000"/>
                                    </p:animScale>
                                    <p:animScale>
                                      <p:cBhvr>
                                        <p:cTn id="15" dur="26">
                                          <p:stCondLst>
                                            <p:cond delay="1312"/>
                                          </p:stCondLst>
                                        </p:cTn>
                                        <p:tgtEl>
                                          <p:spTgt spid="332808"/>
                                        </p:tgtEl>
                                      </p:cBhvr>
                                      <p:to x="100000" y="80000"/>
                                    </p:animScale>
                                    <p:animScale>
                                      <p:cBhvr>
                                        <p:cTn id="16" dur="166" decel="50000">
                                          <p:stCondLst>
                                            <p:cond delay="1338"/>
                                          </p:stCondLst>
                                        </p:cTn>
                                        <p:tgtEl>
                                          <p:spTgt spid="332808"/>
                                        </p:tgtEl>
                                      </p:cBhvr>
                                      <p:to x="100000" y="100000"/>
                                    </p:animScale>
                                    <p:animScale>
                                      <p:cBhvr>
                                        <p:cTn id="17" dur="26">
                                          <p:stCondLst>
                                            <p:cond delay="1642"/>
                                          </p:stCondLst>
                                        </p:cTn>
                                        <p:tgtEl>
                                          <p:spTgt spid="332808"/>
                                        </p:tgtEl>
                                      </p:cBhvr>
                                      <p:to x="100000" y="90000"/>
                                    </p:animScale>
                                    <p:animScale>
                                      <p:cBhvr>
                                        <p:cTn id="18" dur="166" decel="50000">
                                          <p:stCondLst>
                                            <p:cond delay="1668"/>
                                          </p:stCondLst>
                                        </p:cTn>
                                        <p:tgtEl>
                                          <p:spTgt spid="332808"/>
                                        </p:tgtEl>
                                      </p:cBhvr>
                                      <p:to x="100000" y="100000"/>
                                    </p:animScale>
                                    <p:animScale>
                                      <p:cBhvr>
                                        <p:cTn id="19" dur="26">
                                          <p:stCondLst>
                                            <p:cond delay="1808"/>
                                          </p:stCondLst>
                                        </p:cTn>
                                        <p:tgtEl>
                                          <p:spTgt spid="332808"/>
                                        </p:tgtEl>
                                      </p:cBhvr>
                                      <p:to x="100000" y="95000"/>
                                    </p:animScale>
                                    <p:animScale>
                                      <p:cBhvr>
                                        <p:cTn id="20" dur="166" decel="50000">
                                          <p:stCondLst>
                                            <p:cond delay="1834"/>
                                          </p:stCondLst>
                                        </p:cTn>
                                        <p:tgtEl>
                                          <p:spTgt spid="33280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81000" y="417513"/>
            <a:ext cx="7391400" cy="56356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ormAutofit fontScale="90000"/>
          </a:bodyPr>
          <a:lstStyle/>
          <a:p>
            <a:pPr eaLnBrk="1" hangingPunct="1"/>
            <a:r>
              <a:rPr lang="zh-CN" altLang="en-US" smtClean="0">
                <a:ea typeface="宋体" pitchFamily="2" charset="-122"/>
              </a:rPr>
              <a:t>特色检索</a:t>
            </a:r>
          </a:p>
        </p:txBody>
      </p:sp>
      <p:pic>
        <p:nvPicPr>
          <p:cNvPr id="133123" name="Picture 4" desc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981075"/>
            <a:ext cx="8734425"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Rectangle 5"/>
          <p:cNvSpPr>
            <a:spLocks noChangeArrowheads="1"/>
          </p:cNvSpPr>
          <p:nvPr/>
        </p:nvSpPr>
        <p:spPr bwMode="auto">
          <a:xfrm>
            <a:off x="2339975" y="1052513"/>
            <a:ext cx="649288" cy="431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133125" name="Line 6"/>
          <p:cNvSpPr>
            <a:spLocks noChangeShapeType="1"/>
          </p:cNvSpPr>
          <p:nvPr/>
        </p:nvSpPr>
        <p:spPr bwMode="auto">
          <a:xfrm flipH="1">
            <a:off x="2124075" y="1557338"/>
            <a:ext cx="504825" cy="57626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126" name="Rectangle 7"/>
          <p:cNvSpPr>
            <a:spLocks noChangeArrowheads="1"/>
          </p:cNvSpPr>
          <p:nvPr/>
        </p:nvSpPr>
        <p:spPr bwMode="auto">
          <a:xfrm>
            <a:off x="2411413" y="3500437"/>
            <a:ext cx="648419" cy="324167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Tree>
    <p:extLst>
      <p:ext uri="{BB962C8B-B14F-4D97-AF65-F5344CB8AC3E}">
        <p14:creationId xmlns:p14="http://schemas.microsoft.com/office/powerpoint/2010/main" val="2256956765"/>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标题 1"/>
          <p:cNvSpPr>
            <a:spLocks noGrp="1"/>
          </p:cNvSpPr>
          <p:nvPr>
            <p:ph type="title"/>
          </p:nvPr>
        </p:nvSpPr>
        <p:spPr>
          <a:xfrm>
            <a:off x="1284288" y="188913"/>
            <a:ext cx="4456112" cy="531812"/>
          </a:xfrm>
        </p:spPr>
        <p:txBody>
          <a:bodyPr>
            <a:normAutofit fontScale="90000"/>
          </a:bodyPr>
          <a:lstStyle/>
          <a:p>
            <a:r>
              <a:rPr lang="zh-CN" altLang="en-US" sz="2800" smtClean="0">
                <a:solidFill>
                  <a:schemeClr val="tx1"/>
                </a:solidFill>
                <a:latin typeface="宋体" pitchFamily="2" charset="-122"/>
                <a:ea typeface="宋体" pitchFamily="2" charset="-122"/>
              </a:rPr>
              <a:t>三、检索结果的处理</a:t>
            </a:r>
            <a:r>
              <a:rPr lang="zh-CN" altLang="en-US" smtClean="0">
                <a:solidFill>
                  <a:schemeClr val="tx1"/>
                </a:solidFill>
                <a:latin typeface="宋体" pitchFamily="2" charset="-122"/>
                <a:ea typeface="宋体" pitchFamily="2" charset="-122"/>
              </a:rPr>
              <a:t/>
            </a:r>
            <a:br>
              <a:rPr lang="zh-CN" altLang="en-US" smtClean="0">
                <a:solidFill>
                  <a:schemeClr val="tx1"/>
                </a:solidFill>
                <a:latin typeface="宋体" pitchFamily="2" charset="-122"/>
                <a:ea typeface="宋体" pitchFamily="2" charset="-122"/>
              </a:rPr>
            </a:br>
            <a:endParaRPr lang="zh-CN" altLang="en-US" smtClean="0">
              <a:solidFill>
                <a:schemeClr val="tx1"/>
              </a:solidFill>
              <a:latin typeface="宋体" pitchFamily="2" charset="-122"/>
              <a:ea typeface="宋体" pitchFamily="2" charset="-122"/>
            </a:endParaRPr>
          </a:p>
        </p:txBody>
      </p:sp>
      <p:sp>
        <p:nvSpPr>
          <p:cNvPr id="134147" name="内容占位符 2"/>
          <p:cNvSpPr>
            <a:spLocks noGrp="1"/>
          </p:cNvSpPr>
          <p:nvPr>
            <p:ph idx="1"/>
          </p:nvPr>
        </p:nvSpPr>
        <p:spPr/>
        <p:txBody>
          <a:bodyPr/>
          <a:lstStyle/>
          <a:p>
            <a:endParaRPr lang="zh-CN" altLang="en-US" smtClean="0">
              <a:ea typeface="宋体" pitchFamily="2" charset="-122"/>
            </a:endParaRPr>
          </a:p>
        </p:txBody>
      </p:sp>
      <p:pic>
        <p:nvPicPr>
          <p:cNvPr id="134148" name="Picture 1" descr="C:\Users\Administrator\AppData\Roaming\Tencent\Users\107629163\QQ\WinTemp\RichOle\@[XV`6(LTB)2UH4)[P${37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91535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4427538" y="2420938"/>
            <a:ext cx="1296987" cy="1512887"/>
          </a:xfrm>
          <a:prstGeom prst="rect">
            <a:avLst/>
          </a:prstGeom>
          <a:solidFill>
            <a:schemeClr val="accent1">
              <a:alpha val="0"/>
            </a:schemeClr>
          </a:solidFill>
          <a:ln w="28575" algn="ctr">
            <a:solidFill>
              <a:srgbClr val="C00000"/>
            </a:solidFill>
            <a:round/>
            <a:headEnd/>
            <a:tailEnd/>
          </a:ln>
        </p:spPr>
        <p:txBody>
          <a:bodyPr wrap="none" anchor="ctr"/>
          <a:lstStyle/>
          <a:p>
            <a:endParaRPr lang="zh-CN" altLang="en-US">
              <a:ea typeface="宋体" pitchFamily="2" charset="-122"/>
            </a:endParaRPr>
          </a:p>
        </p:txBody>
      </p:sp>
      <p:sp>
        <p:nvSpPr>
          <p:cNvPr id="7" name="圆角矩形标注 6"/>
          <p:cNvSpPr>
            <a:spLocks noChangeArrowheads="1"/>
          </p:cNvSpPr>
          <p:nvPr/>
        </p:nvSpPr>
        <p:spPr bwMode="auto">
          <a:xfrm>
            <a:off x="5724525" y="1628775"/>
            <a:ext cx="1295400" cy="647700"/>
          </a:xfrm>
          <a:prstGeom prst="wedgeRoundRectCallout">
            <a:avLst>
              <a:gd name="adj1" fmla="val -58995"/>
              <a:gd name="adj2" fmla="val 80417"/>
              <a:gd name="adj3"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134151" name="TextBox 7"/>
          <p:cNvSpPr txBox="1">
            <a:spLocks noChangeArrowheads="1"/>
          </p:cNvSpPr>
          <p:nvPr/>
        </p:nvSpPr>
        <p:spPr bwMode="auto">
          <a:xfrm>
            <a:off x="5867400" y="1690688"/>
            <a:ext cx="1152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zh-CN" altLang="en-US" sz="2800" b="1">
                <a:solidFill>
                  <a:srgbClr val="C00000"/>
                </a:solidFill>
                <a:ea typeface="宋体" pitchFamily="2" charset="-122"/>
              </a:rPr>
              <a:t>排序</a:t>
            </a:r>
          </a:p>
        </p:txBody>
      </p:sp>
      <p:cxnSp>
        <p:nvCxnSpPr>
          <p:cNvPr id="10" name="直接连接符 9"/>
          <p:cNvCxnSpPr>
            <a:cxnSpLocks noChangeShapeType="1"/>
          </p:cNvCxnSpPr>
          <p:nvPr/>
        </p:nvCxnSpPr>
        <p:spPr bwMode="auto">
          <a:xfrm>
            <a:off x="4660900" y="2708275"/>
            <a:ext cx="863600" cy="0"/>
          </a:xfrm>
          <a:prstGeom prst="line">
            <a:avLst/>
          </a:prstGeom>
          <a:noFill/>
          <a:ln w="381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533842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标题 1"/>
          <p:cNvSpPr>
            <a:spLocks noGrp="1"/>
          </p:cNvSpPr>
          <p:nvPr>
            <p:ph type="title"/>
          </p:nvPr>
        </p:nvSpPr>
        <p:spPr/>
        <p:txBody>
          <a:bodyPr/>
          <a:lstStyle/>
          <a:p>
            <a:endParaRPr lang="zh-CN" altLang="en-US" smtClean="0">
              <a:latin typeface="宋体" pitchFamily="2" charset="-122"/>
              <a:ea typeface="宋体" pitchFamily="2" charset="-122"/>
            </a:endParaRPr>
          </a:p>
        </p:txBody>
      </p:sp>
      <p:sp>
        <p:nvSpPr>
          <p:cNvPr id="135171" name="内容占位符 2"/>
          <p:cNvSpPr>
            <a:spLocks noGrp="1"/>
          </p:cNvSpPr>
          <p:nvPr>
            <p:ph idx="1"/>
          </p:nvPr>
        </p:nvSpPr>
        <p:spPr/>
        <p:txBody>
          <a:bodyPr/>
          <a:lstStyle/>
          <a:p>
            <a:endParaRPr lang="zh-CN" altLang="en-US" smtClean="0">
              <a:ea typeface="宋体" pitchFamily="2" charset="-122"/>
            </a:endParaRPr>
          </a:p>
        </p:txBody>
      </p:sp>
      <p:pic>
        <p:nvPicPr>
          <p:cNvPr id="135172" name="Picture 1" descr="C:\Users\Administrator\AppData\Roaming\Tencent\Users\107629163\QQ\WinTemp\RichOle\96M)RQT7P`V6[5E[XHTN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5724525" y="2205038"/>
            <a:ext cx="1800225" cy="4537075"/>
          </a:xfrm>
          <a:prstGeom prst="rect">
            <a:avLst/>
          </a:prstGeom>
          <a:solidFill>
            <a:schemeClr val="accent1">
              <a:alpha val="0"/>
            </a:schemeClr>
          </a:solidFill>
          <a:ln w="28575" algn="ctr">
            <a:solidFill>
              <a:srgbClr val="C00000"/>
            </a:solidFill>
            <a:round/>
            <a:headEnd/>
            <a:tailEnd/>
          </a:ln>
        </p:spPr>
        <p:txBody>
          <a:bodyPr wrap="none" anchor="ctr"/>
          <a:lstStyle/>
          <a:p>
            <a:endParaRPr lang="zh-CN" altLang="en-US">
              <a:ea typeface="宋体" pitchFamily="2" charset="-122"/>
            </a:endParaRPr>
          </a:p>
        </p:txBody>
      </p:sp>
      <p:sp>
        <p:nvSpPr>
          <p:cNvPr id="6" name="圆角矩形标注 5"/>
          <p:cNvSpPr>
            <a:spLocks noChangeArrowheads="1"/>
          </p:cNvSpPr>
          <p:nvPr/>
        </p:nvSpPr>
        <p:spPr bwMode="auto">
          <a:xfrm>
            <a:off x="6372225" y="1368425"/>
            <a:ext cx="1728788" cy="665163"/>
          </a:xfrm>
          <a:prstGeom prst="wedgeRoundRectCallout">
            <a:avLst>
              <a:gd name="adj1" fmla="val -58995"/>
              <a:gd name="adj2" fmla="val 80417"/>
              <a:gd name="adj3"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4" name="TextBox 3"/>
          <p:cNvSpPr txBox="1"/>
          <p:nvPr/>
        </p:nvSpPr>
        <p:spPr>
          <a:xfrm>
            <a:off x="6318250" y="1470025"/>
            <a:ext cx="1836738" cy="461963"/>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zh-CN" altLang="en-US" sz="2400" b="1" smtClean="0">
                <a:solidFill>
                  <a:srgbClr val="C00000"/>
                </a:solidFill>
                <a:effectLst>
                  <a:outerShdw blurRad="38100" dist="38100" dir="2700000" algn="tl">
                    <a:srgbClr val="C0C0C0"/>
                  </a:outerShdw>
                </a:effectLst>
                <a:ea typeface="宋体" pitchFamily="2" charset="-122"/>
              </a:rPr>
              <a:t>页面选项</a:t>
            </a:r>
          </a:p>
        </p:txBody>
      </p:sp>
      <p:cxnSp>
        <p:nvCxnSpPr>
          <p:cNvPr id="8" name="直接连接符 7"/>
          <p:cNvCxnSpPr>
            <a:cxnSpLocks noChangeShapeType="1"/>
          </p:cNvCxnSpPr>
          <p:nvPr/>
        </p:nvCxnSpPr>
        <p:spPr bwMode="auto">
          <a:xfrm>
            <a:off x="5759450" y="2420938"/>
            <a:ext cx="433388" cy="0"/>
          </a:xfrm>
          <a:prstGeom prst="line">
            <a:avLst/>
          </a:prstGeom>
          <a:noFill/>
          <a:ln w="381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794308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标题 1"/>
          <p:cNvSpPr>
            <a:spLocks noGrp="1"/>
          </p:cNvSpPr>
          <p:nvPr>
            <p:ph type="title"/>
          </p:nvPr>
        </p:nvSpPr>
        <p:spPr>
          <a:xfrm>
            <a:off x="539750" y="333375"/>
            <a:ext cx="2952750" cy="762000"/>
          </a:xfrm>
        </p:spPr>
        <p:txBody>
          <a:bodyPr/>
          <a:lstStyle/>
          <a:p>
            <a:r>
              <a:rPr lang="zh-CN" altLang="en-US" sz="2800" smtClean="0">
                <a:solidFill>
                  <a:schemeClr val="tx1"/>
                </a:solidFill>
                <a:latin typeface="宋体" pitchFamily="2" charset="-122"/>
                <a:ea typeface="宋体" pitchFamily="2" charset="-122"/>
              </a:rPr>
              <a:t>四、个性化服务</a:t>
            </a:r>
          </a:p>
        </p:txBody>
      </p:sp>
      <p:sp>
        <p:nvSpPr>
          <p:cNvPr id="136195" name="内容占位符 2"/>
          <p:cNvSpPr>
            <a:spLocks noGrp="1"/>
          </p:cNvSpPr>
          <p:nvPr>
            <p:ph idx="1"/>
          </p:nvPr>
        </p:nvSpPr>
        <p:spPr>
          <a:xfrm>
            <a:off x="179512" y="1916831"/>
            <a:ext cx="8568952" cy="4964981"/>
          </a:xfrm>
        </p:spPr>
        <p:txBody>
          <a:bodyPr/>
          <a:lstStyle/>
          <a:p>
            <a:pPr>
              <a:lnSpc>
                <a:spcPct val="150000"/>
              </a:lnSpc>
            </a:pPr>
            <a:r>
              <a:rPr lang="en-US" altLang="zh-CN" sz="2800" b="1" dirty="0" smtClean="0">
                <a:latin typeface="宋体" pitchFamily="2" charset="-122"/>
                <a:ea typeface="宋体" pitchFamily="2" charset="-122"/>
              </a:rPr>
              <a:t>    MY </a:t>
            </a:r>
            <a:r>
              <a:rPr lang="en-US" altLang="zh-CN" sz="2800" b="1" dirty="0" err="1" smtClean="0">
                <a:latin typeface="宋体" pitchFamily="2" charset="-122"/>
                <a:ea typeface="宋体" pitchFamily="2" charset="-122"/>
              </a:rPr>
              <a:t>EBSCOhost</a:t>
            </a:r>
            <a:r>
              <a:rPr lang="zh-CN" altLang="en-US" sz="2800" b="1" dirty="0" smtClean="0">
                <a:latin typeface="宋体" pitchFamily="2" charset="-122"/>
                <a:ea typeface="宋体" pitchFamily="2" charset="-122"/>
              </a:rPr>
              <a:t>文件夹功能，使用户在系统中拥有一个对文献的保存处理的空间。具体包括</a:t>
            </a:r>
            <a:r>
              <a:rPr lang="zh-CN" altLang="en-US" sz="2800" b="1" dirty="0" smtClean="0">
                <a:solidFill>
                  <a:srgbClr val="7030A0"/>
                </a:solidFill>
                <a:latin typeface="宋体" pitchFamily="2" charset="-122"/>
                <a:ea typeface="宋体" pitchFamily="2" charset="-122"/>
              </a:rPr>
              <a:t>保存结果列表</a:t>
            </a:r>
            <a:r>
              <a:rPr lang="zh-CN" altLang="en-US" sz="2800" b="1" dirty="0" smtClean="0">
                <a:latin typeface="宋体" pitchFamily="2" charset="-122"/>
                <a:ea typeface="宋体" pitchFamily="2" charset="-122"/>
              </a:rPr>
              <a:t>、</a:t>
            </a:r>
            <a:r>
              <a:rPr lang="zh-CN" altLang="en-US" sz="2800" b="1" dirty="0" smtClean="0">
                <a:solidFill>
                  <a:srgbClr val="7030A0"/>
                </a:solidFill>
                <a:latin typeface="宋体" pitchFamily="2" charset="-122"/>
                <a:ea typeface="宋体" pitchFamily="2" charset="-122"/>
              </a:rPr>
              <a:t>网络链接保存、检索历史保存</a:t>
            </a:r>
            <a:r>
              <a:rPr lang="zh-CN" altLang="en-US" sz="2800" b="1" dirty="0" smtClean="0">
                <a:latin typeface="宋体" pitchFamily="2" charset="-122"/>
                <a:ea typeface="宋体" pitchFamily="2" charset="-122"/>
              </a:rPr>
              <a:t>与</a:t>
            </a:r>
            <a:r>
              <a:rPr lang="zh-CN" altLang="en-US" sz="2800" b="1" dirty="0" smtClean="0">
                <a:solidFill>
                  <a:srgbClr val="7030A0"/>
                </a:solidFill>
                <a:latin typeface="宋体" pitchFamily="2" charset="-122"/>
                <a:ea typeface="宋体" pitchFamily="2" charset="-122"/>
              </a:rPr>
              <a:t>定制提醒</a:t>
            </a:r>
            <a:r>
              <a:rPr lang="zh-CN" altLang="en-US" sz="2800" b="1" dirty="0" smtClean="0">
                <a:latin typeface="宋体" pitchFamily="2" charset="-122"/>
                <a:ea typeface="宋体" pitchFamily="2" charset="-122"/>
              </a:rPr>
              <a:t>、</a:t>
            </a:r>
            <a:r>
              <a:rPr lang="zh-CN" altLang="en-US" sz="2800" b="1" dirty="0" smtClean="0">
                <a:solidFill>
                  <a:srgbClr val="7030A0"/>
                </a:solidFill>
                <a:latin typeface="宋体" pitchFamily="2" charset="-122"/>
                <a:ea typeface="宋体" pitchFamily="2" charset="-122"/>
              </a:rPr>
              <a:t>期刊提醒</a:t>
            </a:r>
            <a:r>
              <a:rPr lang="zh-CN" altLang="en-US" sz="2800" b="1" dirty="0" smtClean="0">
                <a:latin typeface="宋体" pitchFamily="2" charset="-122"/>
                <a:ea typeface="宋体" pitchFamily="2" charset="-122"/>
              </a:rPr>
              <a:t>等功能。 </a:t>
            </a:r>
          </a:p>
        </p:txBody>
      </p:sp>
    </p:spTree>
    <p:extLst>
      <p:ext uri="{BB962C8B-B14F-4D97-AF65-F5344CB8AC3E}">
        <p14:creationId xmlns:p14="http://schemas.microsoft.com/office/powerpoint/2010/main" val="737940451"/>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标题 1"/>
          <p:cNvSpPr>
            <a:spLocks noGrp="1"/>
          </p:cNvSpPr>
          <p:nvPr>
            <p:ph type="title"/>
          </p:nvPr>
        </p:nvSpPr>
        <p:spPr/>
        <p:txBody>
          <a:bodyPr/>
          <a:lstStyle/>
          <a:p>
            <a:endParaRPr lang="zh-CN" altLang="en-US" smtClean="0">
              <a:latin typeface="宋体" pitchFamily="2" charset="-122"/>
              <a:ea typeface="宋体" pitchFamily="2" charset="-122"/>
            </a:endParaRPr>
          </a:p>
        </p:txBody>
      </p:sp>
      <p:sp>
        <p:nvSpPr>
          <p:cNvPr id="137219" name="内容占位符 2"/>
          <p:cNvSpPr>
            <a:spLocks noGrp="1"/>
          </p:cNvSpPr>
          <p:nvPr>
            <p:ph idx="1"/>
          </p:nvPr>
        </p:nvSpPr>
        <p:spPr/>
        <p:txBody>
          <a:bodyPr/>
          <a:lstStyle/>
          <a:p>
            <a:endParaRPr lang="zh-CN" altLang="en-US" smtClean="0">
              <a:ea typeface="宋体" pitchFamily="2" charset="-122"/>
            </a:endParaRPr>
          </a:p>
        </p:txBody>
      </p:sp>
      <p:pic>
        <p:nvPicPr>
          <p:cNvPr id="137220" name="Picture 1" descr="C:\Users\Administrator\AppData\Roaming\Tencent\Users\107629163\QQ\WinTemp\RichOle\H(DQIM%@UIN6DJIARF$FE5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4787900" y="2205038"/>
            <a:ext cx="2736850" cy="3816350"/>
          </a:xfrm>
          <a:prstGeom prst="rect">
            <a:avLst/>
          </a:prstGeom>
          <a:solidFill>
            <a:schemeClr val="accent1">
              <a:alpha val="0"/>
            </a:schemeClr>
          </a:solidFill>
          <a:ln w="28575" algn="ctr">
            <a:solidFill>
              <a:srgbClr val="C00000"/>
            </a:solidFill>
            <a:round/>
            <a:headEnd/>
            <a:tailEnd/>
          </a:ln>
        </p:spPr>
        <p:txBody>
          <a:bodyPr wrap="none" anchor="ctr"/>
          <a:lstStyle/>
          <a:p>
            <a:endParaRPr lang="zh-CN" altLang="en-US" u="sng">
              <a:ea typeface="宋体" pitchFamily="2" charset="-122"/>
            </a:endParaRPr>
          </a:p>
        </p:txBody>
      </p:sp>
      <p:cxnSp>
        <p:nvCxnSpPr>
          <p:cNvPr id="6" name="直接连接符 5"/>
          <p:cNvCxnSpPr>
            <a:cxnSpLocks noChangeShapeType="1"/>
          </p:cNvCxnSpPr>
          <p:nvPr/>
        </p:nvCxnSpPr>
        <p:spPr bwMode="auto">
          <a:xfrm>
            <a:off x="6516688" y="2420938"/>
            <a:ext cx="863600" cy="0"/>
          </a:xfrm>
          <a:prstGeom prst="line">
            <a:avLst/>
          </a:prstGeom>
          <a:noFill/>
          <a:ln w="38100" algn="ctr">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圆角矩形标注 7"/>
          <p:cNvSpPr>
            <a:spLocks noChangeArrowheads="1"/>
          </p:cNvSpPr>
          <p:nvPr/>
        </p:nvSpPr>
        <p:spPr bwMode="auto">
          <a:xfrm>
            <a:off x="6804025" y="1196975"/>
            <a:ext cx="1800225" cy="811213"/>
          </a:xfrm>
          <a:prstGeom prst="wedgeRoundRectCallout">
            <a:avLst>
              <a:gd name="adj1" fmla="val -51403"/>
              <a:gd name="adj2" fmla="val 72667"/>
              <a:gd name="adj3"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ea typeface="宋体" pitchFamily="2" charset="-122"/>
            </a:endParaRPr>
          </a:p>
        </p:txBody>
      </p:sp>
      <p:sp>
        <p:nvSpPr>
          <p:cNvPr id="7" name="TextBox 6"/>
          <p:cNvSpPr txBox="1"/>
          <p:nvPr/>
        </p:nvSpPr>
        <p:spPr>
          <a:xfrm>
            <a:off x="6804025" y="1196975"/>
            <a:ext cx="1800225" cy="830263"/>
          </a:xfrm>
          <a:prstGeom prst="rect">
            <a:avLst/>
          </a:prstGeom>
          <a:noFill/>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zh-CN" altLang="en-US" sz="2400" b="1" smtClean="0">
                <a:solidFill>
                  <a:srgbClr val="C00000"/>
                </a:solidFill>
                <a:effectLst>
                  <a:outerShdw blurRad="38100" dist="38100" dir="2700000" algn="tl">
                    <a:srgbClr val="C0C0C0"/>
                  </a:outerShdw>
                </a:effectLst>
                <a:ea typeface="宋体" pitchFamily="2" charset="-122"/>
              </a:rPr>
              <a:t> 快讯</a:t>
            </a:r>
            <a:r>
              <a:rPr lang="en-US" altLang="zh-CN" sz="2400" b="1" smtClean="0">
                <a:solidFill>
                  <a:srgbClr val="C00000"/>
                </a:solidFill>
                <a:effectLst>
                  <a:outerShdw blurRad="38100" dist="38100" dir="2700000" algn="tl">
                    <a:srgbClr val="C0C0C0"/>
                  </a:outerShdw>
                </a:effectLst>
                <a:ea typeface="宋体" pitchFamily="2" charset="-122"/>
              </a:rPr>
              <a:t>/</a:t>
            </a:r>
            <a:r>
              <a:rPr lang="zh-CN" altLang="en-US" sz="2400" b="1" smtClean="0">
                <a:solidFill>
                  <a:srgbClr val="C00000"/>
                </a:solidFill>
                <a:effectLst>
                  <a:outerShdw blurRad="38100" dist="38100" dir="2700000" algn="tl">
                    <a:srgbClr val="C0C0C0"/>
                  </a:outerShdw>
                </a:effectLst>
                <a:ea typeface="宋体" pitchFamily="2" charset="-122"/>
              </a:rPr>
              <a:t>保存</a:t>
            </a:r>
            <a:r>
              <a:rPr lang="en-US" altLang="zh-CN" sz="2400" b="1" smtClean="0">
                <a:solidFill>
                  <a:srgbClr val="C00000"/>
                </a:solidFill>
                <a:effectLst>
                  <a:outerShdw blurRad="38100" dist="38100" dir="2700000" algn="tl">
                    <a:srgbClr val="C0C0C0"/>
                  </a:outerShdw>
                </a:effectLst>
                <a:ea typeface="宋体" pitchFamily="2" charset="-122"/>
              </a:rPr>
              <a:t>/ </a:t>
            </a:r>
            <a:r>
              <a:rPr lang="zh-CN" altLang="en-US" sz="2400" b="1" smtClean="0">
                <a:solidFill>
                  <a:srgbClr val="C00000"/>
                </a:solidFill>
                <a:effectLst>
                  <a:outerShdw blurRad="38100" dist="38100" dir="2700000" algn="tl">
                    <a:srgbClr val="C0C0C0"/>
                  </a:outerShdw>
                </a:effectLst>
                <a:ea typeface="宋体" pitchFamily="2" charset="-122"/>
              </a:rPr>
              <a:t>共享</a:t>
            </a:r>
          </a:p>
        </p:txBody>
      </p:sp>
      <p:sp>
        <p:nvSpPr>
          <p:cNvPr id="10" name="矩形 9"/>
          <p:cNvSpPr>
            <a:spLocks noChangeArrowheads="1"/>
          </p:cNvSpPr>
          <p:nvPr/>
        </p:nvSpPr>
        <p:spPr bwMode="auto">
          <a:xfrm>
            <a:off x="6516688" y="115888"/>
            <a:ext cx="719137" cy="360362"/>
          </a:xfrm>
          <a:prstGeom prst="rect">
            <a:avLst/>
          </a:prstGeom>
          <a:solidFill>
            <a:schemeClr val="accent1">
              <a:alpha val="0"/>
            </a:schemeClr>
          </a:solidFill>
          <a:ln w="28575" algn="ctr">
            <a:solidFill>
              <a:srgbClr val="C00000"/>
            </a:solidFill>
            <a:round/>
            <a:headEnd/>
            <a:tailEnd/>
          </a:ln>
        </p:spPr>
        <p:txBody>
          <a:bodyPr wrap="none" anchor="ctr"/>
          <a:lstStyle/>
          <a:p>
            <a:endParaRPr lang="zh-CN" altLang="en-US" u="sng">
              <a:ea typeface="宋体" pitchFamily="2" charset="-122"/>
            </a:endParaRPr>
          </a:p>
        </p:txBody>
      </p:sp>
      <p:sp>
        <p:nvSpPr>
          <p:cNvPr id="2" name="圆角矩形 1"/>
          <p:cNvSpPr/>
          <p:nvPr/>
        </p:nvSpPr>
        <p:spPr>
          <a:xfrm>
            <a:off x="4932363" y="4113213"/>
            <a:ext cx="2303462" cy="3952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Tree>
    <p:extLst>
      <p:ext uri="{BB962C8B-B14F-4D97-AF65-F5344CB8AC3E}">
        <p14:creationId xmlns:p14="http://schemas.microsoft.com/office/powerpoint/2010/main" val="36819509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标题 1"/>
          <p:cNvSpPr>
            <a:spLocks noGrp="1"/>
          </p:cNvSpPr>
          <p:nvPr>
            <p:ph type="title"/>
          </p:nvPr>
        </p:nvSpPr>
        <p:spPr/>
        <p:txBody>
          <a:bodyPr/>
          <a:lstStyle/>
          <a:p>
            <a:endParaRPr lang="zh-CN" altLang="en-US" smtClean="0">
              <a:latin typeface="宋体" pitchFamily="2" charset="-122"/>
              <a:ea typeface="宋体" pitchFamily="2" charset="-122"/>
            </a:endParaRPr>
          </a:p>
        </p:txBody>
      </p:sp>
      <p:sp>
        <p:nvSpPr>
          <p:cNvPr id="138243" name="内容占位符 2"/>
          <p:cNvSpPr>
            <a:spLocks noGrp="1"/>
          </p:cNvSpPr>
          <p:nvPr>
            <p:ph idx="1"/>
          </p:nvPr>
        </p:nvSpPr>
        <p:spPr/>
        <p:txBody>
          <a:bodyPr/>
          <a:lstStyle/>
          <a:p>
            <a:endParaRPr lang="zh-CN" altLang="en-US" smtClean="0">
              <a:ea typeface="宋体" pitchFamily="2" charset="-122"/>
            </a:endParaRPr>
          </a:p>
        </p:txBody>
      </p:sp>
      <p:pic>
        <p:nvPicPr>
          <p:cNvPr id="138244" name="Picture 1" descr="C:\Users\Administrator\AppData\Roaming\Tencent\Users\107629163\QQ\WinTemp\RichOle\C[90WJR4WV0V5(~54~%V8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28828"/>
            <a:ext cx="9039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971550" y="5013325"/>
            <a:ext cx="863600" cy="360363"/>
          </a:xfrm>
          <a:prstGeom prst="rect">
            <a:avLst/>
          </a:prstGeom>
          <a:solidFill>
            <a:schemeClr val="accent1">
              <a:alpha val="0"/>
            </a:schemeClr>
          </a:solidFill>
          <a:ln w="28575" algn="ctr">
            <a:solidFill>
              <a:srgbClr val="C00000"/>
            </a:solidFill>
            <a:round/>
            <a:headEnd/>
            <a:tailEnd/>
          </a:ln>
        </p:spPr>
        <p:txBody>
          <a:bodyPr wrap="none" anchor="ctr"/>
          <a:lstStyle/>
          <a:p>
            <a:endParaRPr lang="zh-CN" altLang="en-US" u="sng">
              <a:ea typeface="宋体" pitchFamily="2" charset="-122"/>
            </a:endParaRPr>
          </a:p>
        </p:txBody>
      </p:sp>
    </p:spTree>
    <p:extLst>
      <p:ext uri="{BB962C8B-B14F-4D97-AF65-F5344CB8AC3E}">
        <p14:creationId xmlns:p14="http://schemas.microsoft.com/office/powerpoint/2010/main" val="27558339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标题 1"/>
          <p:cNvSpPr>
            <a:spLocks noGrp="1"/>
          </p:cNvSpPr>
          <p:nvPr>
            <p:ph type="title"/>
          </p:nvPr>
        </p:nvSpPr>
        <p:spPr/>
        <p:txBody>
          <a:bodyPr/>
          <a:lstStyle/>
          <a:p>
            <a:endParaRPr lang="zh-CN" altLang="en-US" smtClean="0">
              <a:latin typeface="宋体" pitchFamily="2" charset="-122"/>
              <a:ea typeface="宋体" pitchFamily="2" charset="-122"/>
            </a:endParaRPr>
          </a:p>
        </p:txBody>
      </p:sp>
      <p:sp>
        <p:nvSpPr>
          <p:cNvPr id="139267" name="内容占位符 2"/>
          <p:cNvSpPr>
            <a:spLocks noGrp="1"/>
          </p:cNvSpPr>
          <p:nvPr>
            <p:ph idx="1"/>
          </p:nvPr>
        </p:nvSpPr>
        <p:spPr/>
        <p:txBody>
          <a:bodyPr/>
          <a:lstStyle/>
          <a:p>
            <a:endParaRPr lang="zh-CN" altLang="en-US" smtClean="0">
              <a:ea typeface="宋体" pitchFamily="2" charset="-122"/>
            </a:endParaRPr>
          </a:p>
        </p:txBody>
      </p:sp>
      <p:pic>
        <p:nvPicPr>
          <p:cNvPr id="139268" name="Picture 1" descr="C:\Users\Administrator\AppData\Roaming\Tencent\Users\107629163\QQ\WinTemp\RichOle\)DEQNZ6U%K5Q[M%[V(FYF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a:spLocks noChangeArrowheads="1"/>
          </p:cNvSpPr>
          <p:nvPr/>
        </p:nvSpPr>
        <p:spPr bwMode="auto">
          <a:xfrm>
            <a:off x="2051050" y="1916113"/>
            <a:ext cx="5113338" cy="3025775"/>
          </a:xfrm>
          <a:prstGeom prst="rect">
            <a:avLst/>
          </a:prstGeom>
          <a:solidFill>
            <a:schemeClr val="accent1">
              <a:alpha val="0"/>
            </a:schemeClr>
          </a:solidFill>
          <a:ln w="28575" algn="ctr">
            <a:solidFill>
              <a:srgbClr val="C00000"/>
            </a:solidFill>
            <a:round/>
            <a:headEnd/>
            <a:tailEnd/>
          </a:ln>
        </p:spPr>
        <p:txBody>
          <a:bodyPr wrap="none" anchor="ctr"/>
          <a:lstStyle/>
          <a:p>
            <a:endParaRPr lang="zh-CN" altLang="en-US" u="sng">
              <a:ea typeface="宋体" pitchFamily="2" charset="-122"/>
            </a:endParaRPr>
          </a:p>
        </p:txBody>
      </p:sp>
      <p:sp>
        <p:nvSpPr>
          <p:cNvPr id="6" name="矩形 5"/>
          <p:cNvSpPr>
            <a:spLocks noChangeArrowheads="1"/>
          </p:cNvSpPr>
          <p:nvPr/>
        </p:nvSpPr>
        <p:spPr bwMode="auto">
          <a:xfrm>
            <a:off x="107950" y="4921250"/>
            <a:ext cx="998538" cy="495300"/>
          </a:xfrm>
          <a:prstGeom prst="rect">
            <a:avLst/>
          </a:prstGeom>
          <a:solidFill>
            <a:schemeClr val="accent1">
              <a:alpha val="0"/>
            </a:schemeClr>
          </a:solidFill>
          <a:ln w="28575" algn="ctr">
            <a:solidFill>
              <a:srgbClr val="C00000"/>
            </a:solidFill>
            <a:round/>
            <a:headEnd/>
            <a:tailEnd/>
          </a:ln>
        </p:spPr>
        <p:txBody>
          <a:bodyPr wrap="none" anchor="ctr"/>
          <a:lstStyle/>
          <a:p>
            <a:endParaRPr lang="zh-CN" altLang="en-US" u="sng">
              <a:ea typeface="宋体" pitchFamily="2" charset="-122"/>
            </a:endParaRPr>
          </a:p>
        </p:txBody>
      </p:sp>
    </p:spTree>
    <p:extLst>
      <p:ext uri="{BB962C8B-B14F-4D97-AF65-F5344CB8AC3E}">
        <p14:creationId xmlns:p14="http://schemas.microsoft.com/office/powerpoint/2010/main" val="10395483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矩形 4"/>
          <p:cNvSpPr>
            <a:spLocks noChangeArrowheads="1"/>
          </p:cNvSpPr>
          <p:nvPr/>
        </p:nvSpPr>
        <p:spPr bwMode="auto">
          <a:xfrm>
            <a:off x="8244408" y="1484784"/>
            <a:ext cx="791592" cy="360363"/>
          </a:xfrm>
          <a:prstGeom prst="rect">
            <a:avLst/>
          </a:prstGeom>
          <a:solidFill>
            <a:schemeClr val="accent1">
              <a:alpha val="0"/>
            </a:schemeClr>
          </a:solidFill>
          <a:ln w="28575" algn="ctr">
            <a:solidFill>
              <a:srgbClr val="C00000"/>
            </a:solidFill>
            <a:round/>
            <a:headEnd/>
            <a:tailEnd/>
          </a:ln>
        </p:spPr>
        <p:txBody>
          <a:bodyPr wrap="none" anchor="ctr"/>
          <a:lstStyle/>
          <a:p>
            <a:endParaRPr lang="zh-CN" altLang="en-US" u="sng">
              <a:ea typeface="宋体" pitchFamily="2" charset="-122"/>
            </a:endParaRPr>
          </a:p>
        </p:txBody>
      </p:sp>
    </p:spTree>
    <p:extLst>
      <p:ext uri="{BB962C8B-B14F-4D97-AF65-F5344CB8AC3E}">
        <p14:creationId xmlns:p14="http://schemas.microsoft.com/office/powerpoint/2010/main" val="353890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矩形 4"/>
          <p:cNvSpPr>
            <a:spLocks noChangeArrowheads="1"/>
          </p:cNvSpPr>
          <p:nvPr/>
        </p:nvSpPr>
        <p:spPr bwMode="auto">
          <a:xfrm>
            <a:off x="4283968" y="2636912"/>
            <a:ext cx="3816424" cy="2520280"/>
          </a:xfrm>
          <a:prstGeom prst="rect">
            <a:avLst/>
          </a:prstGeom>
          <a:solidFill>
            <a:schemeClr val="accent1">
              <a:alpha val="0"/>
            </a:schemeClr>
          </a:solidFill>
          <a:ln w="28575" algn="ctr">
            <a:solidFill>
              <a:srgbClr val="C00000"/>
            </a:solidFill>
            <a:round/>
            <a:headEnd/>
            <a:tailEnd/>
          </a:ln>
        </p:spPr>
        <p:txBody>
          <a:bodyPr wrap="none" anchor="ctr"/>
          <a:lstStyle/>
          <a:p>
            <a:endParaRPr lang="zh-CN" altLang="en-US" u="sng">
              <a:ea typeface="宋体" pitchFamily="2" charset="-122"/>
            </a:endParaRPr>
          </a:p>
        </p:txBody>
      </p:sp>
      <p:sp>
        <p:nvSpPr>
          <p:cNvPr id="6" name="TextBox 5"/>
          <p:cNvSpPr txBox="1"/>
          <p:nvPr/>
        </p:nvSpPr>
        <p:spPr>
          <a:xfrm>
            <a:off x="2339752" y="1052736"/>
            <a:ext cx="4824536" cy="584775"/>
          </a:xfrm>
          <a:prstGeom prst="rect">
            <a:avLst/>
          </a:prstGeom>
          <a:noFill/>
        </p:spPr>
        <p:txBody>
          <a:bodyPr wrap="square" rtlCol="0">
            <a:spAutoFit/>
          </a:bodyPr>
          <a:lstStyle/>
          <a:p>
            <a:r>
              <a:rPr lang="zh-CN" altLang="en-US" sz="3200" dirty="0" smtClean="0">
                <a:solidFill>
                  <a:srgbClr val="C00000"/>
                </a:solidFill>
              </a:rPr>
              <a:t>导出题录，选择引文格式</a:t>
            </a:r>
            <a:endParaRPr lang="zh-CN" altLang="en-US" sz="3200" dirty="0">
              <a:solidFill>
                <a:srgbClr val="C00000"/>
              </a:solidFill>
            </a:endParaRPr>
          </a:p>
        </p:txBody>
      </p:sp>
    </p:spTree>
    <p:extLst>
      <p:ext uri="{BB962C8B-B14F-4D97-AF65-F5344CB8AC3E}">
        <p14:creationId xmlns:p14="http://schemas.microsoft.com/office/powerpoint/2010/main" val="339581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AutoShape 43"/>
          <p:cNvSpPr>
            <a:spLocks noChangeArrowheads="1"/>
          </p:cNvSpPr>
          <p:nvPr/>
        </p:nvSpPr>
        <p:spPr bwMode="gray">
          <a:xfrm>
            <a:off x="0" y="2276872"/>
            <a:ext cx="9144000" cy="1800200"/>
          </a:xfrm>
          <a:prstGeom prst="roundRect">
            <a:avLst>
              <a:gd name="adj" fmla="val 7574"/>
            </a:avLst>
          </a:prstGeom>
          <a:solidFill>
            <a:schemeClr val="accent2">
              <a:lumMod val="75000"/>
            </a:schemeClr>
          </a:solidFill>
          <a:ln>
            <a:noFill/>
          </a:ln>
          <a:effectLst/>
          <a:extLst/>
        </p:spPr>
        <p:txBody>
          <a:bodyPr wrap="none" anchor="ctr"/>
          <a:lstStyle/>
          <a:p>
            <a:pPr algn="ctr" eaLnBrk="0" hangingPunct="0">
              <a:buFont typeface="Wingdings" pitchFamily="2" charset="2"/>
              <a:buNone/>
              <a:defRPr/>
            </a:pPr>
            <a:r>
              <a:rPr lang="en-US" altLang="zh-CN" sz="4000" b="1" dirty="0" smtClean="0">
                <a:solidFill>
                  <a:schemeClr val="bg1"/>
                </a:solidFill>
                <a:latin typeface="Arial" pitchFamily="34" charset="0"/>
              </a:rPr>
              <a:t>1</a:t>
            </a:r>
            <a:r>
              <a:rPr lang="zh-CN" altLang="en-US" sz="4000" b="1" dirty="0" smtClean="0">
                <a:solidFill>
                  <a:schemeClr val="bg1"/>
                </a:solidFill>
                <a:latin typeface="Arial" pitchFamily="34" charset="0"/>
              </a:rPr>
              <a:t>检索</a:t>
            </a:r>
            <a:r>
              <a:rPr lang="zh-CN" altLang="en-US" sz="4000" b="1" dirty="0">
                <a:solidFill>
                  <a:schemeClr val="bg1"/>
                </a:solidFill>
                <a:latin typeface="Arial" pitchFamily="34" charset="0"/>
              </a:rPr>
              <a:t>基础知识</a:t>
            </a:r>
            <a:r>
              <a:rPr lang="zh-CN" altLang="en-US" sz="4000" b="1" dirty="0" smtClean="0">
                <a:solidFill>
                  <a:schemeClr val="bg1"/>
                </a:solidFill>
                <a:latin typeface="Arial" pitchFamily="34" charset="0"/>
              </a:rPr>
              <a:t>介绍   </a:t>
            </a:r>
            <a:endParaRPr lang="zh-CN" altLang="en-US" sz="4000" b="1" dirty="0">
              <a:solidFill>
                <a:schemeClr val="bg1"/>
              </a:solidFill>
              <a:latin typeface="Arial" pitchFamily="34" charset="0"/>
            </a:endParaRPr>
          </a:p>
        </p:txBody>
      </p:sp>
    </p:spTree>
    <p:extLst>
      <p:ext uri="{BB962C8B-B14F-4D97-AF65-F5344CB8AC3E}">
        <p14:creationId xmlns:p14="http://schemas.microsoft.com/office/powerpoint/2010/main" val="196746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idx="1"/>
          </p:nvPr>
        </p:nvSpPr>
        <p:spPr>
          <a:xfrm>
            <a:off x="304800" y="1250950"/>
            <a:ext cx="8839200" cy="5607050"/>
          </a:xfrm>
        </p:spPr>
        <p:txBody>
          <a:bodyPr>
            <a:normAutofit/>
          </a:bodyPr>
          <a:lstStyle/>
          <a:p>
            <a:pPr>
              <a:lnSpc>
                <a:spcPct val="80000"/>
              </a:lnSpc>
            </a:pPr>
            <a:r>
              <a:rPr lang="en-US" altLang="zh-CN" sz="2400" b="1" dirty="0" smtClean="0">
                <a:latin typeface="Times New Roman" panose="02020603050405020304" pitchFamily="18" charset="0"/>
                <a:ea typeface="宋体" pitchFamily="2" charset="-122"/>
                <a:cs typeface="Times New Roman" panose="02020603050405020304" pitchFamily="18" charset="0"/>
              </a:rPr>
              <a:t>IEEE</a:t>
            </a:r>
            <a:r>
              <a:rPr lang="zh-CN" altLang="en-US" sz="2400" b="1" dirty="0">
                <a:latin typeface="Times New Roman" panose="02020603050405020304" pitchFamily="18" charset="0"/>
                <a:ea typeface="宋体" pitchFamily="2" charset="-122"/>
                <a:cs typeface="Times New Roman" panose="02020603050405020304" pitchFamily="18" charset="0"/>
              </a:rPr>
              <a:t>全文数据库 </a:t>
            </a:r>
            <a:r>
              <a:rPr lang="en-US" altLang="zh-CN" sz="2400" b="1" dirty="0">
                <a:latin typeface="Times New Roman" panose="02020603050405020304" pitchFamily="18" charset="0"/>
                <a:ea typeface="宋体" pitchFamily="2" charset="-122"/>
                <a:cs typeface="Times New Roman" panose="02020603050405020304" pitchFamily="18" charset="0"/>
                <a:hlinkClick r:id="rId2"/>
              </a:rPr>
              <a:t>http://ieeexplore.ieee.org</a:t>
            </a:r>
            <a:r>
              <a:rPr lang="en-US" altLang="zh-CN" sz="2400" b="1" dirty="0">
                <a:latin typeface="Times New Roman" panose="02020603050405020304" pitchFamily="18" charset="0"/>
                <a:ea typeface="宋体" pitchFamily="2" charset="-122"/>
                <a:cs typeface="Times New Roman" panose="02020603050405020304" pitchFamily="18" charset="0"/>
              </a:rPr>
              <a:t> </a:t>
            </a:r>
            <a:endParaRPr lang="en-US" altLang="zh-CN" sz="2400" b="1" dirty="0" smtClean="0">
              <a:latin typeface="Times New Roman" panose="02020603050405020304" pitchFamily="18" charset="0"/>
              <a:ea typeface="宋体" pitchFamily="2" charset="-122"/>
              <a:cs typeface="Times New Roman" panose="02020603050405020304" pitchFamily="18" charset="0"/>
            </a:endParaRPr>
          </a:p>
          <a:p>
            <a:pPr>
              <a:lnSpc>
                <a:spcPct val="80000"/>
              </a:lnSpc>
            </a:pPr>
            <a:r>
              <a:rPr lang="en-US" altLang="zh-CN" sz="2400" b="1" dirty="0" smtClean="0">
                <a:latin typeface="Times New Roman" panose="02020603050405020304" pitchFamily="18" charset="0"/>
                <a:cs typeface="Times New Roman" panose="02020603050405020304" pitchFamily="18" charset="0"/>
              </a:rPr>
              <a:t>The ACM Digital Library</a:t>
            </a:r>
            <a:r>
              <a:rPr lang="zh-CN" altLang="en-US" sz="2400" b="1" dirty="0" smtClean="0">
                <a:latin typeface="Times New Roman" panose="02020603050405020304" pitchFamily="18" charset="0"/>
                <a:cs typeface="Times New Roman" panose="02020603050405020304" pitchFamily="18" charset="0"/>
              </a:rPr>
              <a:t>美国计算机协会全文数据库</a:t>
            </a:r>
          </a:p>
          <a:p>
            <a:pPr lvl="1" eaLnBrk="1" hangingPunct="1">
              <a:lnSpc>
                <a:spcPct val="80000"/>
              </a:lnSpc>
            </a:pPr>
            <a:r>
              <a:rPr lang="en-US" altLang="zh-CN" sz="2400" b="1" dirty="0" smtClean="0">
                <a:latin typeface="Times New Roman" panose="02020603050405020304" pitchFamily="18" charset="0"/>
                <a:cs typeface="Times New Roman" panose="02020603050405020304" pitchFamily="18" charset="0"/>
              </a:rPr>
              <a:t>http://portal.acm.org/ </a:t>
            </a:r>
          </a:p>
          <a:p>
            <a:pPr eaLnBrk="1" hangingPunct="1">
              <a:lnSpc>
                <a:spcPct val="80000"/>
              </a:lnSpc>
            </a:pPr>
            <a:r>
              <a:rPr lang="zh-CN" altLang="en-US" sz="2400" b="1" dirty="0" smtClean="0">
                <a:latin typeface="Times New Roman" panose="02020603050405020304" pitchFamily="18" charset="0"/>
                <a:cs typeface="Times New Roman" panose="02020603050405020304" pitchFamily="18" charset="0"/>
              </a:rPr>
              <a:t> </a:t>
            </a:r>
            <a:r>
              <a:rPr lang="en-US" altLang="zh-CN" sz="2400" b="1" dirty="0" smtClean="0">
                <a:latin typeface="Times New Roman" panose="02020603050405020304" pitchFamily="18" charset="0"/>
                <a:cs typeface="Times New Roman" panose="02020603050405020304" pitchFamily="18" charset="0"/>
              </a:rPr>
              <a:t>ACS</a:t>
            </a:r>
            <a:r>
              <a:rPr lang="zh-CN" altLang="en-US" sz="2400" b="1" dirty="0" smtClean="0">
                <a:latin typeface="Times New Roman" panose="02020603050405020304" pitchFamily="18" charset="0"/>
                <a:cs typeface="Times New Roman" panose="02020603050405020304" pitchFamily="18" charset="0"/>
              </a:rPr>
              <a:t>美国化学学会电子期刊</a:t>
            </a:r>
          </a:p>
          <a:p>
            <a:pPr lvl="1" eaLnBrk="1" hangingPunct="1">
              <a:lnSpc>
                <a:spcPct val="80000"/>
              </a:lnSpc>
            </a:pPr>
            <a:r>
              <a:rPr lang="en-US" altLang="zh-CN" sz="2400" b="1" dirty="0" smtClean="0">
                <a:latin typeface="Times New Roman" panose="02020603050405020304" pitchFamily="18" charset="0"/>
                <a:cs typeface="Times New Roman" panose="02020603050405020304" pitchFamily="18" charset="0"/>
              </a:rPr>
              <a:t>http://pubs.acs.org/ </a:t>
            </a:r>
          </a:p>
          <a:p>
            <a:pPr eaLnBrk="1" hangingPunct="1">
              <a:lnSpc>
                <a:spcPct val="80000"/>
              </a:lnSpc>
            </a:pPr>
            <a:r>
              <a:rPr lang="en-US" altLang="zh-CN" sz="2400" b="1" dirty="0" smtClean="0">
                <a:latin typeface="Times New Roman" panose="02020603050405020304" pitchFamily="18" charset="0"/>
                <a:cs typeface="Times New Roman" panose="02020603050405020304" pitchFamily="18" charset="0"/>
              </a:rPr>
              <a:t>APS Journals</a:t>
            </a:r>
            <a:r>
              <a:rPr lang="zh-CN" altLang="en-US" sz="2400" b="1" dirty="0" smtClean="0">
                <a:latin typeface="Times New Roman" panose="02020603050405020304" pitchFamily="18" charset="0"/>
                <a:cs typeface="Times New Roman" panose="02020603050405020304" pitchFamily="18" charset="0"/>
              </a:rPr>
              <a:t>美国物理协会电子期刊</a:t>
            </a:r>
          </a:p>
          <a:p>
            <a:pPr lvl="1" eaLnBrk="1" hangingPunct="1">
              <a:lnSpc>
                <a:spcPct val="80000"/>
              </a:lnSpc>
            </a:pPr>
            <a:r>
              <a:rPr lang="en-US" altLang="zh-CN" sz="2400" b="1" dirty="0" smtClean="0">
                <a:latin typeface="Times New Roman" panose="02020603050405020304" pitchFamily="18" charset="0"/>
                <a:cs typeface="Times New Roman" panose="02020603050405020304" pitchFamily="18" charset="0"/>
              </a:rPr>
              <a:t>http://publish.aps.org/ </a:t>
            </a:r>
          </a:p>
          <a:p>
            <a:pPr eaLnBrk="1" hangingPunct="1">
              <a:lnSpc>
                <a:spcPct val="80000"/>
              </a:lnSpc>
            </a:pPr>
            <a:r>
              <a:rPr lang="zh-CN" altLang="en-US" sz="2400" b="1" dirty="0" smtClean="0">
                <a:latin typeface="Times New Roman" panose="02020603050405020304" pitchFamily="18" charset="0"/>
                <a:cs typeface="Times New Roman" panose="02020603050405020304" pitchFamily="18" charset="0"/>
              </a:rPr>
              <a:t> </a:t>
            </a:r>
            <a:r>
              <a:rPr lang="en-US" altLang="zh-CN" sz="2400" b="1" dirty="0" smtClean="0">
                <a:latin typeface="Times New Roman" panose="02020603050405020304" pitchFamily="18" charset="0"/>
                <a:cs typeface="Times New Roman" panose="02020603050405020304" pitchFamily="18" charset="0"/>
              </a:rPr>
              <a:t>JSTOR</a:t>
            </a:r>
            <a:r>
              <a:rPr lang="zh-CN" altLang="en-US" sz="2400" b="1" dirty="0" smtClean="0">
                <a:latin typeface="Times New Roman" panose="02020603050405020304" pitchFamily="18" charset="0"/>
                <a:cs typeface="Times New Roman" panose="02020603050405020304" pitchFamily="18" charset="0"/>
              </a:rPr>
              <a:t>人文社会科学电子期刊全文过刊库</a:t>
            </a:r>
          </a:p>
          <a:p>
            <a:pPr lvl="1" eaLnBrk="1" hangingPunct="1">
              <a:lnSpc>
                <a:spcPct val="80000"/>
              </a:lnSpc>
            </a:pPr>
            <a:r>
              <a:rPr lang="en-US" altLang="zh-CN" sz="2400" b="1" dirty="0" smtClean="0">
                <a:latin typeface="Times New Roman" panose="02020603050405020304" pitchFamily="18" charset="0"/>
                <a:cs typeface="Times New Roman" panose="02020603050405020304" pitchFamily="18" charset="0"/>
                <a:hlinkClick r:id="rId3"/>
              </a:rPr>
              <a:t>http://www.jstor.org/</a:t>
            </a:r>
            <a:endParaRPr lang="en-US" altLang="zh-CN" sz="2400" b="1" dirty="0" smtClean="0">
              <a:latin typeface="Times New Roman" panose="02020603050405020304" pitchFamily="18" charset="0"/>
              <a:cs typeface="Times New Roman" panose="02020603050405020304" pitchFamily="18" charset="0"/>
            </a:endParaRPr>
          </a:p>
        </p:txBody>
      </p:sp>
      <p:sp>
        <p:nvSpPr>
          <p:cNvPr id="3" name="TextBox 2"/>
          <p:cNvSpPr txBox="1"/>
          <p:nvPr/>
        </p:nvSpPr>
        <p:spPr>
          <a:xfrm>
            <a:off x="755576" y="548680"/>
            <a:ext cx="3672408" cy="584775"/>
          </a:xfrm>
          <a:prstGeom prst="rect">
            <a:avLst/>
          </a:prstGeom>
          <a:noFill/>
        </p:spPr>
        <p:txBody>
          <a:bodyPr wrap="square" rtlCol="0">
            <a:spAutoFit/>
          </a:bodyPr>
          <a:lstStyle/>
          <a:p>
            <a:r>
              <a:rPr lang="zh-CN" altLang="en-US" sz="3200" b="1" dirty="0" smtClean="0">
                <a:latin typeface="黑体" panose="02010609060101010101" pitchFamily="49" charset="-122"/>
                <a:ea typeface="黑体" panose="02010609060101010101" pitchFamily="49" charset="-122"/>
              </a:rPr>
              <a:t>其它数据库</a:t>
            </a:r>
            <a:endParaRPr lang="zh-CN" altLang="en-US" sz="32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52859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AutoShape 43"/>
          <p:cNvSpPr>
            <a:spLocks noChangeArrowheads="1"/>
          </p:cNvSpPr>
          <p:nvPr/>
        </p:nvSpPr>
        <p:spPr bwMode="gray">
          <a:xfrm>
            <a:off x="0" y="2276872"/>
            <a:ext cx="9144000" cy="1800200"/>
          </a:xfrm>
          <a:prstGeom prst="roundRect">
            <a:avLst>
              <a:gd name="adj" fmla="val 7574"/>
            </a:avLst>
          </a:prstGeom>
          <a:solidFill>
            <a:schemeClr val="accent2">
              <a:lumMod val="75000"/>
            </a:schemeClr>
          </a:solidFill>
          <a:ln>
            <a:noFill/>
          </a:ln>
          <a:effectLst/>
          <a:extLst/>
        </p:spPr>
        <p:txBody>
          <a:bodyPr wrap="none" anchor="ctr"/>
          <a:lstStyle/>
          <a:p>
            <a:pPr algn="ctr" eaLnBrk="0" hangingPunct="0">
              <a:buFont typeface="Wingdings" pitchFamily="2" charset="2"/>
              <a:buNone/>
              <a:defRPr/>
            </a:pPr>
            <a:r>
              <a:rPr lang="en-US" altLang="zh-CN" sz="4000" b="1" dirty="0" smtClean="0">
                <a:solidFill>
                  <a:schemeClr val="bg1"/>
                </a:solidFill>
                <a:latin typeface="Arial" pitchFamily="34" charset="0"/>
              </a:rPr>
              <a:t>3</a:t>
            </a:r>
            <a:r>
              <a:rPr lang="zh-CN" altLang="en-US" sz="4000" b="1" dirty="0" smtClean="0">
                <a:solidFill>
                  <a:schemeClr val="bg1"/>
                </a:solidFill>
                <a:latin typeface="Arial" pitchFamily="34" charset="0"/>
              </a:rPr>
              <a:t>外文文献全文的获取</a:t>
            </a:r>
            <a:endParaRPr lang="zh-CN" altLang="en-US" sz="4000" b="1" dirty="0">
              <a:solidFill>
                <a:schemeClr val="bg1"/>
              </a:solidFill>
              <a:latin typeface="Arial" pitchFamily="34" charset="0"/>
            </a:endParaRPr>
          </a:p>
        </p:txBody>
      </p:sp>
    </p:spTree>
    <p:extLst>
      <p:ext uri="{BB962C8B-B14F-4D97-AF65-F5344CB8AC3E}">
        <p14:creationId xmlns:p14="http://schemas.microsoft.com/office/powerpoint/2010/main" val="21989540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bwMode="auto">
          <a:xfrm>
            <a:off x="4749" y="188640"/>
            <a:ext cx="3672408"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a:lnSpc>
                <a:spcPct val="150000"/>
              </a:lnSpc>
            </a:pPr>
            <a:r>
              <a:rPr lang="zh-CN" altLang="en-US" sz="3200" dirty="0">
                <a:solidFill>
                  <a:schemeClr val="tx1"/>
                </a:solidFill>
                <a:latin typeface="黑体" panose="02010609060101010101" pitchFamily="49" charset="-122"/>
                <a:ea typeface="黑体" panose="02010609060101010101" pitchFamily="49" charset="-122"/>
              </a:rPr>
              <a:t>学术搜索引擎</a:t>
            </a:r>
            <a:br>
              <a:rPr lang="zh-CN" altLang="en-US" sz="3200" dirty="0">
                <a:solidFill>
                  <a:schemeClr val="tx1"/>
                </a:solidFill>
                <a:latin typeface="黑体" panose="02010609060101010101" pitchFamily="49" charset="-122"/>
                <a:ea typeface="黑体" panose="02010609060101010101" pitchFamily="49" charset="-122"/>
              </a:rPr>
            </a:br>
            <a:endParaRPr lang="zh-CN" altLang="en-US" sz="3200" dirty="0" smtClean="0">
              <a:solidFill>
                <a:schemeClr val="tx1"/>
              </a:solidFill>
              <a:latin typeface="黑体" panose="02010609060101010101" pitchFamily="49" charset="-122"/>
              <a:ea typeface="黑体" panose="02010609060101010101" pitchFamily="49" charset="-122"/>
            </a:endParaRPr>
          </a:p>
        </p:txBody>
      </p:sp>
      <p:sp>
        <p:nvSpPr>
          <p:cNvPr id="130051" name="Rectangle 3"/>
          <p:cNvSpPr>
            <a:spLocks noGrp="1" noChangeArrowheads="1"/>
          </p:cNvSpPr>
          <p:nvPr>
            <p:ph idx="1"/>
          </p:nvPr>
        </p:nvSpPr>
        <p:spPr>
          <a:xfrm>
            <a:off x="539552" y="980728"/>
            <a:ext cx="8136904" cy="4896544"/>
          </a:xfrm>
        </p:spPr>
        <p:txBody>
          <a:bodyPr>
            <a:normAutofit fontScale="92500" lnSpcReduction="10000"/>
          </a:bodyPr>
          <a:lstStyle/>
          <a:p>
            <a:pPr marL="0" indent="0">
              <a:buNone/>
            </a:pPr>
            <a:r>
              <a:rPr lang="zh-CN" altLang="en-US" sz="2600" b="1" dirty="0">
                <a:solidFill>
                  <a:schemeClr val="accent2">
                    <a:lumMod val="75000"/>
                  </a:schemeClr>
                </a:solidFill>
                <a:latin typeface="+mn-ea"/>
              </a:rPr>
              <a:t>谷歌学术</a:t>
            </a:r>
          </a:p>
          <a:p>
            <a:pPr marL="0" indent="0">
              <a:buNone/>
            </a:pPr>
            <a:r>
              <a:rPr lang="en-US" altLang="zh-CN" sz="2600" b="1" dirty="0">
                <a:latin typeface="+mn-ea"/>
              </a:rPr>
              <a:t>http://scholar.google.com/ </a:t>
            </a:r>
          </a:p>
          <a:p>
            <a:pPr marL="0" indent="0">
              <a:buNone/>
            </a:pPr>
            <a:r>
              <a:rPr lang="zh-CN" altLang="en-US" sz="2600" b="1" dirty="0">
                <a:latin typeface="+mn-ea"/>
              </a:rPr>
              <a:t>广泛搜索学术文献的简便方法，这些资源来自出版商、社团、预印本、大学、学术组织经过同行评议过的文章、论文、图书、摘要。</a:t>
            </a:r>
          </a:p>
          <a:p>
            <a:pPr marL="0" indent="0">
              <a:buNone/>
            </a:pPr>
            <a:endParaRPr lang="en-US" altLang="zh-CN" sz="2600" b="1" dirty="0" smtClean="0">
              <a:solidFill>
                <a:schemeClr val="accent2">
                  <a:lumMod val="75000"/>
                </a:schemeClr>
              </a:solidFill>
              <a:latin typeface="+mn-ea"/>
            </a:endParaRPr>
          </a:p>
          <a:p>
            <a:pPr marL="0" indent="0">
              <a:buNone/>
            </a:pPr>
            <a:r>
              <a:rPr lang="zh-CN" altLang="en-US" sz="2600" b="1" dirty="0" smtClean="0">
                <a:solidFill>
                  <a:schemeClr val="accent2">
                    <a:lumMod val="75000"/>
                  </a:schemeClr>
                </a:solidFill>
                <a:latin typeface="+mn-ea"/>
              </a:rPr>
              <a:t>谷粉搜搜</a:t>
            </a:r>
            <a:endParaRPr lang="en-US" altLang="zh-CN" sz="2600" b="1" dirty="0" smtClean="0">
              <a:solidFill>
                <a:schemeClr val="accent2">
                  <a:lumMod val="75000"/>
                </a:schemeClr>
              </a:solidFill>
              <a:latin typeface="+mn-ea"/>
            </a:endParaRPr>
          </a:p>
          <a:p>
            <a:pPr marL="0" indent="0">
              <a:buNone/>
            </a:pPr>
            <a:r>
              <a:rPr lang="en-US" altLang="zh-CN" sz="2600" b="1" dirty="0" smtClean="0">
                <a:latin typeface="+mn-ea"/>
              </a:rPr>
              <a:t>http</a:t>
            </a:r>
            <a:r>
              <a:rPr lang="en-US" altLang="zh-CN" sz="2600" b="1" dirty="0">
                <a:latin typeface="+mn-ea"/>
              </a:rPr>
              <a:t>://www.gfsoso.com/</a:t>
            </a:r>
          </a:p>
          <a:p>
            <a:pPr marL="0" indent="0">
              <a:buNone/>
            </a:pPr>
            <a:r>
              <a:rPr lang="zh-CN" altLang="en-US" sz="2600" b="1" dirty="0">
                <a:latin typeface="+mn-ea"/>
              </a:rPr>
              <a:t>谷粉搜搜由几位热爱谷歌搜索及其文化的谷歌粉丝利用业余时间联合创建于</a:t>
            </a:r>
            <a:r>
              <a:rPr lang="en-US" altLang="zh-CN" sz="2600" b="1" dirty="0">
                <a:latin typeface="+mn-ea"/>
              </a:rPr>
              <a:t>2012</a:t>
            </a:r>
            <a:r>
              <a:rPr lang="zh-CN" altLang="en-US" sz="2600" b="1" dirty="0">
                <a:latin typeface="+mn-ea"/>
              </a:rPr>
              <a:t>年</a:t>
            </a:r>
            <a:r>
              <a:rPr lang="en-US" altLang="zh-CN" sz="2600" b="1" dirty="0">
                <a:latin typeface="+mn-ea"/>
              </a:rPr>
              <a:t>11</a:t>
            </a:r>
            <a:r>
              <a:rPr lang="zh-CN" altLang="en-US" sz="2600" b="1" dirty="0">
                <a:latin typeface="+mn-ea"/>
              </a:rPr>
              <a:t>月</a:t>
            </a:r>
            <a:r>
              <a:rPr lang="en-US" altLang="zh-CN" sz="2600" b="1" dirty="0">
                <a:latin typeface="+mn-ea"/>
              </a:rPr>
              <a:t>20</a:t>
            </a:r>
            <a:r>
              <a:rPr lang="zh-CN" altLang="en-US" sz="2600" b="1" dirty="0">
                <a:latin typeface="+mn-ea"/>
              </a:rPr>
              <a:t>日，是专门为谷歌粉丝们建立的搜索引擎，致力于为广大谷粉提供高速稳定的谷歌搜索服务</a:t>
            </a:r>
            <a:r>
              <a:rPr lang="zh-CN" altLang="en-US" sz="2600" b="1" dirty="0" smtClean="0">
                <a:latin typeface="+mn-ea"/>
              </a:rPr>
              <a:t>。</a:t>
            </a:r>
            <a:endParaRPr lang="en-US" altLang="zh-CN" sz="2600" b="1" dirty="0" smtClean="0">
              <a:latin typeface="+mn-ea"/>
            </a:endParaRPr>
          </a:p>
          <a:p>
            <a:pPr marL="0" indent="0">
              <a:buNone/>
            </a:pPr>
            <a:endParaRPr lang="zh-CN" altLang="en-US" sz="2600" b="1" dirty="0" smtClean="0">
              <a:latin typeface="+mn-ea"/>
            </a:endParaRPr>
          </a:p>
          <a:p>
            <a:pPr marL="457200" lvl="1" indent="0">
              <a:buNone/>
            </a:pPr>
            <a:endParaRPr lang="en-US" altLang="zh-CN" sz="2600" b="1" dirty="0">
              <a:latin typeface="+mn-ea"/>
            </a:endParaRPr>
          </a:p>
          <a:p>
            <a:pPr eaLnBrk="1" hangingPunct="1"/>
            <a:endParaRPr lang="en-US" altLang="zh-CN" sz="2600" b="1" dirty="0" smtClean="0">
              <a:latin typeface="+mn-ea"/>
            </a:endParaRPr>
          </a:p>
          <a:p>
            <a:pPr marL="0" indent="0" eaLnBrk="1" hangingPunct="1">
              <a:buNone/>
            </a:pPr>
            <a:endParaRPr lang="zh-CN" altLang="en-US" sz="2800" b="1" dirty="0" smtClean="0">
              <a:solidFill>
                <a:schemeClr val="accent2">
                  <a:lumMod val="75000"/>
                </a:schemeClr>
              </a:solidFill>
              <a:latin typeface="+mn-ea"/>
            </a:endParaRPr>
          </a:p>
          <a:p>
            <a:pPr marL="457200" lvl="1" indent="0" eaLnBrk="1" hangingPunct="1">
              <a:buNone/>
            </a:pPr>
            <a:endParaRPr lang="zh-CN" altLang="en-US" sz="2800" dirty="0" smtClean="0">
              <a:latin typeface="Arial" charset="0"/>
            </a:endParaRPr>
          </a:p>
          <a:p>
            <a:pPr lvl="1" eaLnBrk="1" hangingPunct="1"/>
            <a:endParaRPr lang="zh-CN" altLang="en-US" dirty="0" smtClean="0">
              <a:latin typeface="Arial" charset="0"/>
            </a:endParaRPr>
          </a:p>
        </p:txBody>
      </p:sp>
    </p:spTree>
    <p:extLst>
      <p:ext uri="{BB962C8B-B14F-4D97-AF65-F5344CB8AC3E}">
        <p14:creationId xmlns:p14="http://schemas.microsoft.com/office/powerpoint/2010/main" val="2595509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25538"/>
            <a:ext cx="8353425" cy="4967287"/>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890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49300"/>
            <a:ext cx="9144000" cy="5848350"/>
          </a:xfrm>
          <a:prstGeom prst="rect">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32099" name="线形标注 1 2"/>
          <p:cNvSpPr>
            <a:spLocks/>
          </p:cNvSpPr>
          <p:nvPr/>
        </p:nvSpPr>
        <p:spPr bwMode="auto">
          <a:xfrm>
            <a:off x="3708400" y="317500"/>
            <a:ext cx="2447925" cy="863600"/>
          </a:xfrm>
          <a:prstGeom prst="borderCallout1">
            <a:avLst>
              <a:gd name="adj1" fmla="val 18750"/>
              <a:gd name="adj2" fmla="val -8333"/>
              <a:gd name="adj3" fmla="val 112500"/>
              <a:gd name="adj4" fmla="val -3833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zh-CN" altLang="en-US" sz="2400"/>
              <a:t>被引用次数，所有版本等</a:t>
            </a:r>
          </a:p>
        </p:txBody>
      </p:sp>
      <p:sp>
        <p:nvSpPr>
          <p:cNvPr id="132100" name="线形标注 1 3"/>
          <p:cNvSpPr>
            <a:spLocks/>
          </p:cNvSpPr>
          <p:nvPr/>
        </p:nvSpPr>
        <p:spPr bwMode="auto">
          <a:xfrm>
            <a:off x="6372225" y="2133600"/>
            <a:ext cx="2447925" cy="863600"/>
          </a:xfrm>
          <a:prstGeom prst="borderCallout1">
            <a:avLst>
              <a:gd name="adj1" fmla="val 9005"/>
              <a:gd name="adj2" fmla="val 49657"/>
              <a:gd name="adj3" fmla="val -32310"/>
              <a:gd name="adj4" fmla="val 4176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2400"/>
              <a:t>开放获取</a:t>
            </a:r>
          </a:p>
        </p:txBody>
      </p:sp>
      <p:sp>
        <p:nvSpPr>
          <p:cNvPr id="132101" name="线形标注 1 4"/>
          <p:cNvSpPr>
            <a:spLocks/>
          </p:cNvSpPr>
          <p:nvPr/>
        </p:nvSpPr>
        <p:spPr bwMode="auto">
          <a:xfrm>
            <a:off x="5867400" y="3429000"/>
            <a:ext cx="1152525" cy="576263"/>
          </a:xfrm>
          <a:prstGeom prst="borderCallout1">
            <a:avLst>
              <a:gd name="adj1" fmla="val 43815"/>
              <a:gd name="adj2" fmla="val -1944"/>
              <a:gd name="adj3" fmla="val -35093"/>
              <a:gd name="adj4" fmla="val -7469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2400"/>
              <a:t>图书</a:t>
            </a:r>
          </a:p>
        </p:txBody>
      </p:sp>
    </p:spTree>
    <p:extLst>
      <p:ext uri="{BB962C8B-B14F-4D97-AF65-F5344CB8AC3E}">
        <p14:creationId xmlns:p14="http://schemas.microsoft.com/office/powerpoint/2010/main" val="212047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428" y="605190"/>
            <a:ext cx="7057143" cy="5647619"/>
          </a:xfrm>
          <a:prstGeom prst="rect">
            <a:avLst/>
          </a:prstGeom>
        </p:spPr>
      </p:pic>
      <p:sp>
        <p:nvSpPr>
          <p:cNvPr id="5" name="圆角矩形 4"/>
          <p:cNvSpPr/>
          <p:nvPr/>
        </p:nvSpPr>
        <p:spPr>
          <a:xfrm>
            <a:off x="3995936" y="2996952"/>
            <a:ext cx="792088" cy="432047"/>
          </a:xfrm>
          <a:prstGeom prst="roundRect">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00400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37559"/>
            <a:ext cx="9144000" cy="4982882"/>
          </a:xfrm>
          <a:prstGeom prst="rect">
            <a:avLst/>
          </a:prstGeom>
        </p:spPr>
      </p:pic>
      <p:sp>
        <p:nvSpPr>
          <p:cNvPr id="3" name="线形标注 1 3"/>
          <p:cNvSpPr>
            <a:spLocks/>
          </p:cNvSpPr>
          <p:nvPr/>
        </p:nvSpPr>
        <p:spPr bwMode="auto">
          <a:xfrm>
            <a:off x="6915266" y="2348880"/>
            <a:ext cx="1440135" cy="504056"/>
          </a:xfrm>
          <a:prstGeom prst="borderCallout1">
            <a:avLst>
              <a:gd name="adj1" fmla="val 9005"/>
              <a:gd name="adj2" fmla="val 49657"/>
              <a:gd name="adj3" fmla="val -32310"/>
              <a:gd name="adj4" fmla="val 4176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2400"/>
              <a:t>开放获取</a:t>
            </a:r>
          </a:p>
        </p:txBody>
      </p:sp>
      <p:sp>
        <p:nvSpPr>
          <p:cNvPr id="4" name="线形标注 1 2"/>
          <p:cNvSpPr>
            <a:spLocks/>
          </p:cNvSpPr>
          <p:nvPr/>
        </p:nvSpPr>
        <p:spPr bwMode="auto">
          <a:xfrm>
            <a:off x="4572000" y="3212976"/>
            <a:ext cx="1872208" cy="863600"/>
          </a:xfrm>
          <a:prstGeom prst="borderCallout1">
            <a:avLst>
              <a:gd name="adj1" fmla="val 18750"/>
              <a:gd name="adj2" fmla="val -8333"/>
              <a:gd name="adj3" fmla="val 47938"/>
              <a:gd name="adj4" fmla="val -6293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zh-CN" altLang="en-US" sz="2400" dirty="0"/>
              <a:t>被引用次数，所有版本等</a:t>
            </a:r>
          </a:p>
        </p:txBody>
      </p:sp>
    </p:spTree>
    <p:extLst>
      <p:ext uri="{BB962C8B-B14F-4D97-AF65-F5344CB8AC3E}">
        <p14:creationId xmlns:p14="http://schemas.microsoft.com/office/powerpoint/2010/main" val="4997169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bwMode="auto">
          <a:xfrm>
            <a:off x="395536" y="620688"/>
            <a:ext cx="8229600" cy="706437"/>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eaLnBrk="1" hangingPunct="1"/>
            <a:r>
              <a:rPr lang="zh-CN" altLang="en-US" sz="2800" b="1" dirty="0" smtClean="0">
                <a:solidFill>
                  <a:schemeClr val="tx1"/>
                </a:solidFill>
                <a:ea typeface="宋体" pitchFamily="2" charset="-122"/>
              </a:rPr>
              <a:t>外文文献全文的获取</a:t>
            </a:r>
          </a:p>
        </p:txBody>
      </p:sp>
      <p:sp>
        <p:nvSpPr>
          <p:cNvPr id="133123" name="Rectangle 3"/>
          <p:cNvSpPr>
            <a:spLocks noGrp="1" noChangeArrowheads="1"/>
          </p:cNvSpPr>
          <p:nvPr>
            <p:ph idx="1"/>
          </p:nvPr>
        </p:nvSpPr>
        <p:spPr>
          <a:xfrm>
            <a:off x="539552" y="1988840"/>
            <a:ext cx="7408333" cy="3450696"/>
          </a:xfrm>
        </p:spPr>
        <p:txBody>
          <a:bodyPr>
            <a:normAutofit/>
          </a:bodyPr>
          <a:lstStyle/>
          <a:p>
            <a:pPr eaLnBrk="1" hangingPunct="1"/>
            <a:r>
              <a:rPr lang="zh-CN" altLang="en-US" sz="2400" b="1" dirty="0" smtClean="0">
                <a:solidFill>
                  <a:schemeClr val="accent2">
                    <a:lumMod val="75000"/>
                  </a:schemeClr>
                </a:solidFill>
                <a:latin typeface="+mn-ea"/>
              </a:rPr>
              <a:t>步骤</a:t>
            </a:r>
          </a:p>
          <a:p>
            <a:pPr marL="457200" lvl="1" indent="0" eaLnBrk="1" hangingPunct="1">
              <a:buNone/>
            </a:pPr>
            <a:r>
              <a:rPr lang="zh-CN" altLang="en-US" sz="2400" b="1" dirty="0" smtClean="0">
                <a:latin typeface="+mn-ea"/>
              </a:rPr>
              <a:t>一、校对，补充信息、确定文献类型</a:t>
            </a:r>
            <a:endParaRPr lang="en-US" altLang="zh-CN" sz="2400" b="1" dirty="0" smtClean="0">
              <a:latin typeface="+mn-ea"/>
            </a:endParaRPr>
          </a:p>
          <a:p>
            <a:pPr marL="457200" lvl="1" indent="0" eaLnBrk="1" hangingPunct="1">
              <a:buNone/>
            </a:pPr>
            <a:r>
              <a:rPr lang="zh-CN" altLang="en-US" sz="2400" b="1" dirty="0" smtClean="0">
                <a:latin typeface="+mn-ea"/>
              </a:rPr>
              <a:t>二、以期刊文献为例，首先利用期刊导航进行查询</a:t>
            </a:r>
            <a:endParaRPr lang="en-US" altLang="zh-CN" sz="2400" b="1" dirty="0" smtClean="0">
              <a:latin typeface="+mn-ea"/>
            </a:endParaRPr>
          </a:p>
          <a:p>
            <a:pPr marL="457200" lvl="1" indent="0" eaLnBrk="1" hangingPunct="1">
              <a:buNone/>
            </a:pPr>
            <a:r>
              <a:rPr lang="zh-CN" altLang="en-US" sz="2400" b="1" dirty="0" smtClean="0">
                <a:latin typeface="+mn-ea"/>
              </a:rPr>
              <a:t>三、数据库查询</a:t>
            </a:r>
            <a:endParaRPr lang="en-US" altLang="zh-CN" sz="2400" b="1" dirty="0" smtClean="0">
              <a:latin typeface="+mn-ea"/>
            </a:endParaRPr>
          </a:p>
          <a:p>
            <a:pPr marL="457200" lvl="1" indent="0" eaLnBrk="1" hangingPunct="1">
              <a:buNone/>
            </a:pPr>
            <a:r>
              <a:rPr lang="zh-CN" altLang="en-US" sz="2400" b="1" dirty="0" smtClean="0">
                <a:latin typeface="+mn-ea"/>
              </a:rPr>
              <a:t>四、原文获取</a:t>
            </a:r>
          </a:p>
          <a:p>
            <a:pPr lvl="1" eaLnBrk="1" hangingPunct="1"/>
            <a:endParaRPr lang="zh-CN" altLang="en-US" sz="2400" dirty="0" smtClean="0">
              <a:latin typeface="+mn-ea"/>
            </a:endParaRPr>
          </a:p>
        </p:txBody>
      </p:sp>
    </p:spTree>
    <p:extLst>
      <p:ext uri="{BB962C8B-B14F-4D97-AF65-F5344CB8AC3E}">
        <p14:creationId xmlns:p14="http://schemas.microsoft.com/office/powerpoint/2010/main" val="1634227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idx="1"/>
          </p:nvPr>
        </p:nvSpPr>
        <p:spPr>
          <a:xfrm>
            <a:off x="179512" y="764704"/>
            <a:ext cx="8424936" cy="5361459"/>
          </a:xfrm>
        </p:spPr>
        <p:txBody>
          <a:bodyPr>
            <a:normAutofit/>
          </a:bodyPr>
          <a:lstStyle/>
          <a:p>
            <a:pPr marL="0" indent="0" eaLnBrk="1" hangingPunct="1">
              <a:lnSpc>
                <a:spcPct val="90000"/>
              </a:lnSpc>
              <a:buNone/>
            </a:pPr>
            <a:r>
              <a:rPr lang="zh-CN" altLang="en-US" sz="2400" b="1" dirty="0" smtClean="0">
                <a:solidFill>
                  <a:schemeClr val="tx1"/>
                </a:solidFill>
                <a:latin typeface="+mn-ea"/>
              </a:rPr>
              <a:t> 一、校对，补充信息、确定文献类型</a:t>
            </a:r>
            <a:endParaRPr lang="en-US" altLang="zh-CN" sz="2400" b="1" dirty="0" smtClean="0">
              <a:solidFill>
                <a:schemeClr val="tx1"/>
              </a:solidFill>
              <a:latin typeface="+mn-ea"/>
            </a:endParaRPr>
          </a:p>
          <a:p>
            <a:pPr marL="457200" lvl="1" indent="0" eaLnBrk="1" hangingPunct="1">
              <a:lnSpc>
                <a:spcPct val="90000"/>
              </a:lnSpc>
              <a:buNone/>
            </a:pPr>
            <a:r>
              <a:rPr lang="en-US" altLang="zh-CN" sz="2400" dirty="0" smtClean="0">
                <a:solidFill>
                  <a:srgbClr val="002060"/>
                </a:solidFill>
                <a:latin typeface="+mn-ea"/>
              </a:rPr>
              <a:t>1</a:t>
            </a:r>
            <a:r>
              <a:rPr lang="zh-CN" altLang="en-US" sz="2400" dirty="0" smtClean="0">
                <a:solidFill>
                  <a:srgbClr val="002060"/>
                </a:solidFill>
                <a:latin typeface="+mn-ea"/>
              </a:rPr>
              <a:t>在搜索引擎（</a:t>
            </a:r>
            <a:r>
              <a:rPr lang="zh-CN" altLang="en-US" sz="2400" dirty="0" smtClean="0">
                <a:solidFill>
                  <a:srgbClr val="FF0000"/>
                </a:solidFill>
                <a:latin typeface="+mn-ea"/>
              </a:rPr>
              <a:t>谷歌学术、读秀、</a:t>
            </a:r>
            <a:r>
              <a:rPr lang="en-US" altLang="zh-CN" sz="2400" dirty="0" smtClean="0">
                <a:solidFill>
                  <a:srgbClr val="FF0000"/>
                </a:solidFill>
                <a:latin typeface="+mn-ea"/>
              </a:rPr>
              <a:t>CALIS</a:t>
            </a:r>
            <a:r>
              <a:rPr lang="zh-CN" altLang="en-US" sz="2400" dirty="0" smtClean="0">
                <a:solidFill>
                  <a:srgbClr val="002060"/>
                </a:solidFill>
                <a:latin typeface="+mn-ea"/>
              </a:rPr>
              <a:t>）里进行校对补充。</a:t>
            </a:r>
            <a:endParaRPr lang="en-US" altLang="zh-CN" sz="2400" dirty="0" smtClean="0">
              <a:solidFill>
                <a:srgbClr val="002060"/>
              </a:solidFill>
              <a:latin typeface="+mn-ea"/>
            </a:endParaRPr>
          </a:p>
          <a:p>
            <a:pPr marL="457200" lvl="1" indent="0" eaLnBrk="1" hangingPunct="1">
              <a:lnSpc>
                <a:spcPct val="90000"/>
              </a:lnSpc>
              <a:buNone/>
            </a:pPr>
            <a:r>
              <a:rPr lang="en-US" altLang="zh-CN" sz="2400" dirty="0" smtClean="0">
                <a:solidFill>
                  <a:srgbClr val="002060"/>
                </a:solidFill>
                <a:latin typeface="+mn-ea"/>
              </a:rPr>
              <a:t>2</a:t>
            </a:r>
            <a:r>
              <a:rPr lang="zh-CN" altLang="en-US" sz="2400" dirty="0" smtClean="0">
                <a:solidFill>
                  <a:srgbClr val="002060"/>
                </a:solidFill>
                <a:latin typeface="+mn-ea"/>
              </a:rPr>
              <a:t>补充缺失的重要部分的题录信息，如出版信息项。明细各信息项含义。</a:t>
            </a:r>
            <a:endParaRPr lang="en-US" altLang="zh-CN" sz="2400" dirty="0" smtClean="0">
              <a:solidFill>
                <a:srgbClr val="002060"/>
              </a:solidFill>
              <a:latin typeface="+mn-ea"/>
            </a:endParaRPr>
          </a:p>
          <a:p>
            <a:pPr lvl="2" eaLnBrk="1" hangingPunct="1">
              <a:lnSpc>
                <a:spcPct val="90000"/>
              </a:lnSpc>
            </a:pPr>
            <a:r>
              <a:rPr lang="en-US" altLang="zh-CN" dirty="0" err="1" smtClean="0">
                <a:solidFill>
                  <a:srgbClr val="002060"/>
                </a:solidFill>
                <a:latin typeface="Times New Roman" panose="02020603050405020304" pitchFamily="18" charset="0"/>
                <a:cs typeface="Times New Roman" panose="02020603050405020304" pitchFamily="18" charset="0"/>
              </a:rPr>
              <a:t>Hrdy</a:t>
            </a:r>
            <a:r>
              <a:rPr lang="en-US" altLang="zh-CN" dirty="0" smtClean="0">
                <a:solidFill>
                  <a:srgbClr val="002060"/>
                </a:solidFill>
                <a:latin typeface="Times New Roman" panose="02020603050405020304" pitchFamily="18" charset="0"/>
                <a:cs typeface="Times New Roman" panose="02020603050405020304" pitchFamily="18" charset="0"/>
              </a:rPr>
              <a:t> S </a:t>
            </a:r>
            <a:r>
              <a:rPr lang="en-US" altLang="zh-CN" dirty="0" err="1" smtClean="0">
                <a:solidFill>
                  <a:srgbClr val="002060"/>
                </a:solidFill>
                <a:latin typeface="Times New Roman" panose="02020603050405020304" pitchFamily="18" charset="0"/>
                <a:cs typeface="Times New Roman" panose="02020603050405020304" pitchFamily="18" charset="0"/>
              </a:rPr>
              <a:t>B.Infanticide</a:t>
            </a:r>
            <a:r>
              <a:rPr lang="en-US" altLang="zh-CN" dirty="0" smtClean="0">
                <a:solidFill>
                  <a:srgbClr val="002060"/>
                </a:solidFill>
                <a:latin typeface="Times New Roman" panose="02020603050405020304" pitchFamily="18" charset="0"/>
                <a:cs typeface="Times New Roman" panose="02020603050405020304" pitchFamily="18" charset="0"/>
              </a:rPr>
              <a:t> among mammals: a review, classification and examination of the implications for the reproductive strategies of females. </a:t>
            </a:r>
            <a:r>
              <a:rPr lang="en-US" altLang="zh-CN" dirty="0" err="1" smtClean="0">
                <a:solidFill>
                  <a:srgbClr val="C00000"/>
                </a:solidFill>
                <a:latin typeface="Times New Roman" panose="02020603050405020304" pitchFamily="18" charset="0"/>
                <a:cs typeface="Times New Roman" panose="02020603050405020304" pitchFamily="18" charset="0"/>
              </a:rPr>
              <a:t>Ethol</a:t>
            </a:r>
            <a:r>
              <a:rPr lang="en-US" altLang="zh-CN" dirty="0" smtClean="0">
                <a:solidFill>
                  <a:srgbClr val="C00000"/>
                </a:solidFill>
                <a:latin typeface="Times New Roman" panose="02020603050405020304" pitchFamily="18" charset="0"/>
                <a:cs typeface="Times New Roman" panose="02020603050405020304" pitchFamily="18" charset="0"/>
              </a:rPr>
              <a:t>. </a:t>
            </a:r>
            <a:r>
              <a:rPr lang="en-US" altLang="zh-CN" dirty="0" err="1" smtClean="0">
                <a:solidFill>
                  <a:srgbClr val="C00000"/>
                </a:solidFill>
                <a:latin typeface="Times New Roman" panose="02020603050405020304" pitchFamily="18" charset="0"/>
                <a:cs typeface="Times New Roman" panose="02020603050405020304" pitchFamily="18" charset="0"/>
              </a:rPr>
              <a:t>Sociobiol</a:t>
            </a:r>
            <a:r>
              <a:rPr lang="en-US" altLang="zh-CN" dirty="0" smtClean="0">
                <a:solidFill>
                  <a:srgbClr val="002060"/>
                </a:solidFill>
                <a:latin typeface="Times New Roman" panose="02020603050405020304" pitchFamily="18" charset="0"/>
                <a:cs typeface="Times New Roman" panose="02020603050405020304" pitchFamily="18" charset="0"/>
              </a:rPr>
              <a:t>.   1</a:t>
            </a:r>
            <a:r>
              <a:rPr lang="zh-CN" altLang="en-US" dirty="0" smtClean="0">
                <a:solidFill>
                  <a:srgbClr val="002060"/>
                </a:solidFill>
                <a:latin typeface="Times New Roman" panose="02020603050405020304" pitchFamily="18" charset="0"/>
                <a:cs typeface="Times New Roman" panose="02020603050405020304" pitchFamily="18" charset="0"/>
              </a:rPr>
              <a:t>：</a:t>
            </a:r>
            <a:r>
              <a:rPr lang="en-US" altLang="zh-CN" dirty="0" smtClean="0">
                <a:solidFill>
                  <a:srgbClr val="002060"/>
                </a:solidFill>
                <a:latin typeface="Times New Roman" panose="02020603050405020304" pitchFamily="18" charset="0"/>
                <a:cs typeface="Times New Roman" panose="02020603050405020304" pitchFamily="18" charset="0"/>
              </a:rPr>
              <a:t>13-40</a:t>
            </a:r>
            <a:r>
              <a:rPr lang="zh-CN" altLang="en-US" dirty="0" smtClean="0">
                <a:solidFill>
                  <a:srgbClr val="002060"/>
                </a:solidFill>
                <a:latin typeface="Times New Roman" panose="02020603050405020304" pitchFamily="18" charset="0"/>
                <a:cs typeface="Times New Roman" panose="02020603050405020304" pitchFamily="18" charset="0"/>
              </a:rPr>
              <a:t>，</a:t>
            </a:r>
            <a:r>
              <a:rPr lang="en-US" altLang="zh-CN" dirty="0" smtClean="0">
                <a:solidFill>
                  <a:srgbClr val="002060"/>
                </a:solidFill>
                <a:latin typeface="Times New Roman" panose="02020603050405020304" pitchFamily="18" charset="0"/>
                <a:cs typeface="Times New Roman" panose="02020603050405020304" pitchFamily="18" charset="0"/>
              </a:rPr>
              <a:t>1979</a:t>
            </a:r>
            <a:r>
              <a:rPr lang="en-US" altLang="zh-CN" dirty="0" smtClean="0">
                <a:solidFill>
                  <a:srgbClr val="002060"/>
                </a:solidFill>
                <a:latin typeface="+mn-ea"/>
              </a:rPr>
              <a:t>.</a:t>
            </a:r>
          </a:p>
          <a:p>
            <a:pPr marL="457200" lvl="1" indent="0" eaLnBrk="1" hangingPunct="1">
              <a:lnSpc>
                <a:spcPct val="90000"/>
              </a:lnSpc>
              <a:buNone/>
            </a:pPr>
            <a:r>
              <a:rPr lang="en-US" altLang="zh-CN" sz="2400" dirty="0" smtClean="0">
                <a:solidFill>
                  <a:srgbClr val="002060"/>
                </a:solidFill>
                <a:latin typeface="+mn-ea"/>
              </a:rPr>
              <a:t>3</a:t>
            </a:r>
            <a:r>
              <a:rPr lang="zh-CN" altLang="en-US" sz="2400" dirty="0" smtClean="0">
                <a:solidFill>
                  <a:srgbClr val="002060"/>
                </a:solidFill>
                <a:latin typeface="+mn-ea"/>
              </a:rPr>
              <a:t>必要时，补充期刊全称如“</a:t>
            </a:r>
            <a:r>
              <a:rPr lang="en-US" altLang="zh-CN" sz="2400" dirty="0" smtClean="0">
                <a:solidFill>
                  <a:srgbClr val="002060"/>
                </a:solidFill>
                <a:latin typeface="+mn-ea"/>
              </a:rPr>
              <a:t>Ethology and sociobiology</a:t>
            </a:r>
            <a:r>
              <a:rPr lang="zh-CN" altLang="en-US" sz="2400" dirty="0" smtClean="0">
                <a:solidFill>
                  <a:srgbClr val="002060"/>
                </a:solidFill>
                <a:latin typeface="+mn-ea"/>
              </a:rPr>
              <a:t>”</a:t>
            </a:r>
          </a:p>
          <a:p>
            <a:pPr marL="457200" lvl="1" indent="0" eaLnBrk="1" hangingPunct="1">
              <a:lnSpc>
                <a:spcPct val="90000"/>
              </a:lnSpc>
              <a:buNone/>
            </a:pPr>
            <a:r>
              <a:rPr lang="en-US" altLang="zh-CN" sz="2400" dirty="0" smtClean="0">
                <a:solidFill>
                  <a:srgbClr val="002060"/>
                </a:solidFill>
                <a:latin typeface="+mn-ea"/>
              </a:rPr>
              <a:t>4</a:t>
            </a:r>
            <a:r>
              <a:rPr lang="zh-CN" altLang="en-US" sz="2400" dirty="0" smtClean="0">
                <a:solidFill>
                  <a:srgbClr val="002060"/>
                </a:solidFill>
                <a:latin typeface="+mn-ea"/>
              </a:rPr>
              <a:t>重点</a:t>
            </a:r>
            <a:r>
              <a:rPr lang="zh-CN" altLang="en-US" sz="2400" dirty="0" smtClean="0">
                <a:solidFill>
                  <a:srgbClr val="D7181F"/>
                </a:solidFill>
                <a:latin typeface="+mn-ea"/>
              </a:rPr>
              <a:t>补充出版发行项</a:t>
            </a:r>
          </a:p>
          <a:p>
            <a:pPr eaLnBrk="1" hangingPunct="1">
              <a:lnSpc>
                <a:spcPct val="90000"/>
              </a:lnSpc>
            </a:pPr>
            <a:endParaRPr lang="zh-CN" altLang="en-US" dirty="0" smtClean="0">
              <a:solidFill>
                <a:srgbClr val="D7181F"/>
              </a:solidFill>
            </a:endParaRPr>
          </a:p>
        </p:txBody>
      </p:sp>
    </p:spTree>
    <p:extLst>
      <p:ext uri="{BB962C8B-B14F-4D97-AF65-F5344CB8AC3E}">
        <p14:creationId xmlns:p14="http://schemas.microsoft.com/office/powerpoint/2010/main" val="3167903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467544" y="980728"/>
            <a:ext cx="7408333" cy="4242784"/>
          </a:xfrm>
        </p:spPr>
        <p:txBody>
          <a:bodyPr>
            <a:noAutofit/>
          </a:bodyPr>
          <a:lstStyle/>
          <a:p>
            <a:pPr eaLnBrk="1" hangingPunct="1">
              <a:defRPr/>
            </a:pPr>
            <a:r>
              <a:rPr lang="zh-CN" altLang="en-US" sz="2800" dirty="0" smtClean="0">
                <a:solidFill>
                  <a:schemeClr val="tx1"/>
                </a:solidFill>
              </a:rPr>
              <a:t>确定文献类型</a:t>
            </a:r>
            <a:endParaRPr lang="en-US" altLang="zh-CN" sz="2800" dirty="0" smtClean="0">
              <a:solidFill>
                <a:schemeClr val="tx1"/>
              </a:solidFill>
            </a:endParaRPr>
          </a:p>
          <a:p>
            <a:pPr lvl="1" eaLnBrk="1" hangingPunct="1">
              <a:defRPr/>
            </a:pPr>
            <a:r>
              <a:rPr lang="en-US" altLang="zh-CN" sz="2400" dirty="0" smtClean="0">
                <a:solidFill>
                  <a:schemeClr val="tx1"/>
                </a:solidFill>
                <a:latin typeface="Arial" charset="0"/>
              </a:rPr>
              <a:t>[J] </a:t>
            </a:r>
            <a:r>
              <a:rPr lang="zh-CN" altLang="en-US" sz="2400" dirty="0" smtClean="0">
                <a:solidFill>
                  <a:schemeClr val="tx1"/>
                </a:solidFill>
                <a:latin typeface="Arial" charset="0"/>
              </a:rPr>
              <a:t>连续出版物（以期刊文献为例）</a:t>
            </a:r>
            <a:endParaRPr lang="en-US" altLang="zh-CN" sz="2400" dirty="0" smtClean="0">
              <a:solidFill>
                <a:schemeClr val="tx1"/>
              </a:solidFill>
              <a:latin typeface="Arial" charset="0"/>
            </a:endParaRPr>
          </a:p>
          <a:p>
            <a:pPr lvl="1" eaLnBrk="1" hangingPunct="1">
              <a:defRPr/>
            </a:pPr>
            <a:r>
              <a:rPr lang="en-US" altLang="zh-CN" sz="2400" dirty="0" smtClean="0">
                <a:solidFill>
                  <a:schemeClr val="tx1"/>
                </a:solidFill>
                <a:latin typeface="Arial" charset="0"/>
              </a:rPr>
              <a:t>[M]</a:t>
            </a:r>
            <a:r>
              <a:rPr lang="zh-CN" altLang="en-US" sz="2400" dirty="0" smtClean="0">
                <a:solidFill>
                  <a:schemeClr val="tx1"/>
                </a:solidFill>
                <a:latin typeface="Arial" charset="0"/>
              </a:rPr>
              <a:t>专著</a:t>
            </a:r>
            <a:endParaRPr lang="en-US" altLang="zh-CN" sz="2400" dirty="0" smtClean="0">
              <a:solidFill>
                <a:schemeClr val="tx1"/>
              </a:solidFill>
              <a:latin typeface="Arial" charset="0"/>
            </a:endParaRPr>
          </a:p>
          <a:p>
            <a:pPr lvl="1" eaLnBrk="1" hangingPunct="1">
              <a:defRPr/>
            </a:pPr>
            <a:r>
              <a:rPr lang="en-US" altLang="zh-CN" sz="2400" dirty="0" smtClean="0">
                <a:solidFill>
                  <a:schemeClr val="tx1"/>
                </a:solidFill>
                <a:latin typeface="Arial" charset="0"/>
              </a:rPr>
              <a:t>[C]</a:t>
            </a:r>
            <a:r>
              <a:rPr lang="zh-CN" altLang="en-US" sz="2400" dirty="0" smtClean="0">
                <a:solidFill>
                  <a:schemeClr val="tx1"/>
                </a:solidFill>
                <a:latin typeface="Arial" charset="0"/>
              </a:rPr>
              <a:t>会议论文</a:t>
            </a:r>
            <a:endParaRPr lang="en-US" altLang="zh-CN" sz="2400" dirty="0" smtClean="0">
              <a:solidFill>
                <a:schemeClr val="tx1"/>
              </a:solidFill>
              <a:latin typeface="Arial" charset="0"/>
            </a:endParaRPr>
          </a:p>
          <a:p>
            <a:pPr lvl="1" eaLnBrk="1" hangingPunct="1">
              <a:defRPr/>
            </a:pPr>
            <a:r>
              <a:rPr lang="en-US" altLang="zh-CN" sz="2400" dirty="0" smtClean="0">
                <a:solidFill>
                  <a:schemeClr val="tx1"/>
                </a:solidFill>
                <a:latin typeface="Arial" charset="0"/>
              </a:rPr>
              <a:t>[D]</a:t>
            </a:r>
            <a:r>
              <a:rPr lang="zh-CN" altLang="en-US" sz="2400" dirty="0" smtClean="0">
                <a:solidFill>
                  <a:schemeClr val="tx1"/>
                </a:solidFill>
                <a:latin typeface="Arial" charset="0"/>
              </a:rPr>
              <a:t>学位论文</a:t>
            </a:r>
            <a:endParaRPr lang="en-US" altLang="zh-CN" sz="2400" dirty="0" smtClean="0">
              <a:solidFill>
                <a:schemeClr val="tx1"/>
              </a:solidFill>
              <a:latin typeface="Arial" charset="0"/>
            </a:endParaRPr>
          </a:p>
          <a:p>
            <a:pPr lvl="1" eaLnBrk="1" hangingPunct="1">
              <a:defRPr/>
            </a:pPr>
            <a:r>
              <a:rPr lang="en-US" altLang="zh-CN" sz="2400" dirty="0" smtClean="0">
                <a:solidFill>
                  <a:schemeClr val="tx1"/>
                </a:solidFill>
                <a:latin typeface="Arial" charset="0"/>
              </a:rPr>
              <a:t>[S]</a:t>
            </a:r>
            <a:r>
              <a:rPr lang="zh-CN" altLang="en-US" sz="2400" dirty="0" smtClean="0">
                <a:solidFill>
                  <a:schemeClr val="tx1"/>
                </a:solidFill>
                <a:latin typeface="Arial" charset="0"/>
              </a:rPr>
              <a:t>标准</a:t>
            </a:r>
            <a:endParaRPr lang="en-US" altLang="zh-CN" sz="2400" dirty="0" smtClean="0">
              <a:solidFill>
                <a:schemeClr val="tx1"/>
              </a:solidFill>
              <a:latin typeface="Arial" charset="0"/>
            </a:endParaRPr>
          </a:p>
          <a:p>
            <a:pPr lvl="1" eaLnBrk="1" hangingPunct="1">
              <a:defRPr/>
            </a:pPr>
            <a:r>
              <a:rPr lang="en-US" altLang="zh-CN" sz="2400" dirty="0" smtClean="0">
                <a:solidFill>
                  <a:schemeClr val="tx1"/>
                </a:solidFill>
                <a:latin typeface="Arial" charset="0"/>
              </a:rPr>
              <a:t>[P]</a:t>
            </a:r>
            <a:r>
              <a:rPr lang="zh-CN" altLang="en-US" sz="2400" dirty="0" smtClean="0">
                <a:solidFill>
                  <a:schemeClr val="tx1"/>
                </a:solidFill>
                <a:latin typeface="Arial" charset="0"/>
              </a:rPr>
              <a:t>专利</a:t>
            </a:r>
            <a:endParaRPr lang="en-US" altLang="zh-CN" sz="2400" dirty="0" smtClean="0">
              <a:solidFill>
                <a:schemeClr val="tx1"/>
              </a:solidFill>
              <a:latin typeface="Arial" charset="0"/>
            </a:endParaRPr>
          </a:p>
          <a:p>
            <a:pPr lvl="1" eaLnBrk="1" hangingPunct="1">
              <a:defRPr/>
            </a:pPr>
            <a:r>
              <a:rPr lang="en-US" altLang="zh-CN" sz="2400" dirty="0" smtClean="0">
                <a:solidFill>
                  <a:schemeClr val="tx1"/>
                </a:solidFill>
                <a:latin typeface="Arial" charset="0"/>
              </a:rPr>
              <a:t>[N]</a:t>
            </a:r>
            <a:r>
              <a:rPr lang="zh-CN" altLang="en-US" sz="2400" dirty="0" smtClean="0">
                <a:solidFill>
                  <a:schemeClr val="tx1"/>
                </a:solidFill>
                <a:latin typeface="Arial" charset="0"/>
              </a:rPr>
              <a:t>报纸</a:t>
            </a:r>
            <a:endParaRPr lang="en-US" altLang="zh-CN" sz="2400" dirty="0" smtClean="0">
              <a:solidFill>
                <a:schemeClr val="tx1"/>
              </a:solidFill>
              <a:latin typeface="Arial" charset="0"/>
            </a:endParaRPr>
          </a:p>
          <a:p>
            <a:pPr lvl="1" eaLnBrk="1" hangingPunct="1">
              <a:defRPr/>
            </a:pPr>
            <a:r>
              <a:rPr lang="en-US" altLang="zh-CN" sz="2400" dirty="0" smtClean="0">
                <a:solidFill>
                  <a:schemeClr val="tx1"/>
                </a:solidFill>
                <a:latin typeface="Arial" charset="0"/>
              </a:rPr>
              <a:t>[R]</a:t>
            </a:r>
            <a:r>
              <a:rPr lang="zh-CN" altLang="en-US" sz="2400" dirty="0" smtClean="0">
                <a:solidFill>
                  <a:schemeClr val="tx1"/>
                </a:solidFill>
                <a:latin typeface="Arial" charset="0"/>
              </a:rPr>
              <a:t>报告</a:t>
            </a:r>
            <a:endParaRPr lang="en-US" altLang="zh-CN" sz="2400" dirty="0" smtClean="0">
              <a:solidFill>
                <a:schemeClr val="tx1"/>
              </a:solidFill>
              <a:latin typeface="Arial" charset="0"/>
            </a:endParaRPr>
          </a:p>
          <a:p>
            <a:pPr lvl="1" eaLnBrk="1" hangingPunct="1">
              <a:defRPr/>
            </a:pPr>
            <a:r>
              <a:rPr lang="en-US" altLang="zh-CN" sz="2400" dirty="0" smtClean="0">
                <a:solidFill>
                  <a:schemeClr val="tx1"/>
                </a:solidFill>
                <a:latin typeface="Arial" charset="0"/>
              </a:rPr>
              <a:t>[EB/OL]</a:t>
            </a:r>
            <a:r>
              <a:rPr lang="zh-CN" altLang="en-US" sz="2400" dirty="0" smtClean="0">
                <a:solidFill>
                  <a:schemeClr val="tx1"/>
                </a:solidFill>
                <a:latin typeface="Arial" charset="0"/>
              </a:rPr>
              <a:t>电子文献</a:t>
            </a:r>
          </a:p>
        </p:txBody>
      </p:sp>
    </p:spTree>
    <p:extLst>
      <p:ext uri="{BB962C8B-B14F-4D97-AF65-F5344CB8AC3E}">
        <p14:creationId xmlns:p14="http://schemas.microsoft.com/office/powerpoint/2010/main" val="1834693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3"/>
          <p:cNvSpPr>
            <a:spLocks noChangeArrowheads="1"/>
          </p:cNvSpPr>
          <p:nvPr/>
        </p:nvSpPr>
        <p:spPr bwMode="gray">
          <a:xfrm>
            <a:off x="324021" y="409888"/>
            <a:ext cx="3815830" cy="648221"/>
          </a:xfrm>
          <a:prstGeom prst="roundRect">
            <a:avLst>
              <a:gd name="adj" fmla="val 7574"/>
            </a:avLst>
          </a:prstGeom>
          <a:solidFill>
            <a:schemeClr val="accent2">
              <a:lumMod val="75000"/>
            </a:schemeClr>
          </a:solidFill>
          <a:ln>
            <a:noFill/>
          </a:ln>
          <a:effectLst/>
          <a:extLst/>
        </p:spPr>
        <p:txBody>
          <a:bodyPr wrap="none" anchor="ctr"/>
          <a:lstStyle/>
          <a:p>
            <a:pPr algn="ctr" eaLnBrk="0" hangingPunct="0">
              <a:buFont typeface="Wingdings" pitchFamily="2" charset="2"/>
              <a:buNone/>
              <a:defRPr/>
            </a:pPr>
            <a:endParaRPr lang="zh-CN" altLang="en-US" sz="3200" b="1" dirty="0">
              <a:solidFill>
                <a:schemeClr val="bg1"/>
              </a:solidFill>
              <a:latin typeface="Arial" pitchFamily="34" charset="0"/>
            </a:endParaRPr>
          </a:p>
        </p:txBody>
      </p:sp>
      <p:sp>
        <p:nvSpPr>
          <p:cNvPr id="32770" name="Rectangle 3"/>
          <p:cNvSpPr>
            <a:spLocks noGrp="1" noChangeArrowheads="1"/>
          </p:cNvSpPr>
          <p:nvPr>
            <p:ph idx="1"/>
          </p:nvPr>
        </p:nvSpPr>
        <p:spPr>
          <a:xfrm>
            <a:off x="395536" y="1732355"/>
            <a:ext cx="7884864" cy="3705275"/>
          </a:xfrm>
        </p:spPr>
        <p:txBody>
          <a:bodyPr/>
          <a:lstStyle/>
          <a:p>
            <a:pPr eaLnBrk="1" hangingPunct="1"/>
            <a:r>
              <a:rPr lang="zh-CN" altLang="en-US" sz="2800" b="1" dirty="0" smtClean="0">
                <a:solidFill>
                  <a:schemeClr val="tx1"/>
                </a:solidFill>
                <a:latin typeface="+mn-ea"/>
              </a:rPr>
              <a:t>外文文献常用阅读器</a:t>
            </a:r>
            <a:r>
              <a:rPr lang="en-US" altLang="zh-CN" sz="2800" b="1" dirty="0" smtClean="0">
                <a:solidFill>
                  <a:schemeClr val="tx1"/>
                </a:solidFill>
                <a:latin typeface="+mn-ea"/>
              </a:rPr>
              <a:t>——</a:t>
            </a:r>
            <a:r>
              <a:rPr lang="en-US" altLang="zh-CN" sz="2800" b="1" dirty="0" smtClean="0">
                <a:solidFill>
                  <a:srgbClr val="C00000"/>
                </a:solidFill>
                <a:latin typeface="+mn-ea"/>
              </a:rPr>
              <a:t>PDF</a:t>
            </a:r>
            <a:r>
              <a:rPr lang="zh-CN" altLang="en-US" sz="2800" b="1" dirty="0" smtClean="0">
                <a:solidFill>
                  <a:srgbClr val="C00000"/>
                </a:solidFill>
                <a:latin typeface="+mn-ea"/>
              </a:rPr>
              <a:t>阅读器</a:t>
            </a:r>
          </a:p>
          <a:p>
            <a:pPr lvl="1" eaLnBrk="1" hangingPunct="1"/>
            <a:endParaRPr lang="zh-CN" altLang="en-US" dirty="0" smtClean="0">
              <a:latin typeface="+mn-ea"/>
            </a:endParaRPr>
          </a:p>
        </p:txBody>
      </p:sp>
      <p:pic>
        <p:nvPicPr>
          <p:cNvPr id="32772" name="Picture 5"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05" y="3140969"/>
            <a:ext cx="8021638"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1"/>
          <p:cNvSpPr txBox="1">
            <a:spLocks noChangeArrowheads="1"/>
          </p:cNvSpPr>
          <p:nvPr/>
        </p:nvSpPr>
        <p:spPr bwMode="auto">
          <a:xfrm>
            <a:off x="556187" y="5425405"/>
            <a:ext cx="5041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宋体" pitchFamily="2" charset="-122"/>
                <a:ea typeface="宋体" pitchFamily="2" charset="-122"/>
              </a:defRPr>
            </a:lvl1pPr>
            <a:lvl2pPr>
              <a:defRPr sz="2800">
                <a:solidFill>
                  <a:schemeClr val="tx1"/>
                </a:solidFill>
                <a:latin typeface="Arial" charset="0"/>
                <a:ea typeface="宋体" pitchFamily="2" charset="-122"/>
              </a:defRPr>
            </a:lvl2pPr>
            <a:lvl3pPr>
              <a:defRPr sz="2400">
                <a:solidFill>
                  <a:srgbClr val="D7181F"/>
                </a:solidFill>
                <a:latin typeface="Arial" charset="0"/>
                <a:ea typeface="宋体" pitchFamily="2" charset="-122"/>
              </a:defRPr>
            </a:lvl3pPr>
            <a:lvl4pPr>
              <a:defRPr sz="2000">
                <a:solidFill>
                  <a:schemeClr val="tx2"/>
                </a:solidFill>
                <a:latin typeface="Arial" charset="0"/>
                <a:ea typeface="宋体" pitchFamily="2" charset="-122"/>
              </a:defRPr>
            </a:lvl4pPr>
            <a:lvl5pPr>
              <a:defRPr sz="2000">
                <a:solidFill>
                  <a:schemeClr val="tx2"/>
                </a:solidFill>
                <a:latin typeface="Arial" charset="0"/>
                <a:ea typeface="宋体" pitchFamily="2" charset="-122"/>
              </a:defRPr>
            </a:lvl5pPr>
            <a:lvl6pPr eaLnBrk="0" hangingPunct="0">
              <a:defRPr sz="2000">
                <a:solidFill>
                  <a:schemeClr val="tx2"/>
                </a:solidFill>
                <a:latin typeface="Arial" charset="0"/>
                <a:ea typeface="宋体" pitchFamily="2" charset="-122"/>
              </a:defRPr>
            </a:lvl6pPr>
            <a:lvl7pPr eaLnBrk="0" hangingPunct="0">
              <a:defRPr sz="2000">
                <a:solidFill>
                  <a:schemeClr val="tx2"/>
                </a:solidFill>
                <a:latin typeface="Arial" charset="0"/>
                <a:ea typeface="宋体" pitchFamily="2" charset="-122"/>
              </a:defRPr>
            </a:lvl7pPr>
            <a:lvl8pPr eaLnBrk="0" hangingPunct="0">
              <a:defRPr sz="2000">
                <a:solidFill>
                  <a:schemeClr val="tx2"/>
                </a:solidFill>
                <a:latin typeface="Arial" charset="0"/>
                <a:ea typeface="宋体" pitchFamily="2" charset="-122"/>
              </a:defRPr>
            </a:lvl8pPr>
            <a:lvl9pPr eaLnBrk="0" hangingPunct="0">
              <a:defRPr sz="2000">
                <a:solidFill>
                  <a:schemeClr val="tx2"/>
                </a:solidFill>
                <a:latin typeface="Arial" charset="0"/>
                <a:ea typeface="宋体" pitchFamily="2" charset="-122"/>
              </a:defRPr>
            </a:lvl9pPr>
          </a:lstStyle>
          <a:p>
            <a:r>
              <a:rPr lang="en-US" altLang="zh-CN" sz="2400" b="0" u="sng" dirty="0" err="1">
                <a:solidFill>
                  <a:schemeClr val="tx1"/>
                </a:solidFill>
                <a:latin typeface="微软雅黑" pitchFamily="34" charset="-122"/>
                <a:ea typeface="微软雅黑" pitchFamily="34" charset="-122"/>
              </a:rPr>
              <a:t>Foxit</a:t>
            </a:r>
            <a:r>
              <a:rPr lang="en-US" altLang="zh-CN" sz="2400" b="0" u="sng" dirty="0">
                <a:solidFill>
                  <a:schemeClr val="tx1"/>
                </a:solidFill>
                <a:latin typeface="微软雅黑" pitchFamily="34" charset="-122"/>
                <a:ea typeface="微软雅黑" pitchFamily="34" charset="-122"/>
              </a:rPr>
              <a:t> Reader (</a:t>
            </a:r>
            <a:r>
              <a:rPr lang="zh-CN" altLang="en-US" sz="2400" b="0" u="sng" dirty="0">
                <a:solidFill>
                  <a:schemeClr val="tx1"/>
                </a:solidFill>
                <a:latin typeface="微软雅黑" pitchFamily="34" charset="-122"/>
                <a:ea typeface="微软雅黑" pitchFamily="34" charset="-122"/>
              </a:rPr>
              <a:t>福昕</a:t>
            </a:r>
            <a:r>
              <a:rPr lang="en-US" altLang="zh-CN" sz="2400" b="0" u="sng" dirty="0">
                <a:solidFill>
                  <a:schemeClr val="tx1"/>
                </a:solidFill>
                <a:latin typeface="微软雅黑" pitchFamily="34" charset="-122"/>
                <a:ea typeface="微软雅黑" pitchFamily="34" charset="-122"/>
              </a:rPr>
              <a:t>PDF</a:t>
            </a:r>
            <a:r>
              <a:rPr lang="zh-CN" altLang="en-US" sz="2400" b="0" u="sng" dirty="0">
                <a:solidFill>
                  <a:schemeClr val="tx1"/>
                </a:solidFill>
                <a:latin typeface="微软雅黑" pitchFamily="34" charset="-122"/>
                <a:ea typeface="微软雅黑" pitchFamily="34" charset="-122"/>
              </a:rPr>
              <a:t>阅读器）</a:t>
            </a:r>
            <a:endParaRPr lang="zh-CN" altLang="en-US" sz="2400" b="0" dirty="0">
              <a:solidFill>
                <a:schemeClr val="tx1"/>
              </a:solidFill>
              <a:latin typeface="微软雅黑" pitchFamily="34" charset="-122"/>
              <a:ea typeface="微软雅黑" pitchFamily="34" charset="-122"/>
            </a:endParaRPr>
          </a:p>
        </p:txBody>
      </p:sp>
      <p:sp>
        <p:nvSpPr>
          <p:cNvPr id="2" name="矩形 1"/>
          <p:cNvSpPr/>
          <p:nvPr/>
        </p:nvSpPr>
        <p:spPr>
          <a:xfrm>
            <a:off x="395536" y="443219"/>
            <a:ext cx="3672800" cy="584775"/>
          </a:xfrm>
          <a:prstGeom prst="rect">
            <a:avLst/>
          </a:prstGeom>
        </p:spPr>
        <p:txBody>
          <a:bodyPr wrap="none">
            <a:spAutoFit/>
          </a:bodyPr>
          <a:lstStyle/>
          <a:p>
            <a:r>
              <a:rPr lang="en-US" altLang="zh-CN" sz="3200" dirty="0" smtClean="0">
                <a:solidFill>
                  <a:schemeClr val="bg1"/>
                </a:solidFill>
                <a:latin typeface="黑体" panose="02010609060101010101" pitchFamily="49" charset="-122"/>
                <a:ea typeface="黑体" panose="02010609060101010101" pitchFamily="49" charset="-122"/>
              </a:rPr>
              <a:t>1</a:t>
            </a:r>
            <a:r>
              <a:rPr lang="zh-CN" altLang="en-US" sz="3200" dirty="0" smtClean="0">
                <a:solidFill>
                  <a:schemeClr val="bg1"/>
                </a:solidFill>
                <a:latin typeface="黑体" panose="02010609060101010101" pitchFamily="49" charset="-122"/>
                <a:ea typeface="黑体" panose="02010609060101010101" pitchFamily="49" charset="-122"/>
              </a:rPr>
              <a:t>检索</a:t>
            </a:r>
            <a:r>
              <a:rPr lang="zh-CN" altLang="en-US" sz="3200" dirty="0">
                <a:solidFill>
                  <a:schemeClr val="bg1"/>
                </a:solidFill>
                <a:latin typeface="黑体" panose="02010609060101010101" pitchFamily="49" charset="-122"/>
                <a:ea typeface="黑体" panose="02010609060101010101" pitchFamily="49" charset="-122"/>
              </a:rPr>
              <a:t>基础知识介绍</a:t>
            </a:r>
          </a:p>
        </p:txBody>
      </p:sp>
    </p:spTree>
    <p:extLst>
      <p:ext uri="{BB962C8B-B14F-4D97-AF65-F5344CB8AC3E}">
        <p14:creationId xmlns:p14="http://schemas.microsoft.com/office/powerpoint/2010/main" val="3767712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3"/>
          <p:cNvSpPr>
            <a:spLocks noGrp="1" noChangeArrowheads="1"/>
          </p:cNvSpPr>
          <p:nvPr>
            <p:ph idx="1"/>
          </p:nvPr>
        </p:nvSpPr>
        <p:spPr>
          <a:xfrm>
            <a:off x="0" y="549275"/>
            <a:ext cx="9036496" cy="6048375"/>
          </a:xfrm>
        </p:spPr>
        <p:txBody>
          <a:bodyPr/>
          <a:lstStyle/>
          <a:p>
            <a:pPr marL="457200" lvl="1" indent="0" eaLnBrk="1" hangingPunct="1">
              <a:buNone/>
              <a:defRPr/>
            </a:pPr>
            <a:r>
              <a:rPr lang="zh-CN" altLang="en-US" sz="2800" b="1" dirty="0" smtClean="0">
                <a:solidFill>
                  <a:schemeClr val="tx1"/>
                </a:solidFill>
                <a:latin typeface="宋体" pitchFamily="2" charset="-122"/>
                <a:ea typeface="宋体" pitchFamily="2" charset="-122"/>
              </a:rPr>
              <a:t>二、期刊导航</a:t>
            </a:r>
            <a:endParaRPr lang="en-US" altLang="zh-CN" sz="2800" b="1" dirty="0" smtClean="0">
              <a:solidFill>
                <a:schemeClr val="tx1"/>
              </a:solidFill>
              <a:latin typeface="宋体" pitchFamily="2" charset="-122"/>
              <a:ea typeface="宋体" pitchFamily="2" charset="-122"/>
            </a:endParaRPr>
          </a:p>
          <a:p>
            <a:pPr marL="457200" lvl="1" indent="0" eaLnBrk="1" hangingPunct="1">
              <a:buNone/>
              <a:defRPr/>
            </a:pPr>
            <a:r>
              <a:rPr lang="en-US" altLang="zh-CN" sz="2800" b="1" dirty="0" smtClean="0">
                <a:solidFill>
                  <a:schemeClr val="tx1">
                    <a:lumMod val="50000"/>
                  </a:schemeClr>
                </a:solidFill>
                <a:latin typeface="宋体" pitchFamily="2" charset="-122"/>
                <a:ea typeface="宋体" pitchFamily="2" charset="-122"/>
              </a:rPr>
              <a:t>1</a:t>
            </a:r>
            <a:r>
              <a:rPr lang="zh-CN" altLang="en-US" sz="2800" b="1" dirty="0" smtClean="0">
                <a:solidFill>
                  <a:schemeClr val="tx1">
                    <a:lumMod val="50000"/>
                  </a:schemeClr>
                </a:solidFill>
                <a:latin typeface="宋体" pitchFamily="2" charset="-122"/>
                <a:ea typeface="宋体" pitchFamily="2" charset="-122"/>
              </a:rPr>
              <a:t>清华大学电子期刊导航</a:t>
            </a:r>
            <a:r>
              <a:rPr lang="en-US" altLang="zh-CN" sz="2400" b="1" dirty="0" smtClean="0">
                <a:solidFill>
                  <a:schemeClr val="tx2">
                    <a:lumMod val="60000"/>
                    <a:lumOff val="40000"/>
                  </a:schemeClr>
                </a:solidFill>
                <a:latin typeface="宋体" pitchFamily="2" charset="-122"/>
                <a:ea typeface="宋体" pitchFamily="2" charset="-122"/>
                <a:hlinkClick r:id="rId2"/>
              </a:rPr>
              <a:t>http://nav.lib.tsinghua.edu.cn:88/journal/ej.htm</a:t>
            </a:r>
            <a:endParaRPr lang="en-US" altLang="zh-CN" sz="2400" b="1" dirty="0" smtClean="0">
              <a:solidFill>
                <a:schemeClr val="tx2">
                  <a:lumMod val="60000"/>
                  <a:lumOff val="40000"/>
                </a:schemeClr>
              </a:solidFill>
              <a:latin typeface="宋体" pitchFamily="2" charset="-122"/>
              <a:ea typeface="宋体" pitchFamily="2" charset="-122"/>
            </a:endParaRPr>
          </a:p>
          <a:p>
            <a:pPr marL="457200" lvl="1" indent="0">
              <a:buNone/>
              <a:defRPr/>
            </a:pPr>
            <a:endParaRPr lang="en-US" altLang="zh-CN" sz="2400" b="1" dirty="0" smtClean="0">
              <a:solidFill>
                <a:schemeClr val="tx1">
                  <a:lumMod val="50000"/>
                </a:schemeClr>
              </a:solidFill>
              <a:latin typeface="宋体" pitchFamily="2" charset="-122"/>
              <a:ea typeface="宋体" pitchFamily="2" charset="-122"/>
            </a:endParaRPr>
          </a:p>
          <a:p>
            <a:pPr marL="457200" lvl="1" indent="0">
              <a:buNone/>
              <a:defRPr/>
            </a:pPr>
            <a:r>
              <a:rPr lang="en-US" altLang="zh-CN" sz="2400" b="1" dirty="0" smtClean="0">
                <a:solidFill>
                  <a:schemeClr val="tx1">
                    <a:lumMod val="50000"/>
                  </a:schemeClr>
                </a:solidFill>
                <a:latin typeface="宋体" pitchFamily="2" charset="-122"/>
                <a:ea typeface="宋体" pitchFamily="2" charset="-122"/>
              </a:rPr>
              <a:t>2</a:t>
            </a:r>
            <a:r>
              <a:rPr lang="zh-CN" altLang="en-US" sz="2400" b="1" dirty="0">
                <a:solidFill>
                  <a:schemeClr val="tx1">
                    <a:lumMod val="50000"/>
                  </a:schemeClr>
                </a:solidFill>
                <a:latin typeface="宋体" pitchFamily="2" charset="-122"/>
                <a:ea typeface="宋体" pitchFamily="2" charset="-122"/>
              </a:rPr>
              <a:t>国外著名大学图书馆中的电子期刊导航</a:t>
            </a:r>
          </a:p>
          <a:p>
            <a:pPr marL="457200" lvl="1" indent="0">
              <a:buNone/>
              <a:defRPr/>
            </a:pPr>
            <a:r>
              <a:rPr lang="zh-CN" altLang="en-US" sz="2400" b="1" dirty="0" smtClean="0">
                <a:solidFill>
                  <a:schemeClr val="tx1">
                    <a:lumMod val="50000"/>
                  </a:schemeClr>
                </a:solidFill>
                <a:latin typeface="宋体" pitchFamily="2" charset="-122"/>
                <a:ea typeface="宋体" pitchFamily="2" charset="-122"/>
              </a:rPr>
              <a:t>悉尼大学</a:t>
            </a:r>
            <a:endParaRPr lang="en-US" altLang="zh-CN" sz="2400" b="1" dirty="0" smtClean="0">
              <a:solidFill>
                <a:schemeClr val="tx1">
                  <a:lumMod val="50000"/>
                </a:schemeClr>
              </a:solidFill>
              <a:latin typeface="宋体" pitchFamily="2" charset="-122"/>
              <a:ea typeface="宋体" pitchFamily="2" charset="-122"/>
            </a:endParaRPr>
          </a:p>
          <a:p>
            <a:pPr marL="457200" lvl="1" indent="0">
              <a:buNone/>
              <a:defRPr/>
            </a:pPr>
            <a:r>
              <a:rPr lang="en-US" altLang="zh-CN" sz="2400" b="1" dirty="0" smtClean="0">
                <a:solidFill>
                  <a:schemeClr val="tx2">
                    <a:lumMod val="60000"/>
                    <a:lumOff val="40000"/>
                  </a:schemeClr>
                </a:solidFill>
                <a:latin typeface="宋体" pitchFamily="2" charset="-122"/>
                <a:ea typeface="宋体" pitchFamily="2" charset="-122"/>
              </a:rPr>
              <a:t>http</a:t>
            </a:r>
            <a:r>
              <a:rPr lang="en-US" altLang="zh-CN" sz="2400" b="1" dirty="0">
                <a:solidFill>
                  <a:schemeClr val="tx2">
                    <a:lumMod val="60000"/>
                    <a:lumOff val="40000"/>
                  </a:schemeClr>
                </a:solidFill>
                <a:latin typeface="宋体" pitchFamily="2" charset="-122"/>
                <a:ea typeface="宋体" pitchFamily="2" charset="-122"/>
              </a:rPr>
              <a:t>://www.library.usyd.edu.au/ejournals/</a:t>
            </a:r>
          </a:p>
          <a:p>
            <a:pPr marL="457200" lvl="1" indent="0">
              <a:buNone/>
              <a:defRPr/>
            </a:pPr>
            <a:r>
              <a:rPr lang="zh-CN" altLang="en-US" sz="2400" b="1" dirty="0">
                <a:solidFill>
                  <a:schemeClr val="tx1">
                    <a:lumMod val="50000"/>
                  </a:schemeClr>
                </a:solidFill>
                <a:latin typeface="宋体" pitchFamily="2" charset="-122"/>
                <a:ea typeface="宋体" pitchFamily="2" charset="-122"/>
              </a:rPr>
              <a:t>日本名古屋大学</a:t>
            </a:r>
          </a:p>
          <a:p>
            <a:pPr marL="457200" lvl="1" indent="0">
              <a:buNone/>
              <a:defRPr/>
            </a:pPr>
            <a:r>
              <a:rPr lang="en-US" altLang="zh-CN" sz="2400" b="1" dirty="0">
                <a:solidFill>
                  <a:schemeClr val="tx2">
                    <a:lumMod val="60000"/>
                    <a:lumOff val="40000"/>
                  </a:schemeClr>
                </a:solidFill>
                <a:latin typeface="宋体" pitchFamily="2" charset="-122"/>
                <a:ea typeface="宋体" pitchFamily="2" charset="-122"/>
              </a:rPr>
              <a:t>http://www.nul.nagoya-u.ac.jp/ej/index.html</a:t>
            </a:r>
          </a:p>
          <a:p>
            <a:pPr marL="457200" lvl="1" indent="0" eaLnBrk="1" hangingPunct="1">
              <a:buNone/>
              <a:defRPr/>
            </a:pPr>
            <a:endParaRPr lang="en-US" altLang="zh-CN" sz="2400" b="1" dirty="0" smtClean="0">
              <a:solidFill>
                <a:schemeClr val="tx1">
                  <a:lumMod val="50000"/>
                </a:schemeClr>
              </a:solidFill>
              <a:latin typeface="宋体" pitchFamily="2" charset="-122"/>
              <a:ea typeface="宋体" pitchFamily="2" charset="-122"/>
            </a:endParaRPr>
          </a:p>
          <a:p>
            <a:pPr marL="1371600" lvl="3" indent="0" eaLnBrk="1" hangingPunct="1">
              <a:buNone/>
              <a:defRPr/>
            </a:pPr>
            <a:endParaRPr lang="en-US" altLang="zh-CN" sz="2400" b="1" dirty="0" smtClean="0">
              <a:solidFill>
                <a:schemeClr val="tx1">
                  <a:lumMod val="50000"/>
                </a:schemeClr>
              </a:solidFill>
              <a:latin typeface="宋体" pitchFamily="2" charset="-122"/>
              <a:ea typeface="宋体" pitchFamily="2" charset="-122"/>
            </a:endParaRPr>
          </a:p>
        </p:txBody>
      </p:sp>
    </p:spTree>
    <p:extLst>
      <p:ext uri="{BB962C8B-B14F-4D97-AF65-F5344CB8AC3E}">
        <p14:creationId xmlns:p14="http://schemas.microsoft.com/office/powerpoint/2010/main" val="315859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404813"/>
            <a:ext cx="8596312" cy="6318250"/>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137219" name="矩形标注 1"/>
          <p:cNvSpPr>
            <a:spLocks noChangeArrowheads="1"/>
          </p:cNvSpPr>
          <p:nvPr/>
        </p:nvSpPr>
        <p:spPr bwMode="auto">
          <a:xfrm>
            <a:off x="4522788" y="1844675"/>
            <a:ext cx="2786062" cy="360363"/>
          </a:xfrm>
          <a:prstGeom prst="wedgeRectCallout">
            <a:avLst>
              <a:gd name="adj1" fmla="val -66162"/>
              <a:gd name="adj2" fmla="val -861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t>刊名检索，注意去掉缩写点</a:t>
            </a:r>
          </a:p>
        </p:txBody>
      </p:sp>
      <p:sp>
        <p:nvSpPr>
          <p:cNvPr id="137220" name="矩形标注 3"/>
          <p:cNvSpPr>
            <a:spLocks noChangeArrowheads="1"/>
          </p:cNvSpPr>
          <p:nvPr/>
        </p:nvSpPr>
        <p:spPr bwMode="auto">
          <a:xfrm>
            <a:off x="5508625" y="3203575"/>
            <a:ext cx="2786063" cy="730250"/>
          </a:xfrm>
          <a:prstGeom prst="wedgeRectCallout">
            <a:avLst>
              <a:gd name="adj1" fmla="val -66162"/>
              <a:gd name="adj2" fmla="val -861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t>刊名音序浏览，</a:t>
            </a:r>
            <a:r>
              <a:rPr lang="en-US" altLang="zh-CN"/>
              <a:t>OA</a:t>
            </a:r>
            <a:r>
              <a:rPr lang="zh-CN" altLang="en-US"/>
              <a:t>刊（开放获取期刊目录）</a:t>
            </a:r>
          </a:p>
        </p:txBody>
      </p:sp>
      <p:sp>
        <p:nvSpPr>
          <p:cNvPr id="137221" name="矩形 2"/>
          <p:cNvSpPr>
            <a:spLocks noChangeArrowheads="1"/>
          </p:cNvSpPr>
          <p:nvPr/>
        </p:nvSpPr>
        <p:spPr bwMode="auto">
          <a:xfrm>
            <a:off x="323850" y="3716338"/>
            <a:ext cx="719138" cy="217487"/>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7222" name="矩形标注 5"/>
          <p:cNvSpPr>
            <a:spLocks noChangeArrowheads="1"/>
          </p:cNvSpPr>
          <p:nvPr/>
        </p:nvSpPr>
        <p:spPr bwMode="auto">
          <a:xfrm>
            <a:off x="5508625" y="4581525"/>
            <a:ext cx="1584325" cy="647700"/>
          </a:xfrm>
          <a:prstGeom prst="wedgeRectCallout">
            <a:avLst>
              <a:gd name="adj1" fmla="val -66162"/>
              <a:gd name="adj2" fmla="val -861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zh-CN" altLang="en-US"/>
              <a:t>按分类浏览学科刊物</a:t>
            </a:r>
          </a:p>
        </p:txBody>
      </p:sp>
    </p:spTree>
    <p:extLst>
      <p:ext uri="{BB962C8B-B14F-4D97-AF65-F5344CB8AC3E}">
        <p14:creationId xmlns:p14="http://schemas.microsoft.com/office/powerpoint/2010/main" val="218858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内容占位符 4" descr="1.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208905"/>
            <a:ext cx="8712967" cy="5865515"/>
          </a:xfrm>
        </p:spPr>
      </p:pic>
      <p:sp>
        <p:nvSpPr>
          <p:cNvPr id="6" name="椭圆 5"/>
          <p:cNvSpPr/>
          <p:nvPr/>
        </p:nvSpPr>
        <p:spPr>
          <a:xfrm>
            <a:off x="1043608" y="1412776"/>
            <a:ext cx="22860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38244" name="矩形标注 1"/>
          <p:cNvSpPr>
            <a:spLocks noChangeArrowheads="1"/>
          </p:cNvSpPr>
          <p:nvPr/>
        </p:nvSpPr>
        <p:spPr bwMode="auto">
          <a:xfrm>
            <a:off x="4355976" y="1979547"/>
            <a:ext cx="2160588" cy="720725"/>
          </a:xfrm>
          <a:prstGeom prst="wedgeRectCallout">
            <a:avLst>
              <a:gd name="adj1" fmla="val -18009"/>
              <a:gd name="adj2" fmla="val 6927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zh-CN" altLang="en-US"/>
              <a:t>悉尼大学图书馆 电子期刊导航</a:t>
            </a:r>
          </a:p>
        </p:txBody>
      </p:sp>
    </p:spTree>
    <p:extLst>
      <p:ext uri="{BB962C8B-B14F-4D97-AF65-F5344CB8AC3E}">
        <p14:creationId xmlns:p14="http://schemas.microsoft.com/office/powerpoint/2010/main" val="214619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内容占位符 3" descr="1.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3" y="116632"/>
            <a:ext cx="8856984" cy="6009531"/>
          </a:xfrm>
        </p:spPr>
      </p:pic>
      <p:sp>
        <p:nvSpPr>
          <p:cNvPr id="5" name="椭圆 4"/>
          <p:cNvSpPr/>
          <p:nvPr/>
        </p:nvSpPr>
        <p:spPr>
          <a:xfrm>
            <a:off x="42332" y="3238500"/>
            <a:ext cx="2441435" cy="10545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3272254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smtClean="0">
              <a:ea typeface="宋体" pitchFamily="2" charset="-122"/>
            </a:endParaRPr>
          </a:p>
        </p:txBody>
      </p:sp>
      <p:sp>
        <p:nvSpPr>
          <p:cNvPr id="140291" name="内容占位符 2"/>
          <p:cNvSpPr>
            <a:spLocks noGrp="1"/>
          </p:cNvSpPr>
          <p:nvPr>
            <p:ph idx="1"/>
          </p:nvPr>
        </p:nvSpPr>
        <p:spPr>
          <a:xfrm>
            <a:off x="971600" y="2708920"/>
            <a:ext cx="7704856" cy="1143000"/>
          </a:xfrm>
        </p:spPr>
        <p:txBody>
          <a:bodyPr>
            <a:normAutofit/>
          </a:bodyPr>
          <a:lstStyle/>
          <a:p>
            <a:pPr marL="0" indent="0">
              <a:buNone/>
            </a:pPr>
            <a:r>
              <a:rPr lang="zh-CN" altLang="en-US" b="1" dirty="0" smtClean="0">
                <a:solidFill>
                  <a:schemeClr val="accent2">
                    <a:lumMod val="75000"/>
                  </a:schemeClr>
                </a:solidFill>
              </a:rPr>
              <a:t>以清华大学图书馆电子期刊导航库为例</a:t>
            </a:r>
          </a:p>
        </p:txBody>
      </p:sp>
      <p:sp>
        <p:nvSpPr>
          <p:cNvPr id="4" name="矩形 3"/>
          <p:cNvSpPr/>
          <p:nvPr/>
        </p:nvSpPr>
        <p:spPr>
          <a:xfrm>
            <a:off x="611560" y="1905310"/>
            <a:ext cx="7776864" cy="2376264"/>
          </a:xfrm>
          <a:prstGeom prst="rect">
            <a:avLst/>
          </a:prstGeom>
          <a:solidFill>
            <a:schemeClr val="accent1">
              <a:alpha val="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04486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标题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zh-CN" altLang="en-US" smtClean="0">
              <a:ea typeface="宋体" pitchFamily="2" charset="-122"/>
            </a:endParaRPr>
          </a:p>
        </p:txBody>
      </p:sp>
      <p:sp>
        <p:nvSpPr>
          <p:cNvPr id="141314" name="内容占位符 1"/>
          <p:cNvSpPr>
            <a:spLocks noGrp="1"/>
          </p:cNvSpPr>
          <p:nvPr>
            <p:ph idx="1"/>
          </p:nvPr>
        </p:nvSpPr>
        <p:spPr/>
        <p:txBody>
          <a:bodyPr/>
          <a:lstStyle/>
          <a:p>
            <a:pPr eaLnBrk="1" hangingPunct="1"/>
            <a:endParaRPr lang="zh-CN" altLang="en-US" smtClean="0"/>
          </a:p>
        </p:txBody>
      </p:sp>
      <p:pic>
        <p:nvPicPr>
          <p:cNvPr id="141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856662"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接箭头连接符 5"/>
          <p:cNvCxnSpPr/>
          <p:nvPr/>
        </p:nvCxnSpPr>
        <p:spPr>
          <a:xfrm rot="10800000">
            <a:off x="5334000" y="4572000"/>
            <a:ext cx="1371600" cy="9144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982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4"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188913"/>
            <a:ext cx="90392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矩形标注 1"/>
          <p:cNvSpPr>
            <a:spLocks noChangeArrowheads="1"/>
          </p:cNvSpPr>
          <p:nvPr/>
        </p:nvSpPr>
        <p:spPr bwMode="auto">
          <a:xfrm>
            <a:off x="6372225" y="4724400"/>
            <a:ext cx="2519363" cy="750888"/>
          </a:xfrm>
          <a:prstGeom prst="wedgeRectCallout">
            <a:avLst>
              <a:gd name="adj1" fmla="val -59028"/>
              <a:gd name="adj2" fmla="val -2225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zh-CN" altLang="en-US" sz="2400">
                <a:solidFill>
                  <a:srgbClr val="04043F"/>
                </a:solidFill>
                <a:latin typeface="微软雅黑" pitchFamily="34" charset="-122"/>
                <a:ea typeface="微软雅黑" pitchFamily="34" charset="-122"/>
              </a:rPr>
              <a:t>收录在我馆已经购买的外文库中</a:t>
            </a:r>
          </a:p>
        </p:txBody>
      </p:sp>
      <p:sp>
        <p:nvSpPr>
          <p:cNvPr id="142340" name="矩形标注 3"/>
          <p:cNvSpPr>
            <a:spLocks noChangeArrowheads="1"/>
          </p:cNvSpPr>
          <p:nvPr/>
        </p:nvSpPr>
        <p:spPr bwMode="auto">
          <a:xfrm>
            <a:off x="6156325" y="1341438"/>
            <a:ext cx="1871663" cy="503237"/>
          </a:xfrm>
          <a:prstGeom prst="wedgeRectCallout">
            <a:avLst>
              <a:gd name="adj1" fmla="val -77495"/>
              <a:gd name="adj2" fmla="val 8732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2400">
                <a:solidFill>
                  <a:srgbClr val="04043F"/>
                </a:solidFill>
                <a:latin typeface="微软雅黑" pitchFamily="34" charset="-122"/>
                <a:ea typeface="微软雅黑" pitchFamily="34" charset="-122"/>
              </a:rPr>
              <a:t>开放获取</a:t>
            </a:r>
          </a:p>
        </p:txBody>
      </p:sp>
      <p:sp>
        <p:nvSpPr>
          <p:cNvPr id="142341" name="矩形 1"/>
          <p:cNvSpPr>
            <a:spLocks noChangeArrowheads="1"/>
          </p:cNvSpPr>
          <p:nvPr/>
        </p:nvSpPr>
        <p:spPr bwMode="auto">
          <a:xfrm>
            <a:off x="3924300" y="836613"/>
            <a:ext cx="1943100" cy="5905500"/>
          </a:xfrm>
          <a:prstGeom prst="rect">
            <a:avLst/>
          </a:prstGeom>
          <a:noFill/>
          <a:ln w="9525" algn="ctr">
            <a:solidFill>
              <a:srgbClr val="D718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2342" name="TextBox 1"/>
          <p:cNvSpPr txBox="1">
            <a:spLocks noChangeArrowheads="1"/>
          </p:cNvSpPr>
          <p:nvPr/>
        </p:nvSpPr>
        <p:spPr bwMode="auto">
          <a:xfrm>
            <a:off x="2700338" y="476250"/>
            <a:ext cx="3384550" cy="9239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r" eaLnBrk="0" fontAlgn="base" hangingPunct="0">
              <a:spcBef>
                <a:spcPct val="0"/>
              </a:spcBef>
              <a:spcAft>
                <a:spcPct val="0"/>
              </a:spcAft>
              <a:defRPr>
                <a:solidFill>
                  <a:schemeClr val="tx1"/>
                </a:solidFill>
                <a:latin typeface="Arial" charset="0"/>
                <a:ea typeface="宋体" pitchFamily="2" charset="-122"/>
              </a:defRPr>
            </a:lvl6pPr>
            <a:lvl7pPr marL="2971800" indent="-228600" algn="r" eaLnBrk="0" fontAlgn="base" hangingPunct="0">
              <a:spcBef>
                <a:spcPct val="0"/>
              </a:spcBef>
              <a:spcAft>
                <a:spcPct val="0"/>
              </a:spcAft>
              <a:defRPr>
                <a:solidFill>
                  <a:schemeClr val="tx1"/>
                </a:solidFill>
                <a:latin typeface="Arial" charset="0"/>
                <a:ea typeface="宋体" pitchFamily="2" charset="-122"/>
              </a:defRPr>
            </a:lvl7pPr>
            <a:lvl8pPr marL="3429000" indent="-228600" algn="r" eaLnBrk="0" fontAlgn="base" hangingPunct="0">
              <a:spcBef>
                <a:spcPct val="0"/>
              </a:spcBef>
              <a:spcAft>
                <a:spcPct val="0"/>
              </a:spcAft>
              <a:defRPr>
                <a:solidFill>
                  <a:schemeClr val="tx1"/>
                </a:solidFill>
                <a:latin typeface="Arial" charset="0"/>
                <a:ea typeface="宋体" pitchFamily="2" charset="-122"/>
              </a:defRPr>
            </a:lvl8pPr>
            <a:lvl9pPr marL="3886200" indent="-228600" algn="r"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r>
              <a:rPr lang="zh-CN" altLang="en-US"/>
              <a:t>分析期刊被哪些数据库收录，收录的电子全文范围（与学校购买权限有关）</a:t>
            </a:r>
          </a:p>
        </p:txBody>
      </p:sp>
    </p:spTree>
    <p:extLst>
      <p:ext uri="{BB962C8B-B14F-4D97-AF65-F5344CB8AC3E}">
        <p14:creationId xmlns:p14="http://schemas.microsoft.com/office/powerpoint/2010/main" val="3963160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Box 1"/>
          <p:cNvSpPr txBox="1">
            <a:spLocks noChangeArrowheads="1"/>
          </p:cNvSpPr>
          <p:nvPr/>
        </p:nvSpPr>
        <p:spPr bwMode="auto">
          <a:xfrm>
            <a:off x="468313" y="836613"/>
            <a:ext cx="80645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宋体" pitchFamily="2" charset="-122"/>
                <a:ea typeface="宋体" pitchFamily="2" charset="-122"/>
              </a:defRPr>
            </a:lvl1pPr>
            <a:lvl2pPr marL="914400" indent="-457200">
              <a:defRPr sz="2800">
                <a:solidFill>
                  <a:schemeClr val="tx1"/>
                </a:solidFill>
                <a:latin typeface="Arial" charset="0"/>
                <a:ea typeface="宋体" pitchFamily="2" charset="-122"/>
              </a:defRPr>
            </a:lvl2pPr>
            <a:lvl3pPr>
              <a:defRPr sz="2400">
                <a:solidFill>
                  <a:srgbClr val="D7181F"/>
                </a:solidFill>
                <a:latin typeface="Arial" charset="0"/>
                <a:ea typeface="宋体" pitchFamily="2" charset="-122"/>
              </a:defRPr>
            </a:lvl3pPr>
            <a:lvl4pPr>
              <a:defRPr sz="2000">
                <a:solidFill>
                  <a:schemeClr val="tx2"/>
                </a:solidFill>
                <a:latin typeface="Arial" charset="0"/>
                <a:ea typeface="宋体" pitchFamily="2" charset="-122"/>
              </a:defRPr>
            </a:lvl4pPr>
            <a:lvl5pPr>
              <a:defRPr sz="2000">
                <a:solidFill>
                  <a:schemeClr val="tx2"/>
                </a:solidFill>
                <a:latin typeface="Arial" charset="0"/>
                <a:ea typeface="宋体" pitchFamily="2" charset="-122"/>
              </a:defRPr>
            </a:lvl5pPr>
            <a:lvl6pPr eaLnBrk="0" hangingPunct="0">
              <a:defRPr sz="2000">
                <a:solidFill>
                  <a:schemeClr val="tx2"/>
                </a:solidFill>
                <a:latin typeface="Arial" charset="0"/>
                <a:ea typeface="宋体" pitchFamily="2" charset="-122"/>
              </a:defRPr>
            </a:lvl6pPr>
            <a:lvl7pPr eaLnBrk="0" hangingPunct="0">
              <a:defRPr sz="2000">
                <a:solidFill>
                  <a:schemeClr val="tx2"/>
                </a:solidFill>
                <a:latin typeface="Arial" charset="0"/>
                <a:ea typeface="宋体" pitchFamily="2" charset="-122"/>
              </a:defRPr>
            </a:lvl7pPr>
            <a:lvl8pPr eaLnBrk="0" hangingPunct="0">
              <a:defRPr sz="2000">
                <a:solidFill>
                  <a:schemeClr val="tx2"/>
                </a:solidFill>
                <a:latin typeface="Arial" charset="0"/>
                <a:ea typeface="宋体" pitchFamily="2" charset="-122"/>
              </a:defRPr>
            </a:lvl8pPr>
            <a:lvl9pPr eaLnBrk="0" hangingPunct="0">
              <a:defRPr sz="2000">
                <a:solidFill>
                  <a:schemeClr val="tx2"/>
                </a:solidFill>
                <a:latin typeface="Arial" charset="0"/>
                <a:ea typeface="宋体" pitchFamily="2" charset="-122"/>
              </a:defRPr>
            </a:lvl9pPr>
          </a:lstStyle>
          <a:p>
            <a:pPr algn="l"/>
            <a:r>
              <a:rPr lang="zh-CN" altLang="en-US" b="0" dirty="0">
                <a:solidFill>
                  <a:srgbClr val="C00000"/>
                </a:solidFill>
                <a:latin typeface="黑体" panose="02010609060101010101" pitchFamily="49" charset="-122"/>
                <a:ea typeface="黑体" panose="02010609060101010101" pitchFamily="49" charset="-122"/>
              </a:rPr>
              <a:t>开放获取的资源</a:t>
            </a:r>
            <a:r>
              <a:rPr lang="zh-CN" altLang="en-US" dirty="0">
                <a:solidFill>
                  <a:srgbClr val="04043F"/>
                </a:solidFill>
                <a:latin typeface="黑体" panose="02010609060101010101" pitchFamily="49" charset="-122"/>
                <a:ea typeface="黑体" panose="02010609060101010101" pitchFamily="49" charset="-122"/>
              </a:rPr>
              <a:t>（</a:t>
            </a:r>
            <a:r>
              <a:rPr lang="en-US" altLang="zh-CN" dirty="0">
                <a:solidFill>
                  <a:srgbClr val="04043F"/>
                </a:solidFill>
                <a:latin typeface="黑体" panose="02010609060101010101" pitchFamily="49" charset="-122"/>
                <a:ea typeface="黑体" panose="02010609060101010101" pitchFamily="49" charset="-122"/>
              </a:rPr>
              <a:t>OA</a:t>
            </a:r>
            <a:r>
              <a:rPr lang="zh-CN" altLang="en-US" dirty="0">
                <a:solidFill>
                  <a:srgbClr val="04043F"/>
                </a:solidFill>
                <a:latin typeface="黑体" panose="02010609060101010101" pitchFamily="49" charset="-122"/>
                <a:ea typeface="黑体" panose="02010609060101010101" pitchFamily="49" charset="-122"/>
              </a:rPr>
              <a:t>，</a:t>
            </a:r>
            <a:r>
              <a:rPr lang="en-US" altLang="zh-CN" dirty="0">
                <a:solidFill>
                  <a:srgbClr val="04043F"/>
                </a:solidFill>
                <a:latin typeface="黑体" panose="02010609060101010101" pitchFamily="49" charset="-122"/>
                <a:ea typeface="黑体" panose="02010609060101010101" pitchFamily="49" charset="-122"/>
              </a:rPr>
              <a:t>Open Access</a:t>
            </a:r>
            <a:r>
              <a:rPr lang="zh-CN" altLang="en-US" dirty="0">
                <a:solidFill>
                  <a:srgbClr val="04043F"/>
                </a:solidFill>
                <a:latin typeface="黑体" panose="02010609060101010101" pitchFamily="49" charset="-122"/>
                <a:ea typeface="黑体" panose="02010609060101010101" pitchFamily="49" charset="-122"/>
              </a:rPr>
              <a:t>）</a:t>
            </a:r>
            <a:endParaRPr lang="en-US" altLang="zh-CN" dirty="0">
              <a:solidFill>
                <a:srgbClr val="04043F"/>
              </a:solidFill>
              <a:latin typeface="黑体" panose="02010609060101010101" pitchFamily="49" charset="-122"/>
              <a:ea typeface="黑体" panose="02010609060101010101" pitchFamily="49" charset="-122"/>
            </a:endParaRPr>
          </a:p>
          <a:p>
            <a:pPr algn="l"/>
            <a:endParaRPr lang="en-US" altLang="zh-CN" b="0" dirty="0">
              <a:solidFill>
                <a:srgbClr val="C00000"/>
              </a:solidFill>
              <a:latin typeface="黑体" panose="02010609060101010101" pitchFamily="49" charset="-122"/>
              <a:ea typeface="黑体" panose="02010609060101010101" pitchFamily="49" charset="-122"/>
            </a:endParaRPr>
          </a:p>
          <a:p>
            <a:pPr lvl="1" algn="l">
              <a:buFont typeface="Arial" charset="0"/>
              <a:buChar char="•"/>
            </a:pPr>
            <a:r>
              <a:rPr lang="zh-CN" altLang="en-US" sz="2400" dirty="0">
                <a:solidFill>
                  <a:srgbClr val="04043F"/>
                </a:solidFill>
                <a:latin typeface="黑体" panose="02010609060101010101" pitchFamily="49" charset="-122"/>
                <a:ea typeface="黑体" panose="02010609060101010101" pitchFamily="49" charset="-122"/>
              </a:rPr>
              <a:t>意味着通过公共网络可以</a:t>
            </a:r>
            <a:r>
              <a:rPr lang="zh-CN" altLang="en-US" sz="2400" dirty="0">
                <a:solidFill>
                  <a:srgbClr val="C00000"/>
                </a:solidFill>
                <a:latin typeface="黑体" panose="02010609060101010101" pitchFamily="49" charset="-122"/>
                <a:ea typeface="黑体" panose="02010609060101010101" pitchFamily="49" charset="-122"/>
              </a:rPr>
              <a:t>免费获取</a:t>
            </a:r>
            <a:r>
              <a:rPr lang="zh-CN" altLang="en-US" sz="2400" dirty="0">
                <a:solidFill>
                  <a:srgbClr val="04043F"/>
                </a:solidFill>
                <a:latin typeface="黑体" panose="02010609060101010101" pitchFamily="49" charset="-122"/>
                <a:ea typeface="黑体" panose="02010609060101010101" pitchFamily="49" charset="-122"/>
              </a:rPr>
              <a:t>它</a:t>
            </a:r>
            <a:endParaRPr lang="en-US" altLang="zh-CN" sz="2400" dirty="0">
              <a:solidFill>
                <a:srgbClr val="04043F"/>
              </a:solidFill>
              <a:latin typeface="黑体" panose="02010609060101010101" pitchFamily="49" charset="-122"/>
              <a:ea typeface="黑体" panose="02010609060101010101" pitchFamily="49" charset="-122"/>
            </a:endParaRPr>
          </a:p>
          <a:p>
            <a:pPr lvl="1" algn="l">
              <a:buFont typeface="Arial" charset="0"/>
              <a:buChar char="•"/>
            </a:pPr>
            <a:endParaRPr lang="en-US" altLang="zh-CN" sz="2400" dirty="0">
              <a:solidFill>
                <a:srgbClr val="04043F"/>
              </a:solidFill>
              <a:latin typeface="黑体" panose="02010609060101010101" pitchFamily="49" charset="-122"/>
              <a:ea typeface="黑体" panose="02010609060101010101" pitchFamily="49" charset="-122"/>
            </a:endParaRPr>
          </a:p>
          <a:p>
            <a:pPr lvl="1" algn="l">
              <a:buFont typeface="Arial" charset="0"/>
              <a:buChar char="•"/>
            </a:pPr>
            <a:r>
              <a:rPr lang="zh-CN" altLang="en-US" sz="2400" dirty="0">
                <a:solidFill>
                  <a:srgbClr val="04043F"/>
                </a:solidFill>
                <a:latin typeface="黑体" panose="02010609060101010101" pitchFamily="49" charset="-122"/>
                <a:ea typeface="黑体" panose="02010609060101010101" pitchFamily="49" charset="-122"/>
              </a:rPr>
              <a:t>任何用户都可以阅读、下载、复制、传递、打印、检索以及获取在线它的全文信息，对论文全文进行链接、建立索引。</a:t>
            </a:r>
            <a:endParaRPr lang="en-US" altLang="zh-CN" sz="2400" dirty="0">
              <a:solidFill>
                <a:srgbClr val="04043F"/>
              </a:solidFill>
              <a:latin typeface="黑体" panose="02010609060101010101" pitchFamily="49" charset="-122"/>
              <a:ea typeface="黑体" panose="02010609060101010101" pitchFamily="49" charset="-122"/>
            </a:endParaRPr>
          </a:p>
          <a:p>
            <a:pPr lvl="1" algn="l">
              <a:buFont typeface="Arial" charset="0"/>
              <a:buChar char="•"/>
            </a:pPr>
            <a:endParaRPr lang="en-US" altLang="zh-CN" sz="2400" dirty="0">
              <a:solidFill>
                <a:srgbClr val="04043F"/>
              </a:solidFill>
              <a:latin typeface="黑体" panose="02010609060101010101" pitchFamily="49" charset="-122"/>
              <a:ea typeface="黑体" panose="02010609060101010101" pitchFamily="49" charset="-122"/>
            </a:endParaRPr>
          </a:p>
          <a:p>
            <a:pPr lvl="1" algn="l">
              <a:buFont typeface="Arial" charset="0"/>
              <a:buChar char="•"/>
            </a:pPr>
            <a:r>
              <a:rPr lang="zh-CN" altLang="en-US" sz="2400" dirty="0">
                <a:solidFill>
                  <a:srgbClr val="04043F"/>
                </a:solidFill>
                <a:latin typeface="黑体" panose="02010609060101010101" pitchFamily="49" charset="-122"/>
                <a:ea typeface="黑体" panose="02010609060101010101" pitchFamily="49" charset="-122"/>
              </a:rPr>
              <a:t>开放获取的文献并不影响其本身的学术质量。很多开放获取的文献都出自同行评议（</a:t>
            </a:r>
            <a:r>
              <a:rPr lang="en-US" altLang="zh-CN" sz="2400" dirty="0">
                <a:solidFill>
                  <a:srgbClr val="04043F"/>
                </a:solidFill>
                <a:latin typeface="黑体" panose="02010609060101010101" pitchFamily="49" charset="-122"/>
                <a:ea typeface="黑体" panose="02010609060101010101" pitchFamily="49" charset="-122"/>
              </a:rPr>
              <a:t>peer-review</a:t>
            </a:r>
            <a:r>
              <a:rPr lang="zh-CN" altLang="en-US" sz="2400" dirty="0">
                <a:solidFill>
                  <a:srgbClr val="04043F"/>
                </a:solidFill>
                <a:latin typeface="黑体" panose="02010609060101010101" pitchFamily="49" charset="-122"/>
                <a:ea typeface="黑体" panose="02010609060101010101" pitchFamily="49" charset="-122"/>
              </a:rPr>
              <a:t>）的期刊</a:t>
            </a:r>
          </a:p>
        </p:txBody>
      </p:sp>
    </p:spTree>
    <p:extLst>
      <p:ext uri="{BB962C8B-B14F-4D97-AF65-F5344CB8AC3E}">
        <p14:creationId xmlns:p14="http://schemas.microsoft.com/office/powerpoint/2010/main" val="301061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5656" y="1124744"/>
            <a:ext cx="5976664" cy="4154984"/>
          </a:xfrm>
          <a:prstGeom prst="rect">
            <a:avLst/>
          </a:prstGeom>
        </p:spPr>
        <p:txBody>
          <a:bodyPr wrap="square">
            <a:spAutoFit/>
          </a:bodyPr>
          <a:lstStyle/>
          <a:p>
            <a:r>
              <a:rPr lang="en-US" altLang="zh-CN" sz="2400" dirty="0"/>
              <a:t>DOAJ</a:t>
            </a:r>
            <a:r>
              <a:rPr lang="zh-CN" altLang="en-US" sz="2400" dirty="0"/>
              <a:t>（开放获取期刊目录）</a:t>
            </a:r>
            <a:endParaRPr lang="en-US" altLang="zh-CN" sz="2400" dirty="0"/>
          </a:p>
          <a:p>
            <a:r>
              <a:rPr lang="en-US" altLang="zh-CN" sz="2400" dirty="0">
                <a:hlinkClick r:id="rId2"/>
              </a:rPr>
              <a:t>http://www.doaj.org</a:t>
            </a:r>
            <a:endParaRPr lang="en-US" altLang="zh-CN" sz="2400" dirty="0"/>
          </a:p>
          <a:p>
            <a:endParaRPr lang="en-US" altLang="zh-CN" sz="2400" dirty="0"/>
          </a:p>
          <a:p>
            <a:endParaRPr lang="en-US" altLang="zh-CN" sz="2400" dirty="0"/>
          </a:p>
          <a:p>
            <a:r>
              <a:rPr lang="zh-CN" altLang="en-US" sz="2400" dirty="0"/>
              <a:t>由瑞典隆德大学图书馆自</a:t>
            </a:r>
            <a:r>
              <a:rPr lang="en-US" altLang="zh-CN" sz="2400" dirty="0"/>
              <a:t>2003</a:t>
            </a:r>
            <a:r>
              <a:rPr lang="zh-CN" altLang="en-US" sz="2400" dirty="0"/>
              <a:t>年整理，内容涵盖农业和食品科学、艺术和建筑学、生物和生命科学，商业和经济学、化学、地球和环境科学、历史和考古学、健康科学、社会科学、哲学和宗教等学科。，已有</a:t>
            </a:r>
            <a:r>
              <a:rPr lang="en-US" altLang="zh-CN" sz="2400" dirty="0"/>
              <a:t>16,360</a:t>
            </a:r>
            <a:r>
              <a:rPr lang="zh-CN" altLang="en-US" sz="2400" dirty="0"/>
              <a:t>种期刊被收录，其中</a:t>
            </a:r>
            <a:r>
              <a:rPr lang="en-US" altLang="zh-CN" sz="2400" dirty="0"/>
              <a:t>7,684</a:t>
            </a:r>
            <a:r>
              <a:rPr lang="zh-CN" altLang="en-US" sz="2400" dirty="0"/>
              <a:t>种收录到文章级，包含</a:t>
            </a:r>
            <a:r>
              <a:rPr lang="en-US" altLang="zh-CN" sz="2400" dirty="0"/>
              <a:t>2,752,522</a:t>
            </a:r>
            <a:r>
              <a:rPr lang="zh-CN" altLang="en-US" sz="2400" dirty="0"/>
              <a:t>篇文章。</a:t>
            </a:r>
          </a:p>
        </p:txBody>
      </p:sp>
    </p:spTree>
    <p:extLst>
      <p:ext uri="{BB962C8B-B14F-4D97-AF65-F5344CB8AC3E}">
        <p14:creationId xmlns:p14="http://schemas.microsoft.com/office/powerpoint/2010/main" val="24021693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1640" y="1124744"/>
            <a:ext cx="6480720" cy="3416320"/>
          </a:xfrm>
          <a:prstGeom prst="rect">
            <a:avLst/>
          </a:prstGeom>
        </p:spPr>
        <p:txBody>
          <a:bodyPr wrap="square">
            <a:spAutoFit/>
          </a:bodyPr>
          <a:lstStyle/>
          <a:p>
            <a:r>
              <a:rPr lang="en-US" altLang="zh-CN" sz="2400" dirty="0" err="1"/>
              <a:t>openj</a:t>
            </a:r>
            <a:r>
              <a:rPr lang="en-US" altLang="zh-CN" sz="2400" dirty="0"/>
              <a:t>-gate</a:t>
            </a:r>
            <a:r>
              <a:rPr lang="zh-CN" altLang="en-US" sz="2400" dirty="0"/>
              <a:t>（开放获取期刊门户）</a:t>
            </a:r>
            <a:endParaRPr lang="en-US" altLang="zh-CN" sz="2400" dirty="0"/>
          </a:p>
          <a:p>
            <a:r>
              <a:rPr lang="en-US" altLang="zh-CN" sz="2400" dirty="0"/>
              <a:t>http://openj-gate.org/</a:t>
            </a:r>
          </a:p>
          <a:p>
            <a:endParaRPr lang="en-US" altLang="zh-CN" sz="2400" dirty="0"/>
          </a:p>
          <a:p>
            <a:endParaRPr lang="en-US" altLang="zh-CN" sz="2400" dirty="0"/>
          </a:p>
          <a:p>
            <a:r>
              <a:rPr lang="zh-CN" altLang="en-US" sz="2400" dirty="0"/>
              <a:t>提供基于开放获取的近 </a:t>
            </a:r>
            <a:r>
              <a:rPr lang="en-US" altLang="zh-CN" sz="2400" dirty="0"/>
              <a:t>4000 </a:t>
            </a:r>
            <a:r>
              <a:rPr lang="zh-CN" altLang="en-US" sz="2400" dirty="0"/>
              <a:t>种期刊的免费检索和全文链接，包含学校、研究机构和行业期刊，其中超过 </a:t>
            </a:r>
            <a:r>
              <a:rPr lang="en-US" altLang="zh-CN" sz="2400" dirty="0"/>
              <a:t>1500 </a:t>
            </a:r>
            <a:r>
              <a:rPr lang="zh-CN" altLang="en-US" sz="2400" dirty="0"/>
              <a:t>种学术期刊经过同行评议。涵盖农业、生物科学、艺术与人文科学、基础科学、生物医学、工程技术、社会与管理学。</a:t>
            </a:r>
            <a:endParaRPr lang="en-US" altLang="zh-CN" sz="2400" dirty="0"/>
          </a:p>
        </p:txBody>
      </p:sp>
    </p:spTree>
    <p:extLst>
      <p:ext uri="{BB962C8B-B14F-4D97-AF65-F5344CB8AC3E}">
        <p14:creationId xmlns:p14="http://schemas.microsoft.com/office/powerpoint/2010/main" val="1725096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3"/>
          <p:cNvSpPr>
            <a:spLocks noChangeArrowheads="1"/>
          </p:cNvSpPr>
          <p:nvPr/>
        </p:nvSpPr>
        <p:spPr bwMode="gray">
          <a:xfrm>
            <a:off x="324021" y="409888"/>
            <a:ext cx="3815830" cy="648221"/>
          </a:xfrm>
          <a:prstGeom prst="roundRect">
            <a:avLst>
              <a:gd name="adj" fmla="val 7574"/>
            </a:avLst>
          </a:prstGeom>
          <a:solidFill>
            <a:schemeClr val="accent2">
              <a:lumMod val="75000"/>
            </a:schemeClr>
          </a:solidFill>
          <a:ln>
            <a:noFill/>
          </a:ln>
          <a:effectLst/>
          <a:extLst/>
        </p:spPr>
        <p:txBody>
          <a:bodyPr wrap="none" anchor="ctr"/>
          <a:lstStyle/>
          <a:p>
            <a:pPr algn="ctr" eaLnBrk="0" hangingPunct="0">
              <a:buFont typeface="Wingdings" pitchFamily="2" charset="2"/>
              <a:buNone/>
              <a:defRPr/>
            </a:pPr>
            <a:endParaRPr lang="zh-CN" altLang="en-US" sz="3200" b="1" dirty="0">
              <a:solidFill>
                <a:schemeClr val="bg1"/>
              </a:solidFill>
              <a:latin typeface="Arial" pitchFamily="34" charset="0"/>
            </a:endParaRPr>
          </a:p>
        </p:txBody>
      </p:sp>
      <p:sp>
        <p:nvSpPr>
          <p:cNvPr id="33794" name="Rectangle 3"/>
          <p:cNvSpPr>
            <a:spLocks noGrp="1" noChangeArrowheads="1"/>
          </p:cNvSpPr>
          <p:nvPr>
            <p:ph idx="1"/>
          </p:nvPr>
        </p:nvSpPr>
        <p:spPr>
          <a:xfrm>
            <a:off x="395536" y="1484784"/>
            <a:ext cx="8064896" cy="4536504"/>
          </a:xfrm>
        </p:spPr>
        <p:txBody>
          <a:bodyPr>
            <a:normAutofit fontScale="92500" lnSpcReduction="10000"/>
          </a:bodyPr>
          <a:lstStyle/>
          <a:p>
            <a:pPr eaLnBrk="1" hangingPunct="1"/>
            <a:r>
              <a:rPr lang="zh-CN" altLang="en-US" sz="3000" b="1" dirty="0" smtClean="0">
                <a:solidFill>
                  <a:schemeClr val="tx1"/>
                </a:solidFill>
                <a:latin typeface="+mn-ea"/>
              </a:rPr>
              <a:t>数据库的使用方法（通则）</a:t>
            </a:r>
          </a:p>
          <a:p>
            <a:pPr lvl="1" eaLnBrk="1" hangingPunct="1"/>
            <a:r>
              <a:rPr lang="zh-CN" altLang="en-US" sz="2600" b="1" dirty="0" smtClean="0">
                <a:solidFill>
                  <a:srgbClr val="C00000"/>
                </a:solidFill>
                <a:latin typeface="+mn-ea"/>
              </a:rPr>
              <a:t>检索</a:t>
            </a:r>
          </a:p>
          <a:p>
            <a:pPr lvl="2" eaLnBrk="1" hangingPunct="1"/>
            <a:r>
              <a:rPr lang="en-US" altLang="zh-CN" sz="2600" dirty="0" smtClean="0">
                <a:latin typeface="+mn-ea"/>
              </a:rPr>
              <a:t>basic search   OR  simply search </a:t>
            </a:r>
            <a:r>
              <a:rPr lang="zh-CN" altLang="en-US" sz="2600" dirty="0" smtClean="0">
                <a:latin typeface="+mn-ea"/>
              </a:rPr>
              <a:t>基本检索</a:t>
            </a:r>
          </a:p>
          <a:p>
            <a:pPr lvl="2" eaLnBrk="1" hangingPunct="1"/>
            <a:r>
              <a:rPr lang="en-US" altLang="zh-CN" sz="2600" dirty="0" smtClean="0">
                <a:latin typeface="+mn-ea"/>
              </a:rPr>
              <a:t>advance search OR expert search </a:t>
            </a:r>
            <a:r>
              <a:rPr lang="zh-CN" altLang="en-US" sz="2600" dirty="0" smtClean="0">
                <a:latin typeface="+mn-ea"/>
              </a:rPr>
              <a:t>高级检索</a:t>
            </a:r>
          </a:p>
          <a:p>
            <a:pPr lvl="2" eaLnBrk="1" hangingPunct="1"/>
            <a:r>
              <a:rPr lang="en-US" altLang="zh-CN" sz="2600" dirty="0" smtClean="0">
                <a:latin typeface="+mn-ea"/>
              </a:rPr>
              <a:t>publication search </a:t>
            </a:r>
            <a:r>
              <a:rPr lang="zh-CN" altLang="en-US" sz="2600" dirty="0" smtClean="0">
                <a:latin typeface="+mn-ea"/>
              </a:rPr>
              <a:t>出版物检索</a:t>
            </a:r>
          </a:p>
          <a:p>
            <a:pPr lvl="2" eaLnBrk="1" hangingPunct="1"/>
            <a:r>
              <a:rPr lang="en-US" altLang="zh-CN" sz="2600" dirty="0" smtClean="0">
                <a:latin typeface="+mn-ea"/>
              </a:rPr>
              <a:t>features search  </a:t>
            </a:r>
            <a:r>
              <a:rPr lang="zh-CN" altLang="en-US" sz="2600" dirty="0" smtClean="0">
                <a:latin typeface="+mn-ea"/>
              </a:rPr>
              <a:t>特色检索</a:t>
            </a:r>
          </a:p>
          <a:p>
            <a:pPr lvl="1" eaLnBrk="1" hangingPunct="1"/>
            <a:r>
              <a:rPr lang="zh-CN" altLang="en-US" sz="2600" b="1" dirty="0" smtClean="0">
                <a:solidFill>
                  <a:srgbClr val="C00000"/>
                </a:solidFill>
                <a:latin typeface="+mn-ea"/>
              </a:rPr>
              <a:t>浏览</a:t>
            </a:r>
          </a:p>
          <a:p>
            <a:pPr lvl="2" eaLnBrk="1" hangingPunct="1"/>
            <a:r>
              <a:rPr lang="en-US" altLang="zh-CN" sz="2600" dirty="0" smtClean="0">
                <a:latin typeface="+mn-ea"/>
              </a:rPr>
              <a:t>subject browse  </a:t>
            </a:r>
            <a:r>
              <a:rPr lang="zh-CN" altLang="en-US" sz="2600" dirty="0" smtClean="0">
                <a:latin typeface="+mn-ea"/>
              </a:rPr>
              <a:t>学科浏览</a:t>
            </a:r>
          </a:p>
          <a:p>
            <a:pPr lvl="2" eaLnBrk="1" hangingPunct="1"/>
            <a:r>
              <a:rPr lang="en-US" altLang="zh-CN" sz="2600" dirty="0" smtClean="0">
                <a:latin typeface="+mn-ea"/>
              </a:rPr>
              <a:t>publication browse </a:t>
            </a:r>
            <a:r>
              <a:rPr lang="zh-CN" altLang="en-US" sz="2600" dirty="0" smtClean="0">
                <a:latin typeface="+mn-ea"/>
              </a:rPr>
              <a:t>出版物浏览</a:t>
            </a:r>
          </a:p>
          <a:p>
            <a:pPr lvl="1" eaLnBrk="1" hangingPunct="1"/>
            <a:r>
              <a:rPr lang="zh-CN" altLang="en-US" sz="2600" b="1" dirty="0" smtClean="0">
                <a:solidFill>
                  <a:srgbClr val="C00000"/>
                </a:solidFill>
                <a:latin typeface="+mn-ea"/>
              </a:rPr>
              <a:t>全文阅读</a:t>
            </a:r>
          </a:p>
          <a:p>
            <a:pPr lvl="2" eaLnBrk="1" hangingPunct="1"/>
            <a:r>
              <a:rPr lang="en-US" altLang="zh-CN" sz="2600" dirty="0" smtClean="0">
                <a:latin typeface="+mn-ea"/>
              </a:rPr>
              <a:t>PDF</a:t>
            </a:r>
            <a:r>
              <a:rPr lang="zh-CN" altLang="en-US" sz="2600" dirty="0" smtClean="0">
                <a:latin typeface="+mn-ea"/>
              </a:rPr>
              <a:t>、</a:t>
            </a:r>
            <a:r>
              <a:rPr lang="en-US" altLang="zh-CN" sz="2600" dirty="0" smtClean="0">
                <a:latin typeface="+mn-ea"/>
              </a:rPr>
              <a:t>HTML</a:t>
            </a:r>
          </a:p>
        </p:txBody>
      </p:sp>
      <p:sp>
        <p:nvSpPr>
          <p:cNvPr id="4" name="矩形 3"/>
          <p:cNvSpPr/>
          <p:nvPr/>
        </p:nvSpPr>
        <p:spPr>
          <a:xfrm>
            <a:off x="395536" y="432068"/>
            <a:ext cx="3672800" cy="584775"/>
          </a:xfrm>
          <a:prstGeom prst="rect">
            <a:avLst/>
          </a:prstGeom>
        </p:spPr>
        <p:txBody>
          <a:bodyPr wrap="none">
            <a:spAutoFit/>
          </a:bodyPr>
          <a:lstStyle/>
          <a:p>
            <a:r>
              <a:rPr lang="en-US" altLang="zh-CN" sz="3200" dirty="0" smtClean="0">
                <a:solidFill>
                  <a:schemeClr val="bg1"/>
                </a:solidFill>
                <a:latin typeface="黑体" panose="02010609060101010101" pitchFamily="49" charset="-122"/>
                <a:ea typeface="黑体" panose="02010609060101010101" pitchFamily="49" charset="-122"/>
              </a:rPr>
              <a:t>1</a:t>
            </a:r>
            <a:r>
              <a:rPr lang="zh-CN" altLang="en-US" sz="3200" dirty="0">
                <a:solidFill>
                  <a:schemeClr val="bg1"/>
                </a:solidFill>
                <a:latin typeface="黑体" panose="02010609060101010101" pitchFamily="49" charset="-122"/>
                <a:ea typeface="黑体" panose="02010609060101010101" pitchFamily="49" charset="-122"/>
              </a:rPr>
              <a:t>检索基础知识介绍</a:t>
            </a:r>
          </a:p>
        </p:txBody>
      </p:sp>
    </p:spTree>
    <p:extLst>
      <p:ext uri="{BB962C8B-B14F-4D97-AF65-F5344CB8AC3E}">
        <p14:creationId xmlns:p14="http://schemas.microsoft.com/office/powerpoint/2010/main" val="582685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556791"/>
            <a:ext cx="7416824" cy="3416320"/>
          </a:xfrm>
          <a:prstGeom prst="rect">
            <a:avLst/>
          </a:prstGeom>
          <a:noFill/>
        </p:spPr>
        <p:txBody>
          <a:bodyPr wrap="square" rtlCol="0">
            <a:spAutoFit/>
          </a:bodyPr>
          <a:lstStyle/>
          <a:p>
            <a:r>
              <a:rPr lang="en-US" altLang="zh-CN" sz="2400" dirty="0"/>
              <a:t>library </a:t>
            </a:r>
            <a:r>
              <a:rPr lang="en-US" altLang="zh-CN" sz="2400" dirty="0" smtClean="0"/>
              <a:t>genesis</a:t>
            </a:r>
          </a:p>
          <a:p>
            <a:r>
              <a:rPr lang="en-US" altLang="zh-CN" sz="2400" dirty="0"/>
              <a:t>http://gen.lib.rus.ec/</a:t>
            </a:r>
          </a:p>
          <a:p>
            <a:endParaRPr lang="en-US" altLang="zh-CN" sz="2400" dirty="0" smtClean="0"/>
          </a:p>
          <a:p>
            <a:endParaRPr lang="en-US" altLang="zh-CN" sz="2400" dirty="0" smtClean="0"/>
          </a:p>
          <a:p>
            <a:r>
              <a:rPr lang="en-US" altLang="zh-CN" sz="2400" dirty="0" smtClean="0"/>
              <a:t>Library </a:t>
            </a:r>
            <a:r>
              <a:rPr lang="en-US" altLang="zh-CN" sz="2400" dirty="0"/>
              <a:t>Genesis</a:t>
            </a:r>
            <a:r>
              <a:rPr lang="zh-CN" altLang="en-US" sz="2400" dirty="0"/>
              <a:t>是一个文献在线查询和下载的公益网站，号称是帮助全人类知识无版权传播的计划。网站主要是英文原版的电子书和期刊论文，据说藏书多达</a:t>
            </a:r>
            <a:r>
              <a:rPr lang="en-US" altLang="zh-CN" sz="2400" dirty="0"/>
              <a:t>100</a:t>
            </a:r>
            <a:r>
              <a:rPr lang="zh-CN" altLang="en-US" sz="2400" dirty="0"/>
              <a:t>万本，其中也有少量的中文资料。值得关注的是其学术资源的覆盖率非常高。</a:t>
            </a:r>
          </a:p>
        </p:txBody>
      </p:sp>
    </p:spTree>
    <p:extLst>
      <p:ext uri="{BB962C8B-B14F-4D97-AF65-F5344CB8AC3E}">
        <p14:creationId xmlns:p14="http://schemas.microsoft.com/office/powerpoint/2010/main" val="34639430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484784"/>
            <a:ext cx="7056784" cy="4154984"/>
          </a:xfrm>
          <a:prstGeom prst="rect">
            <a:avLst/>
          </a:prstGeom>
          <a:noFill/>
        </p:spPr>
        <p:txBody>
          <a:bodyPr wrap="square" rtlCol="0">
            <a:spAutoFit/>
          </a:bodyPr>
          <a:lstStyle/>
          <a:p>
            <a:r>
              <a:rPr lang="en-US" altLang="zh-CN" sz="2400" dirty="0"/>
              <a:t>OA</a:t>
            </a:r>
            <a:r>
              <a:rPr lang="zh-CN" altLang="en-US" sz="2400" dirty="0" smtClean="0"/>
              <a:t>图书馆</a:t>
            </a:r>
            <a:endParaRPr lang="en-US" altLang="zh-CN" sz="2400" dirty="0" smtClean="0"/>
          </a:p>
          <a:p>
            <a:r>
              <a:rPr lang="en-US" altLang="zh-CN" sz="2400" dirty="0"/>
              <a:t>http://www.souoa.com/</a:t>
            </a:r>
            <a:endParaRPr lang="en-US" altLang="zh-CN" sz="2400" dirty="0" smtClean="0"/>
          </a:p>
          <a:p>
            <a:endParaRPr lang="en-US" altLang="zh-CN" sz="2400" dirty="0"/>
          </a:p>
          <a:p>
            <a:endParaRPr lang="en-US" altLang="zh-CN" sz="2400" dirty="0" smtClean="0"/>
          </a:p>
          <a:p>
            <a:r>
              <a:rPr lang="en-US" altLang="zh-CN" sz="2400" dirty="0" smtClean="0"/>
              <a:t>OA</a:t>
            </a:r>
            <a:r>
              <a:rPr lang="zh-CN" altLang="en-US" sz="2400" dirty="0"/>
              <a:t>图书馆致力于让中国人可以免费获得高质量的文献，最早提供了很多的</a:t>
            </a:r>
            <a:r>
              <a:rPr lang="en-US" altLang="zh-CN" sz="2400" dirty="0"/>
              <a:t>Open Access</a:t>
            </a:r>
            <a:r>
              <a:rPr lang="zh-CN" altLang="en-US" sz="2400" dirty="0"/>
              <a:t>数据库和资源，但是由于</a:t>
            </a:r>
            <a:r>
              <a:rPr lang="en-US" altLang="zh-CN" sz="2400" dirty="0"/>
              <a:t>OA</a:t>
            </a:r>
            <a:r>
              <a:rPr lang="zh-CN" altLang="en-US" sz="2400" dirty="0"/>
              <a:t>的数据库资源比较分散并且数据库存储格式不统一，利用起来的非常不方便。在此基础上，我们利用</a:t>
            </a:r>
            <a:r>
              <a:rPr lang="en-US" altLang="zh-CN" sz="2400" dirty="0" err="1"/>
              <a:t>google</a:t>
            </a:r>
            <a:r>
              <a:rPr lang="zh-CN" altLang="en-US" sz="2400" dirty="0"/>
              <a:t>的搜索技术建立这个</a:t>
            </a:r>
            <a:r>
              <a:rPr lang="en-US" altLang="zh-CN" sz="2400" dirty="0"/>
              <a:t>OA</a:t>
            </a:r>
            <a:r>
              <a:rPr lang="zh-CN" altLang="en-US" sz="2400" dirty="0"/>
              <a:t>内容的搜索，可以很方便搜索近</a:t>
            </a:r>
            <a:r>
              <a:rPr lang="en-US" altLang="zh-CN" sz="2400" dirty="0"/>
              <a:t>6000</a:t>
            </a:r>
            <a:r>
              <a:rPr lang="zh-CN" altLang="en-US" sz="2400" dirty="0"/>
              <a:t>多种期刊资料和</a:t>
            </a:r>
            <a:r>
              <a:rPr lang="en-US" altLang="zh-CN" sz="2400" dirty="0"/>
              <a:t>5000</a:t>
            </a:r>
            <a:r>
              <a:rPr lang="zh-CN" altLang="en-US" sz="2400" dirty="0"/>
              <a:t>多个</a:t>
            </a:r>
            <a:r>
              <a:rPr lang="en-US" altLang="zh-CN" sz="2400" dirty="0"/>
              <a:t>Open Access</a:t>
            </a:r>
            <a:r>
              <a:rPr lang="zh-CN" altLang="en-US" sz="2400" dirty="0"/>
              <a:t>的数据库资源。</a:t>
            </a:r>
          </a:p>
        </p:txBody>
      </p:sp>
    </p:spTree>
    <p:extLst>
      <p:ext uri="{BB962C8B-B14F-4D97-AF65-F5344CB8AC3E}">
        <p14:creationId xmlns:p14="http://schemas.microsoft.com/office/powerpoint/2010/main" val="12045305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5" name="Rectangle 3"/>
          <p:cNvSpPr>
            <a:spLocks noGrp="1" noChangeArrowheads="1"/>
          </p:cNvSpPr>
          <p:nvPr>
            <p:ph idx="1"/>
          </p:nvPr>
        </p:nvSpPr>
        <p:spPr>
          <a:xfrm>
            <a:off x="250825" y="981075"/>
            <a:ext cx="8382000" cy="5607050"/>
          </a:xfrm>
        </p:spPr>
        <p:txBody>
          <a:bodyPr/>
          <a:lstStyle/>
          <a:p>
            <a:pPr eaLnBrk="1" hangingPunct="1">
              <a:defRPr/>
            </a:pPr>
            <a:r>
              <a:rPr lang="zh-CN" altLang="en-US" sz="2800" b="1" dirty="0" smtClean="0">
                <a:solidFill>
                  <a:schemeClr val="tx1"/>
                </a:solidFill>
                <a:latin typeface="宋体" pitchFamily="2" charset="-122"/>
                <a:ea typeface="宋体" pitchFamily="2" charset="-122"/>
              </a:rPr>
              <a:t>三、数据库查询</a:t>
            </a:r>
            <a:endParaRPr lang="en-US" altLang="zh-CN" sz="2800" b="1" dirty="0">
              <a:solidFill>
                <a:schemeClr val="tx1"/>
              </a:solidFill>
              <a:latin typeface="宋体" pitchFamily="2" charset="-122"/>
              <a:ea typeface="宋体" pitchFamily="2" charset="-122"/>
            </a:endParaRPr>
          </a:p>
          <a:p>
            <a:pPr eaLnBrk="1" hangingPunct="1">
              <a:defRPr/>
            </a:pPr>
            <a:endParaRPr lang="en-US" altLang="zh-CN" sz="2800" b="1" dirty="0" smtClean="0">
              <a:solidFill>
                <a:schemeClr val="tx1"/>
              </a:solidFill>
            </a:endParaRPr>
          </a:p>
          <a:p>
            <a:pPr marL="0" indent="0" eaLnBrk="1" hangingPunct="1">
              <a:buNone/>
              <a:defRPr/>
            </a:pPr>
            <a:r>
              <a:rPr lang="en-US" altLang="zh-CN" sz="2800" b="1" dirty="0">
                <a:solidFill>
                  <a:schemeClr val="tx1"/>
                </a:solidFill>
              </a:rPr>
              <a:t> </a:t>
            </a:r>
            <a:r>
              <a:rPr lang="en-US" altLang="zh-CN" sz="2800" b="1" dirty="0" smtClean="0">
                <a:solidFill>
                  <a:schemeClr val="tx1"/>
                </a:solidFill>
              </a:rPr>
              <a:t> </a:t>
            </a:r>
            <a:r>
              <a:rPr lang="zh-CN" altLang="en-US" dirty="0" smtClean="0">
                <a:solidFill>
                  <a:srgbClr val="C00000"/>
                </a:solidFill>
              </a:rPr>
              <a:t>通过</a:t>
            </a:r>
            <a:r>
              <a:rPr lang="zh-CN" altLang="en-US" dirty="0">
                <a:solidFill>
                  <a:srgbClr val="C00000"/>
                </a:solidFill>
              </a:rPr>
              <a:t>期刊导航，判断此刊来自哪个数据库？</a:t>
            </a:r>
            <a:endParaRPr lang="en-US" altLang="zh-CN" dirty="0">
              <a:solidFill>
                <a:srgbClr val="C00000"/>
              </a:solidFill>
            </a:endParaRPr>
          </a:p>
          <a:p>
            <a:pPr marL="0" indent="0" algn="ctr" eaLnBrk="1" hangingPunct="1">
              <a:buFont typeface="Wingdings" pitchFamily="2" charset="2"/>
              <a:buNone/>
              <a:defRPr/>
            </a:pPr>
            <a:endParaRPr lang="en-US" altLang="zh-CN" dirty="0" smtClean="0">
              <a:solidFill>
                <a:srgbClr val="C00000"/>
              </a:solidFill>
            </a:endParaRPr>
          </a:p>
          <a:p>
            <a:pPr lvl="1" eaLnBrk="1" hangingPunct="1">
              <a:defRPr/>
            </a:pPr>
            <a:r>
              <a:rPr lang="zh-CN" altLang="en-US" sz="2800" dirty="0" smtClean="0">
                <a:solidFill>
                  <a:srgbClr val="002060"/>
                </a:solidFill>
              </a:rPr>
              <a:t>开放获取的数据库资源（网络直接获取）</a:t>
            </a:r>
            <a:endParaRPr lang="en-US" altLang="zh-CN" sz="2800" dirty="0" smtClean="0">
              <a:solidFill>
                <a:srgbClr val="002060"/>
              </a:solidFill>
            </a:endParaRPr>
          </a:p>
          <a:p>
            <a:pPr lvl="1" eaLnBrk="1" hangingPunct="1">
              <a:defRPr/>
            </a:pPr>
            <a:r>
              <a:rPr lang="zh-CN" altLang="en-US" sz="2800" dirty="0" smtClean="0">
                <a:solidFill>
                  <a:srgbClr val="002060"/>
                </a:solidFill>
              </a:rPr>
              <a:t>馆藏购买全文型数据库（校园网直接获取）</a:t>
            </a:r>
            <a:endParaRPr lang="en-US" altLang="zh-CN" sz="2800" dirty="0" smtClean="0">
              <a:solidFill>
                <a:srgbClr val="002060"/>
              </a:solidFill>
            </a:endParaRPr>
          </a:p>
          <a:p>
            <a:pPr lvl="1" eaLnBrk="1" hangingPunct="1">
              <a:defRPr/>
            </a:pPr>
            <a:r>
              <a:rPr lang="zh-CN" altLang="en-US" sz="2800" dirty="0" smtClean="0">
                <a:solidFill>
                  <a:schemeClr val="accent6">
                    <a:lumMod val="50000"/>
                  </a:schemeClr>
                </a:solidFill>
              </a:rPr>
              <a:t>非以上两种情况？</a:t>
            </a:r>
            <a:endParaRPr lang="en-US" altLang="zh-CN" sz="2800" dirty="0" smtClean="0">
              <a:solidFill>
                <a:schemeClr val="accent6">
                  <a:lumMod val="50000"/>
                </a:schemeClr>
              </a:solidFill>
            </a:endParaRPr>
          </a:p>
          <a:p>
            <a:pPr lvl="1" eaLnBrk="1" hangingPunct="1">
              <a:defRPr/>
            </a:pPr>
            <a:endParaRPr lang="en-US" altLang="zh-CN" dirty="0" smtClean="0">
              <a:solidFill>
                <a:srgbClr val="002060"/>
              </a:solidFill>
            </a:endParaRPr>
          </a:p>
          <a:p>
            <a:pPr eaLnBrk="1" hangingPunct="1">
              <a:defRPr/>
            </a:pPr>
            <a:endParaRPr lang="zh-CN" altLang="en-US" dirty="0" smtClean="0"/>
          </a:p>
        </p:txBody>
      </p:sp>
    </p:spTree>
    <p:extLst>
      <p:ext uri="{BB962C8B-B14F-4D97-AF65-F5344CB8AC3E}">
        <p14:creationId xmlns:p14="http://schemas.microsoft.com/office/powerpoint/2010/main" val="171130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idx="1"/>
          </p:nvPr>
        </p:nvSpPr>
        <p:spPr>
          <a:xfrm>
            <a:off x="179512" y="1340768"/>
            <a:ext cx="8568951" cy="5145435"/>
          </a:xfrm>
        </p:spPr>
        <p:txBody>
          <a:bodyPr>
            <a:normAutofit/>
          </a:bodyPr>
          <a:lstStyle/>
          <a:p>
            <a:pPr eaLnBrk="1" hangingPunct="1">
              <a:lnSpc>
                <a:spcPct val="90000"/>
              </a:lnSpc>
            </a:pPr>
            <a:r>
              <a:rPr lang="zh-CN" altLang="en-US" sz="2400" b="1" dirty="0" smtClean="0">
                <a:solidFill>
                  <a:srgbClr val="C00000"/>
                </a:solidFill>
                <a:latin typeface="+mn-ea"/>
              </a:rPr>
              <a:t>无权限访问的数据库资源</a:t>
            </a:r>
            <a:endParaRPr lang="en-US" altLang="zh-CN" sz="2400" b="1" dirty="0" smtClean="0">
              <a:solidFill>
                <a:srgbClr val="C00000"/>
              </a:solidFill>
              <a:latin typeface="+mn-ea"/>
            </a:endParaRPr>
          </a:p>
          <a:p>
            <a:pPr lvl="1" eaLnBrk="1" hangingPunct="1">
              <a:lnSpc>
                <a:spcPct val="90000"/>
              </a:lnSpc>
            </a:pPr>
            <a:r>
              <a:rPr lang="zh-CN" altLang="en-US" sz="2400" b="1" dirty="0" smtClean="0">
                <a:solidFill>
                  <a:srgbClr val="002060"/>
                </a:solidFill>
                <a:latin typeface="+mn-ea"/>
              </a:rPr>
              <a:t>论坛求助</a:t>
            </a:r>
            <a:r>
              <a:rPr lang="en-US" altLang="zh-CN" sz="2400" b="1" dirty="0" smtClean="0">
                <a:solidFill>
                  <a:srgbClr val="002060"/>
                </a:solidFill>
                <a:latin typeface="+mn-ea"/>
              </a:rPr>
              <a:t>——</a:t>
            </a:r>
            <a:r>
              <a:rPr lang="zh-CN" altLang="en-US" sz="2400" b="1" dirty="0" smtClean="0">
                <a:solidFill>
                  <a:srgbClr val="002060"/>
                </a:solidFill>
                <a:latin typeface="+mn-ea"/>
              </a:rPr>
              <a:t>虚拟金币</a:t>
            </a:r>
            <a:endParaRPr lang="en-US" altLang="zh-CN" sz="2400" b="1" dirty="0" smtClean="0">
              <a:solidFill>
                <a:srgbClr val="002060"/>
              </a:solidFill>
              <a:latin typeface="+mn-ea"/>
            </a:endParaRPr>
          </a:p>
          <a:p>
            <a:pPr lvl="1" eaLnBrk="1" hangingPunct="1">
              <a:lnSpc>
                <a:spcPct val="90000"/>
              </a:lnSpc>
            </a:pPr>
            <a:r>
              <a:rPr lang="zh-CN" altLang="en-US" sz="2400" b="1" dirty="0" smtClean="0">
                <a:solidFill>
                  <a:srgbClr val="002060"/>
                </a:solidFill>
                <a:latin typeface="+mn-ea"/>
              </a:rPr>
              <a:t>参考咨询网</a:t>
            </a:r>
            <a:r>
              <a:rPr lang="en-US" altLang="zh-CN" sz="2400" b="1" dirty="0" smtClean="0">
                <a:solidFill>
                  <a:srgbClr val="002060"/>
                </a:solidFill>
                <a:latin typeface="+mn-ea"/>
              </a:rPr>
              <a:t>——</a:t>
            </a:r>
            <a:r>
              <a:rPr lang="zh-CN" altLang="en-US" sz="2400" b="1" dirty="0" smtClean="0">
                <a:solidFill>
                  <a:srgbClr val="002060"/>
                </a:solidFill>
                <a:latin typeface="+mn-ea"/>
              </a:rPr>
              <a:t>广东省立中山图书馆联合参考咨询网</a:t>
            </a:r>
            <a:r>
              <a:rPr lang="en-US" altLang="zh-CN" sz="2400" b="1" dirty="0" smtClean="0">
                <a:latin typeface="+mn-ea"/>
              </a:rPr>
              <a:t>http://www.ucdrs.net/ </a:t>
            </a:r>
            <a:endParaRPr lang="en-US" altLang="zh-CN" sz="2400" b="1" dirty="0" smtClean="0">
              <a:solidFill>
                <a:srgbClr val="002060"/>
              </a:solidFill>
              <a:latin typeface="+mn-ea"/>
            </a:endParaRPr>
          </a:p>
          <a:p>
            <a:pPr lvl="1" eaLnBrk="1" hangingPunct="1">
              <a:lnSpc>
                <a:spcPct val="90000"/>
              </a:lnSpc>
            </a:pPr>
            <a:r>
              <a:rPr lang="zh-CN" altLang="en-US" sz="2400" b="1" dirty="0" smtClean="0">
                <a:solidFill>
                  <a:srgbClr val="002060"/>
                </a:solidFill>
                <a:latin typeface="+mn-ea"/>
              </a:rPr>
              <a:t>读秀、</a:t>
            </a:r>
            <a:r>
              <a:rPr lang="en-US" altLang="zh-CN" sz="2400" b="1" dirty="0" smtClean="0">
                <a:solidFill>
                  <a:srgbClr val="002060"/>
                </a:solidFill>
                <a:latin typeface="+mn-ea"/>
              </a:rPr>
              <a:t>CALIS  CASHL</a:t>
            </a:r>
            <a:r>
              <a:rPr lang="zh-CN" altLang="en-US" sz="2400" b="1" dirty="0" smtClean="0">
                <a:solidFill>
                  <a:srgbClr val="002060"/>
                </a:solidFill>
                <a:latin typeface="+mn-ea"/>
              </a:rPr>
              <a:t>数据库</a:t>
            </a:r>
            <a:r>
              <a:rPr lang="en-US" altLang="zh-CN" sz="2400" b="1" dirty="0" smtClean="0">
                <a:solidFill>
                  <a:srgbClr val="002060"/>
                </a:solidFill>
                <a:latin typeface="+mn-ea"/>
              </a:rPr>
              <a:t>——</a:t>
            </a:r>
            <a:r>
              <a:rPr lang="zh-CN" altLang="en-US" sz="2400" b="1" dirty="0" smtClean="0">
                <a:solidFill>
                  <a:srgbClr val="002060"/>
                </a:solidFill>
                <a:latin typeface="+mn-ea"/>
              </a:rPr>
              <a:t>申请原文传送</a:t>
            </a:r>
            <a:endParaRPr lang="en-US" altLang="zh-CN" sz="2400" b="1" dirty="0" smtClean="0">
              <a:solidFill>
                <a:srgbClr val="002060"/>
              </a:solidFill>
              <a:latin typeface="+mn-ea"/>
            </a:endParaRPr>
          </a:p>
          <a:p>
            <a:pPr lvl="1" eaLnBrk="1" hangingPunct="1">
              <a:lnSpc>
                <a:spcPct val="90000"/>
              </a:lnSpc>
            </a:pPr>
            <a:r>
              <a:rPr lang="zh-CN" altLang="en-US" sz="2400" b="1" dirty="0" smtClean="0">
                <a:solidFill>
                  <a:srgbClr val="002060"/>
                </a:solidFill>
                <a:latin typeface="+mn-ea"/>
              </a:rPr>
              <a:t>搜寻账号密码</a:t>
            </a:r>
            <a:endParaRPr lang="en-US" altLang="zh-CN" sz="2400" b="1" dirty="0" smtClean="0">
              <a:solidFill>
                <a:srgbClr val="002060"/>
              </a:solidFill>
              <a:latin typeface="+mn-ea"/>
            </a:endParaRPr>
          </a:p>
          <a:p>
            <a:pPr eaLnBrk="1" hangingPunct="1">
              <a:lnSpc>
                <a:spcPct val="90000"/>
              </a:lnSpc>
              <a:spcBef>
                <a:spcPts val="400"/>
              </a:spcBef>
              <a:buSzPct val="68000"/>
              <a:buFont typeface="Wingdings 3" pitchFamily="18" charset="2"/>
              <a:buChar char=""/>
            </a:pPr>
            <a:r>
              <a:rPr lang="zh-CN" altLang="en-US" sz="2400" b="1" dirty="0" smtClean="0">
                <a:solidFill>
                  <a:srgbClr val="C00000"/>
                </a:solidFill>
                <a:latin typeface="+mn-ea"/>
              </a:rPr>
              <a:t>对于发表时间不再收录范围</a:t>
            </a:r>
            <a:endParaRPr lang="en-US" altLang="zh-CN" sz="2400" b="1" dirty="0" smtClean="0">
              <a:solidFill>
                <a:srgbClr val="C00000"/>
              </a:solidFill>
              <a:latin typeface="+mn-ea"/>
            </a:endParaRPr>
          </a:p>
          <a:p>
            <a:pPr lvl="1" eaLnBrk="1" hangingPunct="1">
              <a:lnSpc>
                <a:spcPct val="90000"/>
              </a:lnSpc>
            </a:pPr>
            <a:r>
              <a:rPr lang="zh-CN" altLang="en-US" sz="2400" b="1" dirty="0" smtClean="0">
                <a:solidFill>
                  <a:srgbClr val="002060"/>
                </a:solidFill>
                <a:latin typeface="+mn-ea"/>
              </a:rPr>
              <a:t>只要确认存在电子版一般都可以获取，通过论坛求助等（小木虫、零点花园等）</a:t>
            </a:r>
            <a:endParaRPr lang="en-US" altLang="zh-CN" sz="2400" b="1" dirty="0" smtClean="0">
              <a:solidFill>
                <a:srgbClr val="002060"/>
              </a:solidFill>
              <a:latin typeface="+mn-ea"/>
            </a:endParaRPr>
          </a:p>
          <a:p>
            <a:pPr eaLnBrk="1" hangingPunct="1">
              <a:lnSpc>
                <a:spcPct val="90000"/>
              </a:lnSpc>
              <a:spcBef>
                <a:spcPts val="400"/>
              </a:spcBef>
              <a:buSzPct val="68000"/>
              <a:buFont typeface="Wingdings 3" pitchFamily="18" charset="2"/>
              <a:buChar char=""/>
            </a:pPr>
            <a:r>
              <a:rPr lang="zh-CN" altLang="en-US" sz="2400" b="1" dirty="0" smtClean="0">
                <a:solidFill>
                  <a:srgbClr val="C00000"/>
                </a:solidFill>
                <a:latin typeface="+mn-ea"/>
              </a:rPr>
              <a:t>对于没有被数据库收录，没有电子化的文献</a:t>
            </a:r>
          </a:p>
          <a:p>
            <a:pPr lvl="1" eaLnBrk="1" hangingPunct="1">
              <a:lnSpc>
                <a:spcPct val="90000"/>
              </a:lnSpc>
            </a:pPr>
            <a:r>
              <a:rPr lang="zh-CN" altLang="en-US" sz="2400" b="1" dirty="0" smtClean="0">
                <a:solidFill>
                  <a:srgbClr val="002060"/>
                </a:solidFill>
                <a:latin typeface="+mn-ea"/>
              </a:rPr>
              <a:t>馆际复印传送</a:t>
            </a:r>
            <a:endParaRPr lang="en-US" altLang="zh-CN" sz="2400" b="1" dirty="0">
              <a:solidFill>
                <a:srgbClr val="002060"/>
              </a:solidFill>
              <a:latin typeface="+mn-ea"/>
            </a:endParaRPr>
          </a:p>
          <a:p>
            <a:pPr lvl="1" eaLnBrk="1" hangingPunct="1">
              <a:lnSpc>
                <a:spcPct val="90000"/>
              </a:lnSpc>
            </a:pPr>
            <a:r>
              <a:rPr lang="zh-CN" altLang="en-US" sz="2400" b="1" dirty="0" smtClean="0">
                <a:solidFill>
                  <a:srgbClr val="002060"/>
                </a:solidFill>
                <a:latin typeface="+mn-ea"/>
              </a:rPr>
              <a:t>论文原作者索求</a:t>
            </a:r>
            <a:endParaRPr lang="en-US" altLang="zh-CN" sz="2400" b="1" dirty="0" smtClean="0">
              <a:solidFill>
                <a:srgbClr val="002060"/>
              </a:solidFill>
              <a:latin typeface="+mn-ea"/>
            </a:endParaRPr>
          </a:p>
          <a:p>
            <a:pPr eaLnBrk="1" hangingPunct="1">
              <a:lnSpc>
                <a:spcPct val="90000"/>
              </a:lnSpc>
            </a:pPr>
            <a:endParaRPr lang="zh-CN" altLang="en-US" sz="2400" b="1" dirty="0" smtClean="0">
              <a:latin typeface="+mn-ea"/>
            </a:endParaRPr>
          </a:p>
        </p:txBody>
      </p:sp>
      <p:sp>
        <p:nvSpPr>
          <p:cNvPr id="145411" name="TextBox 1"/>
          <p:cNvSpPr txBox="1">
            <a:spLocks noChangeArrowheads="1"/>
          </p:cNvSpPr>
          <p:nvPr/>
        </p:nvSpPr>
        <p:spPr bwMode="auto">
          <a:xfrm>
            <a:off x="827088" y="521960"/>
            <a:ext cx="612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r" eaLnBrk="0" fontAlgn="base" hangingPunct="0">
              <a:spcBef>
                <a:spcPct val="0"/>
              </a:spcBef>
              <a:spcAft>
                <a:spcPct val="0"/>
              </a:spcAft>
              <a:defRPr>
                <a:solidFill>
                  <a:schemeClr val="tx1"/>
                </a:solidFill>
                <a:latin typeface="Arial" charset="0"/>
                <a:ea typeface="宋体" pitchFamily="2" charset="-122"/>
              </a:defRPr>
            </a:lvl6pPr>
            <a:lvl7pPr marL="2971800" indent="-228600" algn="r" eaLnBrk="0" fontAlgn="base" hangingPunct="0">
              <a:spcBef>
                <a:spcPct val="0"/>
              </a:spcBef>
              <a:spcAft>
                <a:spcPct val="0"/>
              </a:spcAft>
              <a:defRPr>
                <a:solidFill>
                  <a:schemeClr val="tx1"/>
                </a:solidFill>
                <a:latin typeface="Arial" charset="0"/>
                <a:ea typeface="宋体" pitchFamily="2" charset="-122"/>
              </a:defRPr>
            </a:lvl7pPr>
            <a:lvl8pPr marL="3429000" indent="-228600" algn="r" eaLnBrk="0" fontAlgn="base" hangingPunct="0">
              <a:spcBef>
                <a:spcPct val="0"/>
              </a:spcBef>
              <a:spcAft>
                <a:spcPct val="0"/>
              </a:spcAft>
              <a:defRPr>
                <a:solidFill>
                  <a:schemeClr val="tx1"/>
                </a:solidFill>
                <a:latin typeface="Arial" charset="0"/>
                <a:ea typeface="宋体" pitchFamily="2" charset="-122"/>
              </a:defRPr>
            </a:lvl8pPr>
            <a:lvl9pPr marL="3886200" indent="-228600" algn="r" eaLnBrk="0" fontAlgn="base" hangingPunct="0">
              <a:spcBef>
                <a:spcPct val="0"/>
              </a:spcBef>
              <a:spcAft>
                <a:spcPct val="0"/>
              </a:spcAft>
              <a:defRPr>
                <a:solidFill>
                  <a:schemeClr val="tx1"/>
                </a:solidFill>
                <a:latin typeface="Arial" charset="0"/>
                <a:ea typeface="宋体" pitchFamily="2" charset="-122"/>
              </a:defRPr>
            </a:lvl9pPr>
          </a:lstStyle>
          <a:p>
            <a:pPr algn="l" eaLnBrk="1" hangingPunct="1"/>
            <a:r>
              <a:rPr lang="zh-CN" altLang="en-US" sz="2800" b="1" dirty="0"/>
              <a:t>四、全文获取</a:t>
            </a:r>
          </a:p>
        </p:txBody>
      </p:sp>
    </p:spTree>
    <p:extLst>
      <p:ext uri="{BB962C8B-B14F-4D97-AF65-F5344CB8AC3E}">
        <p14:creationId xmlns:p14="http://schemas.microsoft.com/office/powerpoint/2010/main" val="1230663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标题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zh-CN" altLang="en-US" sz="3200" b="1" dirty="0" smtClean="0">
                <a:solidFill>
                  <a:schemeClr val="accent2">
                    <a:lumMod val="75000"/>
                  </a:schemeClr>
                </a:solidFill>
                <a:ea typeface="宋体" pitchFamily="2" charset="-122"/>
              </a:rPr>
              <a:t>作者索求</a:t>
            </a:r>
          </a:p>
        </p:txBody>
      </p:sp>
      <p:sp>
        <p:nvSpPr>
          <p:cNvPr id="2" name="内容占位符 1"/>
          <p:cNvSpPr>
            <a:spLocks noGrp="1"/>
          </p:cNvSpPr>
          <p:nvPr>
            <p:ph idx="1"/>
          </p:nvPr>
        </p:nvSpPr>
        <p:spPr>
          <a:xfrm>
            <a:off x="395288" y="908050"/>
            <a:ext cx="8458200" cy="5376863"/>
          </a:xfrm>
          <a:ln>
            <a:solidFill>
              <a:srgbClr val="D7181F"/>
            </a:solidFill>
            <a:prstDash val="dash"/>
          </a:ln>
        </p:spPr>
        <p:txBody>
          <a:bodyPr/>
          <a:lstStyle/>
          <a:p>
            <a:pPr marL="365760" indent="-256032" eaLnBrk="1" fontAlgn="auto" hangingPunct="1">
              <a:spcAft>
                <a:spcPts val="0"/>
              </a:spcAft>
              <a:buFont typeface="Wingdings 3" pitchFamily="18" charset="2"/>
              <a:buNone/>
              <a:defRPr/>
            </a:pPr>
            <a:r>
              <a:rPr lang="en-US" altLang="zh-CN" sz="2000" dirty="0" smtClean="0">
                <a:solidFill>
                  <a:schemeClr val="tx1">
                    <a:lumMod val="95000"/>
                    <a:lumOff val="5000"/>
                  </a:schemeClr>
                </a:solidFill>
              </a:rPr>
              <a:t>Dear Mr./Mrs.: ________</a:t>
            </a:r>
            <a:r>
              <a:rPr lang="zh-CN" altLang="en-US" sz="2000" dirty="0" smtClean="0">
                <a:solidFill>
                  <a:schemeClr val="tx1">
                    <a:lumMod val="95000"/>
                    <a:lumOff val="5000"/>
                  </a:schemeClr>
                </a:solidFill>
              </a:rPr>
              <a:t>（作者名）</a:t>
            </a:r>
          </a:p>
          <a:p>
            <a:pPr marL="365760" indent="-256032" eaLnBrk="1" fontAlgn="auto" hangingPunct="1">
              <a:spcAft>
                <a:spcPts val="0"/>
              </a:spcAft>
              <a:buFont typeface="Wingdings 3" pitchFamily="18" charset="2"/>
              <a:buNone/>
              <a:defRPr/>
            </a:pPr>
            <a:r>
              <a:rPr lang="en-US" altLang="zh-CN" sz="2000" dirty="0" smtClean="0">
                <a:solidFill>
                  <a:schemeClr val="tx1">
                    <a:lumMod val="95000"/>
                    <a:lumOff val="5000"/>
                  </a:schemeClr>
                </a:solidFill>
              </a:rPr>
              <a:t>I am a graduate student of xxx Medical University in </a:t>
            </a:r>
          </a:p>
          <a:p>
            <a:pPr marL="365760" indent="-256032" eaLnBrk="1" fontAlgn="auto" hangingPunct="1">
              <a:spcAft>
                <a:spcPts val="0"/>
              </a:spcAft>
              <a:buFont typeface="Wingdings 3" pitchFamily="18" charset="2"/>
              <a:buNone/>
              <a:defRPr/>
            </a:pPr>
            <a:r>
              <a:rPr lang="en-US" altLang="zh-CN" sz="2000" dirty="0" smtClean="0">
                <a:solidFill>
                  <a:schemeClr val="tx1">
                    <a:lumMod val="95000"/>
                    <a:lumOff val="5000"/>
                  </a:schemeClr>
                </a:solidFill>
              </a:rPr>
              <a:t>China. I major in "________"</a:t>
            </a:r>
            <a:r>
              <a:rPr lang="zh-CN" altLang="en-US" sz="2000" dirty="0" smtClean="0">
                <a:solidFill>
                  <a:schemeClr val="tx1">
                    <a:lumMod val="95000"/>
                    <a:lumOff val="5000"/>
                  </a:schemeClr>
                </a:solidFill>
              </a:rPr>
              <a:t>（您的专业）</a:t>
            </a:r>
            <a:r>
              <a:rPr lang="en-US" altLang="zh-CN" sz="2000" dirty="0" smtClean="0">
                <a:solidFill>
                  <a:schemeClr val="tx1">
                    <a:lumMod val="95000"/>
                    <a:lumOff val="5000"/>
                  </a:schemeClr>
                </a:solidFill>
              </a:rPr>
              <a:t>. </a:t>
            </a:r>
          </a:p>
          <a:p>
            <a:pPr marL="365760" indent="-256032" eaLnBrk="1" fontAlgn="auto" hangingPunct="1">
              <a:spcAft>
                <a:spcPts val="0"/>
              </a:spcAft>
              <a:buFont typeface="Wingdings 3" pitchFamily="18" charset="2"/>
              <a:buNone/>
              <a:defRPr/>
            </a:pPr>
            <a:r>
              <a:rPr lang="en-US" altLang="zh-CN" sz="2000" dirty="0" smtClean="0">
                <a:solidFill>
                  <a:schemeClr val="tx1">
                    <a:lumMod val="95000"/>
                    <a:lumOff val="5000"/>
                  </a:schemeClr>
                </a:solidFill>
              </a:rPr>
              <a:t>Recently, I found one of your articles, titled "__________" </a:t>
            </a:r>
            <a:r>
              <a:rPr lang="zh-CN" altLang="en-US" sz="2000" dirty="0" smtClean="0">
                <a:solidFill>
                  <a:schemeClr val="tx1">
                    <a:lumMod val="95000"/>
                    <a:lumOff val="5000"/>
                  </a:schemeClr>
                </a:solidFill>
              </a:rPr>
              <a:t>（文章名）</a:t>
            </a:r>
            <a:r>
              <a:rPr lang="en-US" altLang="zh-CN" sz="2000" dirty="0" smtClean="0">
                <a:solidFill>
                  <a:schemeClr val="tx1">
                    <a:lumMod val="95000"/>
                    <a:lumOff val="5000"/>
                  </a:schemeClr>
                </a:solidFill>
              </a:rPr>
              <a:t>in Medline. I found it may help me achieve my goals in this research field. This would make a really positive contribution to my work. I would like to be able to read the full text of this article. The abstract makes the article sound very interesting. </a:t>
            </a:r>
          </a:p>
          <a:p>
            <a:pPr marL="365760" indent="-256032" eaLnBrk="1" fontAlgn="auto" hangingPunct="1">
              <a:spcAft>
                <a:spcPts val="0"/>
              </a:spcAft>
              <a:buFont typeface="Wingdings 3" pitchFamily="18" charset="2"/>
              <a:buNone/>
              <a:defRPr/>
            </a:pPr>
            <a:r>
              <a:rPr lang="en-US" altLang="zh-CN" sz="2000" dirty="0" smtClean="0">
                <a:solidFill>
                  <a:schemeClr val="tx1">
                    <a:lumMod val="95000"/>
                    <a:lumOff val="5000"/>
                  </a:schemeClr>
                </a:solidFill>
              </a:rPr>
              <a:t>I know there is usually a fee required to obtain the full article from Medline; however, as a student, my only income is a small scholarship which is about U S $30.00 per month. I wonder if you would consider sending me the full text by Email. Perhaps you would consider this as an act of friendship between our two countries. Thank you for your kind consideration of this request. </a:t>
            </a:r>
          </a:p>
          <a:p>
            <a:pPr marL="365760" indent="-256032" eaLnBrk="1" fontAlgn="auto" hangingPunct="1">
              <a:spcAft>
                <a:spcPts val="0"/>
              </a:spcAft>
              <a:buFont typeface="Wingdings 3"/>
              <a:buChar char=""/>
              <a:defRPr/>
            </a:pPr>
            <a:r>
              <a:rPr lang="en-US" altLang="zh-CN" sz="2000" dirty="0" smtClean="0">
                <a:solidFill>
                  <a:schemeClr val="tx1">
                    <a:lumMod val="95000"/>
                    <a:lumOff val="5000"/>
                  </a:schemeClr>
                </a:solidFill>
              </a:rPr>
              <a:t>                                      Sincerely: ___________</a:t>
            </a:r>
            <a:r>
              <a:rPr lang="zh-CN" altLang="en-US" sz="2000" dirty="0" smtClean="0">
                <a:solidFill>
                  <a:schemeClr val="tx1">
                    <a:lumMod val="95000"/>
                    <a:lumOff val="5000"/>
                  </a:schemeClr>
                </a:solidFill>
              </a:rPr>
              <a:t>（您的名字）</a:t>
            </a:r>
          </a:p>
          <a:p>
            <a:pPr eaLnBrk="1" hangingPunct="1">
              <a:defRPr/>
            </a:pPr>
            <a:endParaRPr lang="zh-CN" altLang="en-US" dirty="0"/>
          </a:p>
        </p:txBody>
      </p:sp>
    </p:spTree>
    <p:extLst>
      <p:ext uri="{BB962C8B-B14F-4D97-AF65-F5344CB8AC3E}">
        <p14:creationId xmlns:p14="http://schemas.microsoft.com/office/powerpoint/2010/main" val="3143030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内容占位符 3" descr="QQ截图未命名.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1524000"/>
            <a:ext cx="912495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59" name="矩形标注 1"/>
          <p:cNvSpPr>
            <a:spLocks noChangeArrowheads="1"/>
          </p:cNvSpPr>
          <p:nvPr/>
        </p:nvSpPr>
        <p:spPr bwMode="auto">
          <a:xfrm>
            <a:off x="6300788" y="3068638"/>
            <a:ext cx="1511300" cy="920750"/>
          </a:xfrm>
          <a:prstGeom prst="wedgeRectCallout">
            <a:avLst>
              <a:gd name="adj1" fmla="val -73620"/>
              <a:gd name="adj2" fmla="val -3391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zh-CN" altLang="en-US"/>
              <a:t>向韩国作者要来一篇文献</a:t>
            </a:r>
          </a:p>
        </p:txBody>
      </p:sp>
      <p:sp>
        <p:nvSpPr>
          <p:cNvPr id="147460" name="矩形 3"/>
          <p:cNvSpPr>
            <a:spLocks noChangeArrowheads="1"/>
          </p:cNvSpPr>
          <p:nvPr/>
        </p:nvSpPr>
        <p:spPr bwMode="auto">
          <a:xfrm>
            <a:off x="2411413" y="2852738"/>
            <a:ext cx="1800225" cy="360362"/>
          </a:xfrm>
          <a:prstGeom prst="rect">
            <a:avLst/>
          </a:prstGeom>
          <a:noFill/>
          <a:ln w="9525" algn="ctr">
            <a:solidFill>
              <a:srgbClr val="D7181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Tree>
    <p:extLst>
      <p:ext uri="{BB962C8B-B14F-4D97-AF65-F5344CB8AC3E}">
        <p14:creationId xmlns:p14="http://schemas.microsoft.com/office/powerpoint/2010/main" val="974057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idx="1"/>
          </p:nvPr>
        </p:nvSpPr>
        <p:spPr>
          <a:xfrm>
            <a:off x="251520" y="1700808"/>
            <a:ext cx="8640960" cy="4569371"/>
          </a:xfrm>
        </p:spPr>
        <p:txBody>
          <a:bodyPr>
            <a:normAutofit/>
          </a:bodyPr>
          <a:lstStyle/>
          <a:p>
            <a:pPr eaLnBrk="1" hangingPunct="1"/>
            <a:r>
              <a:rPr lang="zh-CN" altLang="en-US" sz="2800" dirty="0" smtClean="0">
                <a:solidFill>
                  <a:srgbClr val="C00000"/>
                </a:solidFill>
              </a:rPr>
              <a:t>建议</a:t>
            </a:r>
            <a:endParaRPr lang="en-US" altLang="zh-CN" sz="2800" dirty="0" smtClean="0">
              <a:solidFill>
                <a:srgbClr val="C00000"/>
              </a:solidFill>
            </a:endParaRPr>
          </a:p>
          <a:p>
            <a:pPr lvl="1" eaLnBrk="1" hangingPunct="1"/>
            <a:r>
              <a:rPr lang="zh-CN" altLang="en-US" sz="2800" dirty="0" smtClean="0">
                <a:solidFill>
                  <a:srgbClr val="002060"/>
                </a:solidFill>
                <a:latin typeface="Arial" charset="0"/>
              </a:rPr>
              <a:t>检索是一项需要极大耐心的工作，要有勇于挑战的决心。</a:t>
            </a:r>
            <a:endParaRPr lang="en-US" altLang="zh-CN" sz="2800" dirty="0" smtClean="0">
              <a:solidFill>
                <a:srgbClr val="002060"/>
              </a:solidFill>
              <a:latin typeface="Arial" charset="0"/>
            </a:endParaRPr>
          </a:p>
          <a:p>
            <a:pPr lvl="1" eaLnBrk="1" hangingPunct="1"/>
            <a:r>
              <a:rPr lang="zh-CN" altLang="en-US" sz="2800" dirty="0" smtClean="0">
                <a:solidFill>
                  <a:srgbClr val="002060"/>
                </a:solidFill>
                <a:latin typeface="Arial" charset="0"/>
              </a:rPr>
              <a:t>灵活。权衡利弊得失，时间和金钱？</a:t>
            </a:r>
            <a:endParaRPr lang="en-US" altLang="zh-CN" sz="2800" dirty="0" smtClean="0">
              <a:solidFill>
                <a:srgbClr val="002060"/>
              </a:solidFill>
              <a:latin typeface="Arial" charset="0"/>
            </a:endParaRPr>
          </a:p>
          <a:p>
            <a:pPr lvl="1" eaLnBrk="1" hangingPunct="1"/>
            <a:r>
              <a:rPr lang="zh-CN" altLang="en-US" sz="2800" dirty="0" smtClean="0">
                <a:solidFill>
                  <a:srgbClr val="002060"/>
                </a:solidFill>
                <a:latin typeface="Arial" charset="0"/>
              </a:rPr>
              <a:t>熟能生巧，如果时间允许，先自己尽力查找。</a:t>
            </a:r>
            <a:endParaRPr lang="en-US" altLang="zh-CN" sz="2800" dirty="0" smtClean="0">
              <a:solidFill>
                <a:srgbClr val="002060"/>
              </a:solidFill>
              <a:latin typeface="Arial" charset="0"/>
            </a:endParaRPr>
          </a:p>
          <a:p>
            <a:pPr lvl="1" eaLnBrk="1" hangingPunct="1"/>
            <a:r>
              <a:rPr lang="zh-CN" altLang="en-US" sz="2800" dirty="0" smtClean="0">
                <a:solidFill>
                  <a:srgbClr val="002060"/>
                </a:solidFill>
                <a:latin typeface="Arial" charset="0"/>
              </a:rPr>
              <a:t>平时多去论坛学习。</a:t>
            </a:r>
            <a:endParaRPr lang="en-US" altLang="zh-CN" sz="2800" dirty="0" smtClean="0">
              <a:solidFill>
                <a:srgbClr val="002060"/>
              </a:solidFill>
              <a:latin typeface="Arial" charset="0"/>
            </a:endParaRPr>
          </a:p>
          <a:p>
            <a:pPr lvl="1" eaLnBrk="1" hangingPunct="1"/>
            <a:r>
              <a:rPr lang="zh-CN" altLang="en-US" sz="2800" dirty="0" smtClean="0">
                <a:solidFill>
                  <a:srgbClr val="002060"/>
                </a:solidFill>
                <a:latin typeface="Arial" charset="0"/>
              </a:rPr>
              <a:t>熟记自己相关学科领域的网站，数据库。</a:t>
            </a:r>
            <a:endParaRPr lang="en-US" altLang="zh-CN" sz="2800" dirty="0" smtClean="0">
              <a:solidFill>
                <a:srgbClr val="002060"/>
              </a:solidFill>
              <a:latin typeface="Arial" charset="0"/>
            </a:endParaRPr>
          </a:p>
          <a:p>
            <a:pPr lvl="1" eaLnBrk="1" hangingPunct="1"/>
            <a:r>
              <a:rPr lang="zh-CN" altLang="en-US" sz="2800" dirty="0" smtClean="0">
                <a:solidFill>
                  <a:srgbClr val="002060"/>
                </a:solidFill>
                <a:latin typeface="Arial" charset="0"/>
              </a:rPr>
              <a:t>先从能获取电子版为优先。</a:t>
            </a:r>
            <a:endParaRPr lang="en-US" altLang="zh-CN" sz="2800" dirty="0" smtClean="0">
              <a:solidFill>
                <a:srgbClr val="002060"/>
              </a:solidFill>
              <a:latin typeface="Arial" charset="0"/>
            </a:endParaRPr>
          </a:p>
          <a:p>
            <a:pPr eaLnBrk="1" hangingPunct="1"/>
            <a:endParaRPr lang="zh-CN" altLang="en-US" dirty="0" smtClean="0"/>
          </a:p>
        </p:txBody>
      </p:sp>
    </p:spTree>
    <p:extLst>
      <p:ext uri="{BB962C8B-B14F-4D97-AF65-F5344CB8AC3E}">
        <p14:creationId xmlns:p14="http://schemas.microsoft.com/office/powerpoint/2010/main" val="145976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标题 1"/>
          <p:cNvSpPr>
            <a:spLocks noGrp="1"/>
          </p:cNvSpPr>
          <p:nvPr>
            <p:ph type="title"/>
          </p:nvPr>
        </p:nvSpPr>
        <p:spPr bwMode="auto">
          <a:xfrm>
            <a:off x="467544" y="404664"/>
            <a:ext cx="8229600" cy="1252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zh-CN" altLang="en-US" sz="3200" dirty="0" smtClean="0">
                <a:ea typeface="宋体" pitchFamily="2" charset="-122"/>
              </a:rPr>
              <a:t>快速温习</a:t>
            </a:r>
          </a:p>
        </p:txBody>
      </p:sp>
      <p:sp>
        <p:nvSpPr>
          <p:cNvPr id="149507" name="内容占位符 2"/>
          <p:cNvSpPr>
            <a:spLocks noGrp="1"/>
          </p:cNvSpPr>
          <p:nvPr>
            <p:ph idx="1"/>
          </p:nvPr>
        </p:nvSpPr>
        <p:spPr>
          <a:xfrm>
            <a:off x="457200" y="1600200"/>
            <a:ext cx="8686800" cy="4525963"/>
          </a:xfrm>
        </p:spPr>
        <p:txBody>
          <a:bodyPr/>
          <a:lstStyle/>
          <a:p>
            <a:pPr eaLnBrk="1" hangingPunct="1"/>
            <a:r>
              <a:rPr lang="en-US" altLang="zh-CN" sz="3000" smtClean="0">
                <a:solidFill>
                  <a:schemeClr val="tx1"/>
                </a:solidFill>
              </a:rPr>
              <a:t>1Connolly JB, Roberts IJ, Armstrong JD, Kaiser K, Forte M, Tully T, O’Kane CJ: Associative learning disrupted by impaired Gs signaling in </a:t>
            </a:r>
            <a:r>
              <a:rPr lang="en-US" altLang="zh-CN" sz="3000" i="1" smtClean="0">
                <a:solidFill>
                  <a:schemeClr val="tx1"/>
                </a:solidFill>
              </a:rPr>
              <a:t>Drosophila </a:t>
            </a:r>
            <a:r>
              <a:rPr lang="en-US" altLang="zh-CN" sz="3000" smtClean="0">
                <a:solidFill>
                  <a:schemeClr val="tx1"/>
                </a:solidFill>
              </a:rPr>
              <a:t>mushroom bodies. </a:t>
            </a:r>
            <a:r>
              <a:rPr lang="en-US" altLang="zh-CN" sz="3000" i="1" smtClean="0">
                <a:solidFill>
                  <a:schemeClr val="tx1"/>
                </a:solidFill>
              </a:rPr>
              <a:t>Science </a:t>
            </a:r>
            <a:r>
              <a:rPr lang="en-US" altLang="zh-CN" sz="3000" smtClean="0">
                <a:solidFill>
                  <a:schemeClr val="tx1"/>
                </a:solidFill>
              </a:rPr>
              <a:t>1996, 274:2104-2107. iss5295</a:t>
            </a:r>
            <a:endParaRPr lang="zh-CN" altLang="zh-CN" sz="3000" smtClean="0">
              <a:solidFill>
                <a:schemeClr val="tx1"/>
              </a:solidFill>
            </a:endParaRPr>
          </a:p>
          <a:p>
            <a:pPr eaLnBrk="1" hangingPunct="1"/>
            <a:endParaRPr lang="zh-CN" altLang="en-US" smtClean="0"/>
          </a:p>
        </p:txBody>
      </p:sp>
      <p:sp>
        <p:nvSpPr>
          <p:cNvPr id="2" name="TextBox 1"/>
          <p:cNvSpPr txBox="1">
            <a:spLocks noChangeArrowheads="1"/>
          </p:cNvSpPr>
          <p:nvPr/>
        </p:nvSpPr>
        <p:spPr bwMode="auto">
          <a:xfrm>
            <a:off x="900113" y="4508500"/>
            <a:ext cx="7993062"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宋体" pitchFamily="2" charset="-122"/>
                <a:ea typeface="宋体" pitchFamily="2" charset="-122"/>
              </a:defRPr>
            </a:lvl1pPr>
            <a:lvl2pPr>
              <a:defRPr sz="2800">
                <a:solidFill>
                  <a:schemeClr val="tx1"/>
                </a:solidFill>
                <a:latin typeface="Arial" charset="0"/>
                <a:ea typeface="宋体" pitchFamily="2" charset="-122"/>
              </a:defRPr>
            </a:lvl2pPr>
            <a:lvl3pPr>
              <a:defRPr sz="2400">
                <a:solidFill>
                  <a:srgbClr val="D7181F"/>
                </a:solidFill>
                <a:latin typeface="Arial" charset="0"/>
                <a:ea typeface="宋体" pitchFamily="2" charset="-122"/>
              </a:defRPr>
            </a:lvl3pPr>
            <a:lvl4pPr>
              <a:defRPr sz="2000">
                <a:solidFill>
                  <a:schemeClr val="tx2"/>
                </a:solidFill>
                <a:latin typeface="Arial" charset="0"/>
                <a:ea typeface="宋体" pitchFamily="2" charset="-122"/>
              </a:defRPr>
            </a:lvl4pPr>
            <a:lvl5pPr>
              <a:defRPr sz="2000">
                <a:solidFill>
                  <a:schemeClr val="tx2"/>
                </a:solidFill>
                <a:latin typeface="Arial" charset="0"/>
                <a:ea typeface="宋体" pitchFamily="2" charset="-122"/>
              </a:defRPr>
            </a:lvl5pPr>
            <a:lvl6pPr eaLnBrk="0" hangingPunct="0">
              <a:defRPr sz="2000">
                <a:solidFill>
                  <a:schemeClr val="tx2"/>
                </a:solidFill>
                <a:latin typeface="Arial" charset="0"/>
                <a:ea typeface="宋体" pitchFamily="2" charset="-122"/>
              </a:defRPr>
            </a:lvl6pPr>
            <a:lvl7pPr eaLnBrk="0" hangingPunct="0">
              <a:defRPr sz="2000">
                <a:solidFill>
                  <a:schemeClr val="tx2"/>
                </a:solidFill>
                <a:latin typeface="Arial" charset="0"/>
                <a:ea typeface="宋体" pitchFamily="2" charset="-122"/>
              </a:defRPr>
            </a:lvl7pPr>
            <a:lvl8pPr eaLnBrk="0" hangingPunct="0">
              <a:defRPr sz="2000">
                <a:solidFill>
                  <a:schemeClr val="tx2"/>
                </a:solidFill>
                <a:latin typeface="Arial" charset="0"/>
                <a:ea typeface="宋体" pitchFamily="2" charset="-122"/>
              </a:defRPr>
            </a:lvl8pPr>
            <a:lvl9pPr eaLnBrk="0" hangingPunct="0">
              <a:defRPr sz="2000">
                <a:solidFill>
                  <a:schemeClr val="tx2"/>
                </a:solidFill>
                <a:latin typeface="Arial" charset="0"/>
                <a:ea typeface="宋体" pitchFamily="2" charset="-122"/>
              </a:defRPr>
            </a:lvl9pPr>
          </a:lstStyle>
          <a:p>
            <a:pPr algn="l"/>
            <a:r>
              <a:rPr lang="zh-CN" altLang="en-US" b="0">
                <a:solidFill>
                  <a:schemeClr val="tx1"/>
                </a:solidFill>
                <a:latin typeface="Lucida Sans Unicode" pitchFamily="34" charset="0"/>
              </a:rPr>
              <a:t>检索过程，登陆</a:t>
            </a:r>
            <a:r>
              <a:rPr lang="zh-CN" altLang="en-US" b="0">
                <a:solidFill>
                  <a:srgbClr val="C00000"/>
                </a:solidFill>
                <a:latin typeface="Lucida Sans Unicode" pitchFamily="34" charset="0"/>
              </a:rPr>
              <a:t>清华大学图书馆电子期刊导航 </a:t>
            </a:r>
            <a:r>
              <a:rPr lang="zh-CN" altLang="en-US" b="0">
                <a:solidFill>
                  <a:schemeClr val="tx1"/>
                </a:solidFill>
                <a:latin typeface="Lucida Sans Unicode" pitchFamily="34" charset="0"/>
              </a:rPr>
              <a:t>输入</a:t>
            </a:r>
            <a:r>
              <a:rPr lang="en-US" altLang="zh-CN" b="0" i="1">
                <a:solidFill>
                  <a:schemeClr val="tx1"/>
                </a:solidFill>
                <a:latin typeface="Lucida Sans Unicode" pitchFamily="34" charset="0"/>
              </a:rPr>
              <a:t>Science</a:t>
            </a:r>
            <a:r>
              <a:rPr lang="en-US" altLang="zh-CN" b="0">
                <a:solidFill>
                  <a:schemeClr val="tx1"/>
                </a:solidFill>
                <a:latin typeface="Lucida Sans Unicode" pitchFamily="34" charset="0"/>
              </a:rPr>
              <a:t>  </a:t>
            </a:r>
            <a:r>
              <a:rPr lang="zh-CN" altLang="en-US" b="0">
                <a:solidFill>
                  <a:schemeClr val="tx1"/>
                </a:solidFill>
                <a:latin typeface="Lucida Sans Unicode" pitchFamily="34" charset="0"/>
              </a:rPr>
              <a:t>此刊发现它被</a:t>
            </a:r>
            <a:r>
              <a:rPr lang="en-US" altLang="zh-CN" b="0">
                <a:solidFill>
                  <a:schemeClr val="tx1"/>
                </a:solidFill>
                <a:latin typeface="Lucida Sans Unicode" pitchFamily="34" charset="0"/>
              </a:rPr>
              <a:t>ProQuest R L</a:t>
            </a:r>
            <a:r>
              <a:rPr lang="zh-CN" altLang="en-US" b="0">
                <a:solidFill>
                  <a:schemeClr val="tx1"/>
                </a:solidFill>
                <a:latin typeface="Lucida Sans Unicode" pitchFamily="34" charset="0"/>
              </a:rPr>
              <a:t>收录 </a:t>
            </a:r>
            <a:r>
              <a:rPr lang="en-US" altLang="zh-CN" b="0">
                <a:solidFill>
                  <a:schemeClr val="tx1"/>
                </a:solidFill>
                <a:latin typeface="Lucida Sans Unicode" pitchFamily="34" charset="0"/>
              </a:rPr>
              <a:t>1988 </a:t>
            </a:r>
            <a:r>
              <a:rPr lang="zh-CN" altLang="en-US" b="0">
                <a:solidFill>
                  <a:schemeClr val="tx1"/>
                </a:solidFill>
                <a:latin typeface="Lucida Sans Unicode" pitchFamily="34" charset="0"/>
              </a:rPr>
              <a:t>至 </a:t>
            </a:r>
            <a:r>
              <a:rPr lang="en-US" altLang="zh-CN" b="0">
                <a:solidFill>
                  <a:schemeClr val="tx1"/>
                </a:solidFill>
                <a:latin typeface="Lucida Sans Unicode" pitchFamily="34" charset="0"/>
              </a:rPr>
              <a:t>2005  </a:t>
            </a:r>
            <a:r>
              <a:rPr lang="zh-CN" altLang="en-US" b="0">
                <a:solidFill>
                  <a:schemeClr val="tx1"/>
                </a:solidFill>
                <a:latin typeface="Lucida Sans Unicode" pitchFamily="34" charset="0"/>
              </a:rPr>
              <a:t>此库馆藏收藏，直接点刊名进入查询就可</a:t>
            </a:r>
            <a:r>
              <a:rPr lang="zh-CN" altLang="en-US" sz="1800" b="0">
                <a:solidFill>
                  <a:schemeClr val="tx1"/>
                </a:solidFill>
                <a:latin typeface="Lucida Sans Unicode" pitchFamily="34" charset="0"/>
              </a:rPr>
              <a:t>。</a:t>
            </a:r>
            <a:endParaRPr lang="zh-CN" altLang="zh-CN" sz="1800" b="0">
              <a:solidFill>
                <a:schemeClr val="tx1"/>
              </a:solidFill>
              <a:latin typeface="Lucida Sans Unicode" pitchFamily="34" charset="0"/>
            </a:endParaRPr>
          </a:p>
          <a:p>
            <a:endParaRPr lang="zh-CN" altLang="en-US" sz="1800" b="0">
              <a:solidFill>
                <a:schemeClr val="tx1"/>
              </a:solidFill>
              <a:latin typeface="Lucida Sans Unicode" pitchFamily="34" charset="0"/>
            </a:endParaRPr>
          </a:p>
        </p:txBody>
      </p:sp>
    </p:spTree>
    <p:extLst>
      <p:ext uri="{BB962C8B-B14F-4D97-AF65-F5344CB8AC3E}">
        <p14:creationId xmlns:p14="http://schemas.microsoft.com/office/powerpoint/2010/main" val="3255043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530"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zh-CN" altLang="en-US" smtClean="0">
              <a:ea typeface="宋体" pitchFamily="2" charset="-122"/>
            </a:endParaRPr>
          </a:p>
        </p:txBody>
      </p:sp>
      <p:sp>
        <p:nvSpPr>
          <p:cNvPr id="150531" name="内容占位符 2"/>
          <p:cNvSpPr>
            <a:spLocks noGrp="1"/>
          </p:cNvSpPr>
          <p:nvPr>
            <p:ph idx="1"/>
          </p:nvPr>
        </p:nvSpPr>
        <p:spPr>
          <a:xfrm>
            <a:off x="457200" y="1481138"/>
            <a:ext cx="8229600" cy="2092325"/>
          </a:xfrm>
        </p:spPr>
        <p:txBody>
          <a:bodyPr/>
          <a:lstStyle/>
          <a:p>
            <a:pPr eaLnBrk="1" hangingPunct="1"/>
            <a:r>
              <a:rPr lang="en-US" altLang="zh-CN" smtClean="0">
                <a:solidFill>
                  <a:schemeClr val="tx1"/>
                </a:solidFill>
              </a:rPr>
              <a:t>2</a:t>
            </a:r>
            <a:r>
              <a:rPr lang="zh-CN" altLang="en-US" smtClean="0">
                <a:solidFill>
                  <a:schemeClr val="tx1"/>
                </a:solidFill>
              </a:rPr>
              <a:t>、 </a:t>
            </a:r>
            <a:r>
              <a:rPr lang="en-US" altLang="zh-CN" smtClean="0">
                <a:solidFill>
                  <a:schemeClr val="tx1"/>
                </a:solidFill>
              </a:rPr>
              <a:t>Hammer M: An identified neuron mediates the unconditioned stimulus in associative olfactory learning in honeybees. </a:t>
            </a:r>
            <a:r>
              <a:rPr lang="en-US" altLang="zh-CN" i="1" smtClean="0">
                <a:solidFill>
                  <a:schemeClr val="tx1"/>
                </a:solidFill>
              </a:rPr>
              <a:t>Nature</a:t>
            </a:r>
            <a:r>
              <a:rPr lang="en-US" altLang="zh-CN" smtClean="0">
                <a:solidFill>
                  <a:schemeClr val="tx1"/>
                </a:solidFill>
              </a:rPr>
              <a:t> 1993, 366:59-63. Iss6450</a:t>
            </a:r>
            <a:endParaRPr lang="zh-CN" altLang="zh-CN" smtClean="0">
              <a:solidFill>
                <a:schemeClr val="tx1"/>
              </a:solidFill>
            </a:endParaRPr>
          </a:p>
          <a:p>
            <a:pPr eaLnBrk="1" hangingPunct="1"/>
            <a:endParaRPr lang="zh-CN" altLang="en-US" smtClean="0"/>
          </a:p>
        </p:txBody>
      </p:sp>
      <p:sp>
        <p:nvSpPr>
          <p:cNvPr id="2" name="TextBox 1"/>
          <p:cNvSpPr txBox="1">
            <a:spLocks noChangeArrowheads="1"/>
          </p:cNvSpPr>
          <p:nvPr/>
        </p:nvSpPr>
        <p:spPr bwMode="auto">
          <a:xfrm>
            <a:off x="468313" y="3860800"/>
            <a:ext cx="8135937"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宋体" pitchFamily="2" charset="-122"/>
                <a:ea typeface="宋体" pitchFamily="2" charset="-122"/>
              </a:defRPr>
            </a:lvl1pPr>
            <a:lvl2pPr>
              <a:defRPr sz="2800">
                <a:solidFill>
                  <a:schemeClr val="tx1"/>
                </a:solidFill>
                <a:latin typeface="Arial" charset="0"/>
                <a:ea typeface="宋体" pitchFamily="2" charset="-122"/>
              </a:defRPr>
            </a:lvl2pPr>
            <a:lvl3pPr>
              <a:defRPr sz="2400">
                <a:solidFill>
                  <a:srgbClr val="D7181F"/>
                </a:solidFill>
                <a:latin typeface="Arial" charset="0"/>
                <a:ea typeface="宋体" pitchFamily="2" charset="-122"/>
              </a:defRPr>
            </a:lvl3pPr>
            <a:lvl4pPr>
              <a:defRPr sz="2000">
                <a:solidFill>
                  <a:schemeClr val="tx2"/>
                </a:solidFill>
                <a:latin typeface="Arial" charset="0"/>
                <a:ea typeface="宋体" pitchFamily="2" charset="-122"/>
              </a:defRPr>
            </a:lvl4pPr>
            <a:lvl5pPr>
              <a:defRPr sz="2000">
                <a:solidFill>
                  <a:schemeClr val="tx2"/>
                </a:solidFill>
                <a:latin typeface="Arial" charset="0"/>
                <a:ea typeface="宋体" pitchFamily="2" charset="-122"/>
              </a:defRPr>
            </a:lvl5pPr>
            <a:lvl6pPr eaLnBrk="0" hangingPunct="0">
              <a:defRPr sz="2000">
                <a:solidFill>
                  <a:schemeClr val="tx2"/>
                </a:solidFill>
                <a:latin typeface="Arial" charset="0"/>
                <a:ea typeface="宋体" pitchFamily="2" charset="-122"/>
              </a:defRPr>
            </a:lvl6pPr>
            <a:lvl7pPr eaLnBrk="0" hangingPunct="0">
              <a:defRPr sz="2000">
                <a:solidFill>
                  <a:schemeClr val="tx2"/>
                </a:solidFill>
                <a:latin typeface="Arial" charset="0"/>
                <a:ea typeface="宋体" pitchFamily="2" charset="-122"/>
              </a:defRPr>
            </a:lvl7pPr>
            <a:lvl8pPr eaLnBrk="0" hangingPunct="0">
              <a:defRPr sz="2000">
                <a:solidFill>
                  <a:schemeClr val="tx2"/>
                </a:solidFill>
                <a:latin typeface="Arial" charset="0"/>
                <a:ea typeface="宋体" pitchFamily="2" charset="-122"/>
              </a:defRPr>
            </a:lvl8pPr>
            <a:lvl9pPr eaLnBrk="0" hangingPunct="0">
              <a:defRPr sz="2000">
                <a:solidFill>
                  <a:schemeClr val="tx2"/>
                </a:solidFill>
                <a:latin typeface="Arial" charset="0"/>
                <a:ea typeface="宋体" pitchFamily="2" charset="-122"/>
              </a:defRPr>
            </a:lvl9pPr>
          </a:lstStyle>
          <a:p>
            <a:pPr algn="l"/>
            <a:r>
              <a:rPr lang="zh-CN" altLang="en-US" b="0">
                <a:latin typeface="微软雅黑" pitchFamily="34" charset="-122"/>
                <a:ea typeface="微软雅黑" pitchFamily="34" charset="-122"/>
              </a:rPr>
              <a:t>检索过程，登陆清华大学图书馆电子期刊导航 输入</a:t>
            </a:r>
            <a:r>
              <a:rPr lang="en-US" altLang="zh-CN" b="0">
                <a:latin typeface="微软雅黑" pitchFamily="34" charset="-122"/>
                <a:ea typeface="微软雅黑" pitchFamily="34" charset="-122"/>
              </a:rPr>
              <a:t>Nature </a:t>
            </a:r>
            <a:r>
              <a:rPr lang="zh-CN" altLang="en-US" b="0">
                <a:latin typeface="微软雅黑" pitchFamily="34" charset="-122"/>
                <a:ea typeface="微软雅黑" pitchFamily="34" charset="-122"/>
              </a:rPr>
              <a:t>得到在 </a:t>
            </a:r>
            <a:r>
              <a:rPr lang="en-US" altLang="zh-CN" b="0">
                <a:latin typeface="微软雅黑" pitchFamily="34" charset="-122"/>
                <a:ea typeface="微软雅黑" pitchFamily="34" charset="-122"/>
              </a:rPr>
              <a:t>ProQuest Research Library 1990 </a:t>
            </a:r>
            <a:r>
              <a:rPr lang="zh-CN" altLang="en-US" b="0">
                <a:latin typeface="微软雅黑" pitchFamily="34" charset="-122"/>
                <a:ea typeface="微软雅黑" pitchFamily="34" charset="-122"/>
              </a:rPr>
              <a:t>至今，滞后</a:t>
            </a:r>
            <a:r>
              <a:rPr lang="en-US" altLang="zh-CN" b="0">
                <a:latin typeface="微软雅黑" pitchFamily="34" charset="-122"/>
                <a:ea typeface="微软雅黑" pitchFamily="34" charset="-122"/>
              </a:rPr>
              <a:t>1</a:t>
            </a:r>
            <a:r>
              <a:rPr lang="zh-CN" altLang="en-US" b="0">
                <a:latin typeface="微软雅黑" pitchFamily="34" charset="-122"/>
                <a:ea typeface="微软雅黑" pitchFamily="34" charset="-122"/>
              </a:rPr>
              <a:t>年此库馆藏收藏，直接点刊名进入查询就可。</a:t>
            </a:r>
            <a:endParaRPr lang="zh-CN" altLang="zh-CN" b="0">
              <a:latin typeface="微软雅黑" pitchFamily="34" charset="-122"/>
              <a:ea typeface="微软雅黑" pitchFamily="34" charset="-122"/>
            </a:endParaRPr>
          </a:p>
          <a:p>
            <a:endParaRPr lang="zh-CN" altLang="en-US" b="0">
              <a:latin typeface="微软雅黑" pitchFamily="34" charset="-122"/>
              <a:ea typeface="微软雅黑" pitchFamily="34" charset="-122"/>
            </a:endParaRPr>
          </a:p>
        </p:txBody>
      </p:sp>
    </p:spTree>
    <p:extLst>
      <p:ext uri="{BB962C8B-B14F-4D97-AF65-F5344CB8AC3E}">
        <p14:creationId xmlns:p14="http://schemas.microsoft.com/office/powerpoint/2010/main" val="3749505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4"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zh-CN" altLang="en-US" smtClean="0">
              <a:ea typeface="宋体" pitchFamily="2" charset="-122"/>
            </a:endParaRPr>
          </a:p>
        </p:txBody>
      </p:sp>
      <p:sp>
        <p:nvSpPr>
          <p:cNvPr id="151555" name="内容占位符 2"/>
          <p:cNvSpPr>
            <a:spLocks noGrp="1"/>
          </p:cNvSpPr>
          <p:nvPr>
            <p:ph idx="1"/>
          </p:nvPr>
        </p:nvSpPr>
        <p:spPr>
          <a:xfrm>
            <a:off x="457200" y="1481138"/>
            <a:ext cx="8229600" cy="1731962"/>
          </a:xfrm>
        </p:spPr>
        <p:txBody>
          <a:bodyPr/>
          <a:lstStyle/>
          <a:p>
            <a:pPr eaLnBrk="1" hangingPunct="1"/>
            <a:r>
              <a:rPr lang="en-US" altLang="zh-CN" smtClean="0">
                <a:solidFill>
                  <a:schemeClr val="tx1"/>
                </a:solidFill>
              </a:rPr>
              <a:t>3Heisenberg M: What do the mushroom bodies do for the insect brain? An introduction. </a:t>
            </a:r>
            <a:r>
              <a:rPr lang="en-US" altLang="zh-CN" i="1" smtClean="0">
                <a:solidFill>
                  <a:schemeClr val="tx1"/>
                </a:solidFill>
              </a:rPr>
              <a:t>Learn Memory </a:t>
            </a:r>
            <a:r>
              <a:rPr lang="en-US" altLang="zh-CN" smtClean="0">
                <a:solidFill>
                  <a:schemeClr val="tx1"/>
                </a:solidFill>
              </a:rPr>
              <a:t>1998, 5:1-10.</a:t>
            </a:r>
            <a:endParaRPr lang="zh-CN" altLang="zh-CN" smtClean="0">
              <a:solidFill>
                <a:schemeClr val="tx1"/>
              </a:solidFill>
            </a:endParaRPr>
          </a:p>
          <a:p>
            <a:pPr eaLnBrk="1" hangingPunct="1"/>
            <a:endParaRPr lang="zh-CN" altLang="en-US" smtClean="0"/>
          </a:p>
        </p:txBody>
      </p:sp>
      <p:sp>
        <p:nvSpPr>
          <p:cNvPr id="2" name="TextBox 1"/>
          <p:cNvSpPr txBox="1">
            <a:spLocks noChangeArrowheads="1"/>
          </p:cNvSpPr>
          <p:nvPr/>
        </p:nvSpPr>
        <p:spPr bwMode="auto">
          <a:xfrm>
            <a:off x="684213" y="3644900"/>
            <a:ext cx="74882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rgbClr val="000000"/>
                </a:solidFill>
                <a:latin typeface="宋体" pitchFamily="2" charset="-122"/>
                <a:ea typeface="宋体" pitchFamily="2" charset="-122"/>
              </a:defRPr>
            </a:lvl1pPr>
            <a:lvl2pPr>
              <a:defRPr sz="2800">
                <a:solidFill>
                  <a:schemeClr val="tx1"/>
                </a:solidFill>
                <a:latin typeface="Arial" charset="0"/>
                <a:ea typeface="宋体" pitchFamily="2" charset="-122"/>
              </a:defRPr>
            </a:lvl2pPr>
            <a:lvl3pPr>
              <a:defRPr sz="2400">
                <a:solidFill>
                  <a:srgbClr val="D7181F"/>
                </a:solidFill>
                <a:latin typeface="Arial" charset="0"/>
                <a:ea typeface="宋体" pitchFamily="2" charset="-122"/>
              </a:defRPr>
            </a:lvl3pPr>
            <a:lvl4pPr>
              <a:defRPr sz="2000">
                <a:solidFill>
                  <a:schemeClr val="tx2"/>
                </a:solidFill>
                <a:latin typeface="Arial" charset="0"/>
                <a:ea typeface="宋体" pitchFamily="2" charset="-122"/>
              </a:defRPr>
            </a:lvl4pPr>
            <a:lvl5pPr>
              <a:defRPr sz="2000">
                <a:solidFill>
                  <a:schemeClr val="tx2"/>
                </a:solidFill>
                <a:latin typeface="Arial" charset="0"/>
                <a:ea typeface="宋体" pitchFamily="2" charset="-122"/>
              </a:defRPr>
            </a:lvl5pPr>
            <a:lvl6pPr eaLnBrk="0" hangingPunct="0">
              <a:defRPr sz="2000">
                <a:solidFill>
                  <a:schemeClr val="tx2"/>
                </a:solidFill>
                <a:latin typeface="Arial" charset="0"/>
                <a:ea typeface="宋体" pitchFamily="2" charset="-122"/>
              </a:defRPr>
            </a:lvl6pPr>
            <a:lvl7pPr eaLnBrk="0" hangingPunct="0">
              <a:defRPr sz="2000">
                <a:solidFill>
                  <a:schemeClr val="tx2"/>
                </a:solidFill>
                <a:latin typeface="Arial" charset="0"/>
                <a:ea typeface="宋体" pitchFamily="2" charset="-122"/>
              </a:defRPr>
            </a:lvl7pPr>
            <a:lvl8pPr eaLnBrk="0" hangingPunct="0">
              <a:defRPr sz="2000">
                <a:solidFill>
                  <a:schemeClr val="tx2"/>
                </a:solidFill>
                <a:latin typeface="Arial" charset="0"/>
                <a:ea typeface="宋体" pitchFamily="2" charset="-122"/>
              </a:defRPr>
            </a:lvl8pPr>
            <a:lvl9pPr eaLnBrk="0" hangingPunct="0">
              <a:defRPr sz="2000">
                <a:solidFill>
                  <a:schemeClr val="tx2"/>
                </a:solidFill>
                <a:latin typeface="Arial" charset="0"/>
                <a:ea typeface="宋体" pitchFamily="2" charset="-122"/>
              </a:defRPr>
            </a:lvl9pPr>
          </a:lstStyle>
          <a:p>
            <a:pPr algn="l"/>
            <a:r>
              <a:rPr lang="zh-CN" altLang="en-US" b="0">
                <a:latin typeface="微软雅黑" pitchFamily="34" charset="-122"/>
                <a:ea typeface="微软雅黑" pitchFamily="34" charset="-122"/>
              </a:rPr>
              <a:t>检索过程，在</a:t>
            </a:r>
            <a:r>
              <a:rPr lang="en-US" altLang="zh-CN" b="0">
                <a:latin typeface="微软雅黑" pitchFamily="34" charset="-122"/>
                <a:ea typeface="微软雅黑" pitchFamily="34" charset="-122"/>
              </a:rPr>
              <a:t>google</a:t>
            </a:r>
            <a:r>
              <a:rPr lang="zh-CN" altLang="en-US" b="0">
                <a:latin typeface="微软雅黑" pitchFamily="34" charset="-122"/>
                <a:ea typeface="微软雅黑" pitchFamily="34" charset="-122"/>
              </a:rPr>
              <a:t>里直接输入题名检索结果第一个就可以查看到全文。网址是</a:t>
            </a:r>
            <a:endParaRPr lang="zh-CN" altLang="zh-CN" b="0">
              <a:latin typeface="微软雅黑" pitchFamily="34" charset="-122"/>
              <a:ea typeface="微软雅黑" pitchFamily="34" charset="-122"/>
            </a:endParaRPr>
          </a:p>
          <a:p>
            <a:pPr algn="l"/>
            <a:r>
              <a:rPr lang="en-US" altLang="zh-CN" b="0">
                <a:latin typeface="微软雅黑" pitchFamily="34" charset="-122"/>
                <a:ea typeface="微软雅黑" pitchFamily="34" charset="-122"/>
                <a:hlinkClick r:id="rId2"/>
              </a:rPr>
              <a:t> http://learnmem.cshlp.org/content/5/1/1.full.pdf+html</a:t>
            </a:r>
            <a:r>
              <a:rPr lang="en-US" altLang="zh-CN" b="0">
                <a:latin typeface="微软雅黑" pitchFamily="34" charset="-122"/>
                <a:ea typeface="微软雅黑" pitchFamily="34" charset="-122"/>
              </a:rPr>
              <a:t> </a:t>
            </a:r>
            <a:endParaRPr lang="zh-CN" altLang="zh-CN" b="0">
              <a:latin typeface="微软雅黑" pitchFamily="34" charset="-122"/>
              <a:ea typeface="微软雅黑" pitchFamily="34" charset="-122"/>
            </a:endParaRPr>
          </a:p>
          <a:p>
            <a:pPr algn="l"/>
            <a:endParaRPr lang="zh-CN" altLang="en-US" b="0">
              <a:latin typeface="微软雅黑" pitchFamily="34" charset="-122"/>
              <a:ea typeface="微软雅黑" pitchFamily="34" charset="-122"/>
            </a:endParaRPr>
          </a:p>
        </p:txBody>
      </p:sp>
    </p:spTree>
    <p:extLst>
      <p:ext uri="{BB962C8B-B14F-4D97-AF65-F5344CB8AC3E}">
        <p14:creationId xmlns:p14="http://schemas.microsoft.com/office/powerpoint/2010/main" val="181539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2123</TotalTime>
  <Words>3265</Words>
  <Application>Microsoft Office PowerPoint</Application>
  <PresentationFormat>全屏显示(4:3)</PresentationFormat>
  <Paragraphs>344</Paragraphs>
  <Slides>100</Slides>
  <Notes>4</Notes>
  <HiddenSlides>3</HiddenSlides>
  <MMClips>0</MMClips>
  <ScaleCrop>false</ScaleCrop>
  <HeadingPairs>
    <vt:vector size="4" baseType="variant">
      <vt:variant>
        <vt:lpstr>主题</vt:lpstr>
      </vt:variant>
      <vt:variant>
        <vt:i4>1</vt:i4>
      </vt:variant>
      <vt:variant>
        <vt:lpstr>幻灯片标题</vt:lpstr>
      </vt:variant>
      <vt:variant>
        <vt:i4>100</vt:i4>
      </vt:variant>
    </vt:vector>
  </HeadingPairs>
  <TitlesOfParts>
    <vt:vector size="101" baseType="lpstr">
      <vt:lpstr>Office 主题​​</vt:lpstr>
      <vt:lpstr>外文文献信息检索</vt:lpstr>
      <vt:lpstr>外文文献获取途径</vt:lpstr>
      <vt:lpstr>PowerPoint 演示文稿</vt:lpstr>
      <vt:lpstr>PowerPoint 演示文稿</vt:lpstr>
      <vt:lpstr>全文型数据库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沈师图书馆订购的外文数据库</vt:lpstr>
      <vt:lpstr>PowerPoint 演示文稿</vt:lpstr>
      <vt:lpstr> </vt:lpstr>
      <vt:lpstr> </vt:lpstr>
      <vt:lpstr>PowerPoint 演示文稿</vt:lpstr>
      <vt:lpstr>PowerPoint 演示文稿</vt:lpstr>
      <vt:lpstr>③ERIC(Educational Resource Information Center)  </vt:lpstr>
      <vt:lpstr>2、SpringerLink数据库 </vt:lpstr>
      <vt:lpstr>PowerPoint 演示文稿</vt:lpstr>
      <vt:lpstr>PowerPoint 演示文稿</vt:lpstr>
      <vt:lpstr>3、ProQuest数据库 </vt:lpstr>
      <vt:lpstr>PowerPoint 演示文稿</vt:lpstr>
      <vt:lpstr>PowerPoint 演示文稿</vt:lpstr>
      <vt:lpstr>PowerPoint 演示文稿</vt:lpstr>
      <vt:lpstr>获取全文的方法</vt:lpstr>
      <vt:lpstr>PowerPoint 演示文稿</vt:lpstr>
      <vt:lpstr>PowerPoint 演示文稿</vt:lpstr>
      <vt:lpstr>PowerPoint 演示文稿</vt:lpstr>
      <vt:lpstr>PowerPoint 演示文稿</vt:lpstr>
      <vt:lpstr>PowerPoint 演示文稿</vt:lpstr>
      <vt:lpstr>RSC products: RSC e-Book                                       Subject Package</vt:lpstr>
      <vt:lpstr>PowerPoint 演示文稿</vt:lpstr>
      <vt:lpstr>PowerPoint 演示文稿</vt:lpstr>
      <vt:lpstr>ChemSpider搜索引擎</vt:lpstr>
      <vt:lpstr>Search  RSC ChemSpider</vt:lpstr>
      <vt:lpstr>PowerPoint 演示文稿</vt:lpstr>
      <vt:lpstr>PowerPoint 演示文稿</vt:lpstr>
      <vt:lpstr>PowerPoint 演示文稿</vt:lpstr>
      <vt:lpstr>7、Wiley 全文数据库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高级检索</vt:lpstr>
      <vt:lpstr>检索结果列表页面</vt:lpstr>
      <vt:lpstr>某检索结果详细页面</vt:lpstr>
      <vt:lpstr>PDF全文</vt:lpstr>
      <vt:lpstr>PowerPoint 演示文稿</vt:lpstr>
      <vt:lpstr>PowerPoint 演示文稿</vt:lpstr>
      <vt:lpstr>特色检索</vt:lpstr>
      <vt:lpstr>三、检索结果的处理 </vt:lpstr>
      <vt:lpstr>PowerPoint 演示文稿</vt:lpstr>
      <vt:lpstr>四、个性化服务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学术搜索引擎 </vt:lpstr>
      <vt:lpstr>PowerPoint 演示文稿</vt:lpstr>
      <vt:lpstr>PowerPoint 演示文稿</vt:lpstr>
      <vt:lpstr>PowerPoint 演示文稿</vt:lpstr>
      <vt:lpstr>PowerPoint 演示文稿</vt:lpstr>
      <vt:lpstr>外文文献全文的获取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作者索求</vt:lpstr>
      <vt:lpstr>PowerPoint 演示文稿</vt:lpstr>
      <vt:lpstr>PowerPoint 演示文稿</vt:lpstr>
      <vt:lpstr>快速温习</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82</cp:revision>
  <dcterms:created xsi:type="dcterms:W3CDTF">2013-11-26T07:47:18Z</dcterms:created>
  <dcterms:modified xsi:type="dcterms:W3CDTF">2021-10-19T06:05:19Z</dcterms:modified>
</cp:coreProperties>
</file>