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4726" r:id="rId5"/>
  </p:sldMasterIdLst>
  <p:notesMasterIdLst>
    <p:notesMasterId r:id="rId75"/>
  </p:notesMasterIdLst>
  <p:sldIdLst>
    <p:sldId id="409" r:id="rId6"/>
    <p:sldId id="481" r:id="rId7"/>
    <p:sldId id="557" r:id="rId8"/>
    <p:sldId id="482" r:id="rId9"/>
    <p:sldId id="484" r:id="rId10"/>
    <p:sldId id="558" r:id="rId11"/>
    <p:sldId id="566" r:id="rId12"/>
    <p:sldId id="556" r:id="rId13"/>
    <p:sldId id="540" r:id="rId14"/>
    <p:sldId id="497" r:id="rId15"/>
    <p:sldId id="567" r:id="rId16"/>
    <p:sldId id="498" r:id="rId17"/>
    <p:sldId id="499" r:id="rId18"/>
    <p:sldId id="501" r:id="rId19"/>
    <p:sldId id="504" r:id="rId20"/>
    <p:sldId id="568" r:id="rId21"/>
    <p:sldId id="541" r:id="rId22"/>
    <p:sldId id="505" r:id="rId23"/>
    <p:sldId id="506" r:id="rId24"/>
    <p:sldId id="542" r:id="rId25"/>
    <p:sldId id="507" r:id="rId26"/>
    <p:sldId id="508" r:id="rId27"/>
    <p:sldId id="569" r:id="rId28"/>
    <p:sldId id="554" r:id="rId29"/>
    <p:sldId id="584" r:id="rId30"/>
    <p:sldId id="553" r:id="rId31"/>
    <p:sldId id="511" r:id="rId32"/>
    <p:sldId id="513" r:id="rId33"/>
    <p:sldId id="515" r:id="rId34"/>
    <p:sldId id="517" r:id="rId35"/>
    <p:sldId id="519" r:id="rId36"/>
    <p:sldId id="585" r:id="rId37"/>
    <p:sldId id="559" r:id="rId38"/>
    <p:sldId id="544" r:id="rId39"/>
    <p:sldId id="545" r:id="rId40"/>
    <p:sldId id="561" r:id="rId41"/>
    <p:sldId id="546" r:id="rId42"/>
    <p:sldId id="548" r:id="rId43"/>
    <p:sldId id="549" r:id="rId44"/>
    <p:sldId id="550" r:id="rId45"/>
    <p:sldId id="560" r:id="rId46"/>
    <p:sldId id="552" r:id="rId47"/>
    <p:sldId id="570" r:id="rId48"/>
    <p:sldId id="521" r:id="rId49"/>
    <p:sldId id="522" r:id="rId50"/>
    <p:sldId id="523" r:id="rId51"/>
    <p:sldId id="524" r:id="rId52"/>
    <p:sldId id="525" r:id="rId53"/>
    <p:sldId id="575" r:id="rId54"/>
    <p:sldId id="576" r:id="rId55"/>
    <p:sldId id="571" r:id="rId56"/>
    <p:sldId id="572" r:id="rId57"/>
    <p:sldId id="573" r:id="rId58"/>
    <p:sldId id="574" r:id="rId59"/>
    <p:sldId id="583" r:id="rId60"/>
    <p:sldId id="526" r:id="rId61"/>
    <p:sldId id="527" r:id="rId62"/>
    <p:sldId id="562" r:id="rId63"/>
    <p:sldId id="563" r:id="rId64"/>
    <p:sldId id="564" r:id="rId65"/>
    <p:sldId id="565" r:id="rId66"/>
    <p:sldId id="577" r:id="rId67"/>
    <p:sldId id="578" r:id="rId68"/>
    <p:sldId id="579" r:id="rId69"/>
    <p:sldId id="580" r:id="rId70"/>
    <p:sldId id="581" r:id="rId71"/>
    <p:sldId id="582" r:id="rId72"/>
    <p:sldId id="528" r:id="rId73"/>
    <p:sldId id="453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33FF"/>
    <a:srgbClr val="FFFF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5842" autoAdjust="0"/>
  </p:normalViewPr>
  <p:slideViewPr>
    <p:cSldViewPr>
      <p:cViewPr>
        <p:scale>
          <a:sx n="70" d="100"/>
          <a:sy n="70" d="100"/>
        </p:scale>
        <p:origin x="-205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2D7C09C-BCBE-4906-A187-710ADD52291F}" type="datetimeFigureOut">
              <a:rPr lang="en-GB"/>
              <a:pPr>
                <a:defRPr/>
              </a:pPr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73154C-E3C5-4C1A-AB70-58EF3CDCD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05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C15A3C3-8A67-47C0-B150-6997E453443B}" type="slidenum">
              <a:rPr lang="en-GB" altLang="zh-CN" smtClean="0"/>
              <a:pPr eaLnBrk="1" hangingPunct="1"/>
              <a:t>1</a:t>
            </a:fld>
            <a:endParaRPr lang="en-GB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68731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6389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21431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0"/>
            <a:ext cx="6278562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5236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781050"/>
            <a:ext cx="84296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600200"/>
            <a:ext cx="8447088" cy="234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4102100"/>
            <a:ext cx="8447088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350" y="6342063"/>
            <a:ext cx="5857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959277-EA90-4DC0-8E54-C665C4258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5467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80CA-0B64-43FD-B1C8-B160DD052B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087411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4ECE-B29F-4E0D-98A5-BCF19DF2FF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9572109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14D25-F3C7-4906-90DA-15EB63BCB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730367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116138"/>
            <a:ext cx="4210050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16138"/>
            <a:ext cx="4211637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837F-78E5-49BC-BE7E-F628D219B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6582332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6A02-C822-4A30-966B-80C5ACB98B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707807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F96A-9427-4492-80F1-1A1FBA73A5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07443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4A21-5BD8-4540-8092-A0977A7C88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14708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27420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4B37-28EB-47DB-A708-49A181EA32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493761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D136-CE5D-479C-BF38-D7F48ED06F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03127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B0C8-06F8-4F9B-AE57-1B5AC1E0BD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5153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21431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0"/>
            <a:ext cx="6278562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7622-D632-4790-8EE8-6866B8442D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98745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81601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0559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948682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116138"/>
            <a:ext cx="4210050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16138"/>
            <a:ext cx="4211637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5757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5094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2879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587347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71649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927075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36463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26926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21431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0"/>
            <a:ext cx="6278562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46744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5466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47450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242644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116138"/>
            <a:ext cx="4210050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16138"/>
            <a:ext cx="4211637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9942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5685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116138"/>
            <a:ext cx="4210050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16138"/>
            <a:ext cx="4211637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32634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48131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132616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44295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974794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8545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21431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0"/>
            <a:ext cx="6278562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32362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6516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87855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830861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116138"/>
            <a:ext cx="4210050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116138"/>
            <a:ext cx="4211637" cy="395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6066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38156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19216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5167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29822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920111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787043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98345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0"/>
            <a:ext cx="21431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0"/>
            <a:ext cx="6278562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23380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781050"/>
            <a:ext cx="84296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600200"/>
            <a:ext cx="8447088" cy="234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4102100"/>
            <a:ext cx="8447088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350" y="6342063"/>
            <a:ext cx="58578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EDE51B6-A951-4706-9011-ADFA5D888CFE}" type="slidenum">
              <a:rPr lang="en-GB">
                <a:solidFill>
                  <a:srgbClr val="00214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8582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7632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3295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0352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83845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7" descr="8010_Powerpoint_Hom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  <a:endParaRPr lang="en-US" altLang="zh-CN" smtClean="0"/>
          </a:p>
        </p:txBody>
      </p:sp>
      <p:pic>
        <p:nvPicPr>
          <p:cNvPr id="1030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1000"/>
            <a:ext cx="714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1296988"/>
            <a:ext cx="1066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714" r:id="rId12"/>
  </p:sldLayoutIdLst>
  <p:transition spd="slow">
    <p:pull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18002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2574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7146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1718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214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Presentation name </a:t>
            </a:r>
            <a:r>
              <a:rPr lang="en-US" altLang="zh-CN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C9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A7948E-0D92-4B5C-A790-CA199B1390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ransition spd="slow">
    <p:pull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18002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2574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7146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1718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 spd="slow">
    <p:pull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18002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2574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7146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1718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ransition spd="slow">
    <p:pull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18002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2574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7146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1718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7" descr="8010_Powerpoint_Hom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  <a:endParaRPr lang="en-US" altLang="zh-CN" smtClean="0"/>
          </a:p>
        </p:txBody>
      </p:sp>
      <p:pic>
        <p:nvPicPr>
          <p:cNvPr id="1030" name="图片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1000"/>
            <a:ext cx="714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1296988"/>
            <a:ext cx="1066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3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</p:sldLayoutIdLst>
  <p:transition spd="slow">
    <p:pull/>
  </p:transition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18002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2574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27146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1718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ikan001.com/" TargetMode="External"/><Relationship Id="rId2" Type="http://schemas.openxmlformats.org/officeDocument/2006/relationships/hyperlink" Target="http://emuch.net/bbs/journal.php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.edu.cn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76300" y="3197218"/>
            <a:ext cx="7391400" cy="10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54000" rIns="54000" b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论文</a:t>
            </a:r>
            <a:r>
              <a:rPr lang="zh-CN" altLang="en-US" sz="6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写作与投稿指南</a:t>
            </a:r>
            <a:endParaRPr lang="zh-CN" altLang="en-GB" sz="2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9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2.1 </a:t>
            </a:r>
            <a:r>
              <a:rPr lang="zh-CN" altLang="en-US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题名</a:t>
            </a:r>
          </a:p>
        </p:txBody>
      </p:sp>
      <p:sp>
        <p:nvSpPr>
          <p:cNvPr id="2" name="矩形 1"/>
          <p:cNvSpPr/>
          <p:nvPr/>
        </p:nvSpPr>
        <p:spPr>
          <a:xfrm>
            <a:off x="2133600" y="984913"/>
            <a:ext cx="5753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hangingPunct="0">
              <a:spcBef>
                <a:spcPct val="20000"/>
              </a:spcBef>
            </a:pPr>
            <a:r>
              <a:rPr lang="zh-CN" altLang="en-US" sz="4800" b="1" kern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给读者的第一印象！</a:t>
            </a:r>
            <a:endParaRPr lang="en-US" altLang="zh-CN" sz="4800" b="1" kern="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856662" cy="3954462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题名是论文内容的高度概括，是论文精髓的集中体现。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注意事项：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题名要简洁，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一般要求不超过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20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个字</a:t>
            </a:r>
            <a:endParaRPr lang="en-US" altLang="zh-CN" sz="28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</a:pPr>
            <a:r>
              <a:rPr lang="en-US" altLang="zh-CN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外文题名一般不超过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个实词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如果题目内容层次较多，难以简化，可以使用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副标题</a:t>
            </a:r>
            <a:endParaRPr lang="en-US" altLang="zh-CN" sz="28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</a:pPr>
            <a:r>
              <a:rPr lang="en-US" altLang="zh-CN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高校图书馆学科服务研究</a:t>
            </a:r>
            <a:endParaRPr lang="en-US" altLang="zh-CN" sz="2800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 marL="266700" lvl="1" indent="0" algn="ctr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         ——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以沈阳师范大学图书馆为例</a:t>
            </a:r>
            <a:endParaRPr lang="en-US" altLang="zh-CN" sz="28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理科论文题名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要准确反映主题内容</a:t>
            </a:r>
          </a:p>
          <a:p>
            <a:pPr lvl="2" eaLnBrk="1" hangingPunct="1"/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水稻质膜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NADPH</a:t>
            </a:r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氧化酶对干旱胁迫的响应及其催化特性的研究</a:t>
            </a:r>
            <a:r>
              <a:rPr lang="zh-CN" altLang="en-US" dirty="0">
                <a:ea typeface="宋体" charset="-122"/>
              </a:rPr>
              <a:t>  </a:t>
            </a:r>
          </a:p>
          <a:p>
            <a:pPr lvl="1" eaLnBrk="1" hangingPunct="1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文科论文题名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要醒目，必要时可加副标题</a:t>
            </a:r>
          </a:p>
          <a:p>
            <a:pPr lvl="2" eaLnBrk="1" hangingPunct="1"/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科幻谍影与文化领导权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:</a:t>
            </a:r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从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星球大战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》</a:t>
            </a:r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到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ea typeface="宋体" charset="-122"/>
              </a:rPr>
              <a:t>阿凡达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》</a:t>
            </a:r>
          </a:p>
          <a:p>
            <a:pPr eaLnBrk="1" hangingPunct="1"/>
            <a:r>
              <a:rPr lang="en-US" altLang="zh-CN" sz="2800" dirty="0">
                <a:solidFill>
                  <a:srgbClr val="C00000"/>
                </a:solidFill>
              </a:rPr>
              <a:t> </a:t>
            </a:r>
            <a:r>
              <a:rPr lang="en-US" altLang="zh-CN" sz="2800" dirty="0"/>
              <a:t> </a:t>
            </a:r>
            <a:endParaRPr lang="zh-CN" altLang="en-US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07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作者姓名和单位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一般位于题名下一行，具体格式因刊而异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写出作者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姓名、工作单位、工作地点、邮政编码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要求</a:t>
            </a:r>
          </a:p>
          <a:p>
            <a:pPr lvl="1">
              <a:buFont typeface="宋体" pitchFamily="2" charset="-122"/>
              <a:buChar char="★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姓名要求真实，切勿使用笔名和化名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宋体" pitchFamily="2" charset="-122"/>
              <a:buChar char="★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工作单位要写全称，尽量避免写简称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摘要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287338" y="2116138"/>
            <a:ext cx="8856662" cy="3954462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摘要是对论文内容不加注释和评论的简短陈述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虽然放在论文的前面，往往是论文写成后再写</a:t>
            </a:r>
            <a:endParaRPr lang="en-US" altLang="zh-CN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摘要写作要求：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宋体" pitchFamily="2" charset="-122"/>
              <a:buChar char="★"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简短、具体：</a:t>
            </a: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一般不超过</a:t>
            </a:r>
            <a:r>
              <a:rPr lang="en-US" altLang="zh-CN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300</a:t>
            </a: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字</a:t>
            </a:r>
            <a:endParaRPr lang="en-US" altLang="zh-CN" sz="32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</a:pPr>
            <a:r>
              <a:rPr lang="en-US" altLang="zh-CN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外文摘要不宜超过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250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个实词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宋体" pitchFamily="2" charset="-122"/>
              <a:buChar char="★"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独立成篇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600" y="885587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论文的闪亮名片！</a:t>
            </a:r>
            <a:endParaRPr lang="zh-CN" altLang="en-US" sz="48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2.3 </a:t>
            </a:r>
            <a:r>
              <a:rPr lang="zh-CN" altLang="en-US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摘 要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摘要的注意事项：</a:t>
            </a:r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应该用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第三人称</a:t>
            </a:r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不加注释和评论</a:t>
            </a:r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不举例，不用引文</a:t>
            </a:r>
          </a:p>
          <a:p>
            <a:pPr lvl="1"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不用图表、公式、化学结构式等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把</a:t>
            </a: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背景信息减到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最少</a:t>
            </a:r>
            <a:endParaRPr lang="zh-CN" altLang="en-US" sz="32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2.4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关键词</a:t>
            </a:r>
          </a:p>
        </p:txBody>
      </p:sp>
      <p:sp>
        <p:nvSpPr>
          <p:cNvPr id="399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是从论文中选取出来的能够准确表达文章主题概念的词语。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关键词数目：</a:t>
            </a: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一般为</a:t>
            </a:r>
            <a:r>
              <a:rPr lang="en-US" altLang="zh-CN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3-8</a:t>
            </a: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个</a:t>
            </a:r>
            <a:endParaRPr lang="en-US" altLang="zh-CN" sz="32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关键词选取要求：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必须是论文中</a:t>
            </a:r>
            <a:r>
              <a:rPr lang="zh-CN" altLang="en-US" sz="32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具有实际意义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的词或者术语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能够表达论文的关键内容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党校哲学教学改革研究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一文中着重 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描术了为什么要开设哲学课程，怎样讲好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哲学课程，如何进行哲学教学改革等内容。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从题名中分析：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党校 哲学教学 教学改革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从文章中分析：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课程设置 教学方法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044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224073" y="381000"/>
            <a:ext cx="6937375" cy="660400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前置部分实例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32223" cy="5562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81000" y="2590800"/>
            <a:ext cx="7319727" cy="484361"/>
            <a:chOff x="224073" y="3032910"/>
            <a:chExt cx="7319727" cy="484361"/>
          </a:xfrm>
        </p:grpSpPr>
        <p:sp>
          <p:nvSpPr>
            <p:cNvPr id="2" name="矩形 1"/>
            <p:cNvSpPr/>
            <p:nvPr/>
          </p:nvSpPr>
          <p:spPr>
            <a:xfrm>
              <a:off x="1219200" y="3048000"/>
              <a:ext cx="63246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24073" y="3032910"/>
              <a:ext cx="990600" cy="4843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题名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6300" y="3276600"/>
            <a:ext cx="5300427" cy="609600"/>
            <a:chOff x="704710" y="3032910"/>
            <a:chExt cx="6839088" cy="484361"/>
          </a:xfrm>
        </p:grpSpPr>
        <p:sp>
          <p:nvSpPr>
            <p:cNvPr id="9" name="矩形 8"/>
            <p:cNvSpPr/>
            <p:nvPr/>
          </p:nvSpPr>
          <p:spPr>
            <a:xfrm>
              <a:off x="3832386" y="3048000"/>
              <a:ext cx="3711412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04710" y="3032910"/>
              <a:ext cx="3127675" cy="4843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作者姓名和单位</a:t>
              </a:r>
              <a:endParaRPr lang="zh-CN" altLang="en-US" sz="24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3717" y="4038600"/>
            <a:ext cx="8384705" cy="780579"/>
            <a:chOff x="2079777" y="3044321"/>
            <a:chExt cx="11134232" cy="797356"/>
          </a:xfrm>
        </p:grpSpPr>
        <p:sp>
          <p:nvSpPr>
            <p:cNvPr id="12" name="矩形 11"/>
            <p:cNvSpPr/>
            <p:nvPr/>
          </p:nvSpPr>
          <p:spPr>
            <a:xfrm>
              <a:off x="2079777" y="3047999"/>
              <a:ext cx="9793999" cy="7769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873776" y="3044321"/>
              <a:ext cx="1340233" cy="797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latin typeface="黑体" pitchFamily="49" charset="-122"/>
                  <a:ea typeface="黑体" pitchFamily="49" charset="-122"/>
                </a:rPr>
                <a:t>摘要和</a:t>
              </a:r>
              <a:endParaRPr lang="en-US" altLang="zh-CN" b="1" dirty="0" smtClean="0"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b="1" dirty="0" smtClean="0">
                  <a:latin typeface="黑体" pitchFamily="49" charset="-122"/>
                  <a:ea typeface="黑体" pitchFamily="49" charset="-122"/>
                </a:rPr>
                <a:t>关键词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484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2.5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引 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7056"/>
            <a:ext cx="2819400" cy="2114550"/>
          </a:xfrm>
          <a:prstGeom prst="rect">
            <a:avLst/>
          </a:prstGeom>
        </p:spPr>
      </p:pic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引言又称前言、导言或者序言等。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引言的主要内容：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Blip>
                <a:blip r:embed="rId3"/>
              </a:buBlip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研究背景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Blip>
                <a:blip r:embed="rId3"/>
              </a:buBlip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前人的研究成果及存在问题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Blip>
                <a:blip r:embed="rId3"/>
              </a:buBlip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本文的研究目的、意义以及要解决的问题等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2.6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正文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304800" y="1981200"/>
            <a:ext cx="8574087" cy="3954462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正文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是论文的核心部分。</a:t>
            </a:r>
          </a:p>
          <a:p>
            <a:endParaRPr lang="zh-CN" altLang="en-US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论文的“创造性”部分也主要从正文中体现出来。</a:t>
            </a:r>
          </a:p>
          <a:p>
            <a:endParaRPr lang="zh-CN" altLang="en-US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要阐明论文的观点、原理、方法及具体达到预期目标的整个过程。</a:t>
            </a:r>
          </a:p>
          <a:p>
            <a:endParaRPr lang="zh-CN" altLang="en-US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要突出一个“</a:t>
            </a:r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新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”，以反映论文的独特性及新颖性。</a:t>
            </a:r>
          </a:p>
          <a:p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9"/>
          <p:cNvGrpSpPr>
            <a:grpSpLocks/>
          </p:cNvGrpSpPr>
          <p:nvPr/>
        </p:nvGrpSpPr>
        <p:grpSpPr bwMode="auto">
          <a:xfrm>
            <a:off x="990600" y="2254250"/>
            <a:ext cx="6808788" cy="625475"/>
            <a:chOff x="204" y="799"/>
            <a:chExt cx="5307" cy="499"/>
          </a:xfrm>
        </p:grpSpPr>
        <p:sp>
          <p:nvSpPr>
            <p:cNvPr id="1847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7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47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80"/>
          <p:cNvSpPr txBox="1">
            <a:spLocks noChangeArrowheads="1"/>
          </p:cNvSpPr>
          <p:nvPr/>
        </p:nvSpPr>
        <p:spPr bwMode="auto">
          <a:xfrm>
            <a:off x="3048000" y="2294950"/>
            <a:ext cx="382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学术论文的含义</a:t>
            </a:r>
          </a:p>
        </p:txBody>
      </p:sp>
      <p:sp>
        <p:nvSpPr>
          <p:cNvPr id="18436" name="TextBox 94"/>
          <p:cNvSpPr txBox="1">
            <a:spLocks noChangeArrowheads="1"/>
          </p:cNvSpPr>
          <p:nvPr/>
        </p:nvSpPr>
        <p:spPr bwMode="auto">
          <a:xfrm>
            <a:off x="1258888" y="237172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437" name="Group 109"/>
          <p:cNvGrpSpPr>
            <a:grpSpLocks/>
          </p:cNvGrpSpPr>
          <p:nvPr/>
        </p:nvGrpSpPr>
        <p:grpSpPr bwMode="auto">
          <a:xfrm>
            <a:off x="990600" y="3155950"/>
            <a:ext cx="6808788" cy="623887"/>
            <a:chOff x="204" y="799"/>
            <a:chExt cx="5307" cy="499"/>
          </a:xfrm>
        </p:grpSpPr>
        <p:sp>
          <p:nvSpPr>
            <p:cNvPr id="18465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6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7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8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469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8" name="TextBox 80"/>
          <p:cNvSpPr txBox="1">
            <a:spLocks noChangeArrowheads="1"/>
          </p:cNvSpPr>
          <p:nvPr/>
        </p:nvSpPr>
        <p:spPr bwMode="auto">
          <a:xfrm>
            <a:off x="3048000" y="3201577"/>
            <a:ext cx="382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学术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论文的格式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9" name="TextBox 94"/>
          <p:cNvSpPr txBox="1">
            <a:spLocks noChangeArrowheads="1"/>
          </p:cNvSpPr>
          <p:nvPr/>
        </p:nvSpPr>
        <p:spPr bwMode="auto">
          <a:xfrm>
            <a:off x="1258888" y="327342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440" name="Group 109"/>
          <p:cNvGrpSpPr>
            <a:grpSpLocks/>
          </p:cNvGrpSpPr>
          <p:nvPr/>
        </p:nvGrpSpPr>
        <p:grpSpPr bwMode="auto">
          <a:xfrm>
            <a:off x="977900" y="4100512"/>
            <a:ext cx="6808788" cy="623888"/>
            <a:chOff x="204" y="799"/>
            <a:chExt cx="5307" cy="499"/>
          </a:xfrm>
        </p:grpSpPr>
        <p:sp>
          <p:nvSpPr>
            <p:cNvPr id="1846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46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1" name="TextBox 80"/>
          <p:cNvSpPr txBox="1">
            <a:spLocks noChangeArrowheads="1"/>
          </p:cNvSpPr>
          <p:nvPr/>
        </p:nvSpPr>
        <p:spPr bwMode="auto">
          <a:xfrm>
            <a:off x="3055961" y="4091414"/>
            <a:ext cx="382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学术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论文写作步骤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2" name="TextBox 94"/>
          <p:cNvSpPr txBox="1">
            <a:spLocks noChangeArrowheads="1"/>
          </p:cNvSpPr>
          <p:nvPr/>
        </p:nvSpPr>
        <p:spPr bwMode="auto">
          <a:xfrm>
            <a:off x="1246188" y="421798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8443" name="Group 109"/>
          <p:cNvGrpSpPr>
            <a:grpSpLocks/>
          </p:cNvGrpSpPr>
          <p:nvPr/>
        </p:nvGrpSpPr>
        <p:grpSpPr bwMode="auto">
          <a:xfrm>
            <a:off x="977900" y="5014912"/>
            <a:ext cx="6808788" cy="623888"/>
            <a:chOff x="204" y="799"/>
            <a:chExt cx="5307" cy="499"/>
          </a:xfrm>
        </p:grpSpPr>
        <p:sp>
          <p:nvSpPr>
            <p:cNvPr id="18455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6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7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8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8459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4" name="TextBox 80"/>
          <p:cNvSpPr txBox="1">
            <a:spLocks noChangeArrowheads="1"/>
          </p:cNvSpPr>
          <p:nvPr/>
        </p:nvSpPr>
        <p:spPr bwMode="auto">
          <a:xfrm>
            <a:off x="3065060" y="5054025"/>
            <a:ext cx="3829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学术论文投稿指南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45" name="TextBox 94"/>
          <p:cNvSpPr txBox="1">
            <a:spLocks noChangeArrowheads="1"/>
          </p:cNvSpPr>
          <p:nvPr/>
        </p:nvSpPr>
        <p:spPr bwMode="auto">
          <a:xfrm>
            <a:off x="1246188" y="513238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49" name="TextBox 4"/>
          <p:cNvSpPr txBox="1">
            <a:spLocks noChangeArrowheads="1"/>
          </p:cNvSpPr>
          <p:nvPr/>
        </p:nvSpPr>
        <p:spPr bwMode="auto">
          <a:xfrm>
            <a:off x="304800" y="865257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主要内容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2.6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正文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287338" y="2116138"/>
            <a:ext cx="8574087" cy="1008062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标题级别的书写格式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 例：</a:t>
            </a:r>
            <a:endParaRPr lang="en-US" altLang="zh-CN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endParaRPr lang="en-US" altLang="zh-CN" sz="1600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09800" y="2764572"/>
            <a:ext cx="6934200" cy="409342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625475" lvl="2" indent="0">
              <a:buNone/>
            </a:pPr>
            <a:r>
              <a:rPr lang="en-US" altLang="zh-CN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1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序言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1.1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基本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概念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	1.1.1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与信息用户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	1.1.2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满意度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1.2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忠诚度的研究现状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1.3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研究意义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 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高校图书馆信息用户忠诚度模型的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构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2.1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信息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用户忠诚度模型的理论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基础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2.2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信息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用户忠诚度模型的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构建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	2.2.1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信息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用户忠诚度模型标准层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的建构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	2.2.2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信息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用户忠诚度模型指标层的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构建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2.3 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信息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用户忠诚度模型的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分析</a:t>
            </a:r>
            <a:endParaRPr lang="en-US" altLang="zh-CN" sz="20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578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2.7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结论</a:t>
            </a:r>
          </a:p>
        </p:txBody>
      </p:sp>
      <p:sp>
        <p:nvSpPr>
          <p:cNvPr id="430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是整个研究过程的结晶，是全篇论文的精髓，也是作者独到见解的所在。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不是正文中各段的小结的简单重复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结论</a:t>
            </a: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应该准确、完整、明确、精练。</a:t>
            </a:r>
            <a:endParaRPr lang="zh-CN" altLang="en-US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048000"/>
            <a:ext cx="3237012" cy="3810000"/>
          </a:xfrm>
          <a:prstGeom prst="rect">
            <a:avLst/>
          </a:prstGeom>
        </p:spPr>
      </p:pic>
      <p:sp>
        <p:nvSpPr>
          <p:cNvPr id="44035" name="内容占位符 2"/>
          <p:cNvSpPr>
            <a:spLocks noGrp="1"/>
          </p:cNvSpPr>
          <p:nvPr>
            <p:ph idx="1"/>
          </p:nvPr>
        </p:nvSpPr>
        <p:spPr>
          <a:xfrm>
            <a:off x="1905000" y="2116138"/>
            <a:ext cx="7086600" cy="44370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参考文献是论文不可缺少的一部分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在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2004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年投向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《Nature》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的中国文章有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55%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2003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年更高达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62%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）未经编委审编，在期刊初审阶段就退稿，很大一部分是格式问题，特别是参考文文献格式。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是对前人研究成果的继承与发展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是对前人研究成果的尊重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有利于读者查找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原文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帮助读者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衡量论文质量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学术论文的写作格式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国家标准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GB/T7714-2005《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文后参考文献著录规则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常用文献类型表：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0113" y="3284538"/>
          <a:ext cx="7272338" cy="216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66"/>
                <a:gridCol w="648030"/>
                <a:gridCol w="1584073"/>
                <a:gridCol w="1176056"/>
                <a:gridCol w="912041"/>
                <a:gridCol w="1512072"/>
              </a:tblGrid>
              <a:tr h="5762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文献类型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标识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备注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文献类型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标识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备注</a:t>
                      </a:r>
                      <a:endParaRPr lang="zh-CN" altLang="en-US" sz="1800" dirty="0"/>
                    </a:p>
                  </a:txBody>
                  <a:tcPr marL="91434" marR="91434" marT="45732" marB="45732" anchor="ctr">
                    <a:solidFill>
                      <a:srgbClr val="339933"/>
                    </a:solidFill>
                  </a:tcPr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专著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Monograph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报纸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Newspaper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连续出版物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Journal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专利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Patent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学位论文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Dissertation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文集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Collection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标准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Standard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电子文献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EB/OL</a:t>
                      </a:r>
                      <a:endParaRPr lang="zh-CN" altLang="en-US" sz="1800" dirty="0"/>
                    </a:p>
                  </a:txBody>
                  <a:tcPr marL="91434" marR="91434" marT="45732" marB="45732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E-bulletin</a:t>
                      </a:r>
                      <a:endParaRPr lang="zh-CN" altLang="en-US" sz="1800" dirty="0"/>
                    </a:p>
                  </a:txBody>
                  <a:tcPr marL="91434" marR="91434"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23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9600" y="2019299"/>
            <a:ext cx="7848600" cy="4676819"/>
            <a:chOff x="609600" y="2019299"/>
            <a:chExt cx="7848600" cy="467681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019299"/>
              <a:ext cx="7848600" cy="4676819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圆角矩形 1"/>
            <p:cNvSpPr/>
            <p:nvPr/>
          </p:nvSpPr>
          <p:spPr>
            <a:xfrm>
              <a:off x="2895600" y="5791200"/>
              <a:ext cx="11430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600" y="2019298"/>
            <a:ext cx="7848600" cy="4676819"/>
            <a:chOff x="596900" y="2019299"/>
            <a:chExt cx="7848600" cy="467681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2019299"/>
              <a:ext cx="7848600" cy="467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圆角矩形 7"/>
            <p:cNvSpPr/>
            <p:nvPr/>
          </p:nvSpPr>
          <p:spPr>
            <a:xfrm>
              <a:off x="609600" y="6172200"/>
              <a:ext cx="2209800" cy="51121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73351"/>
            <a:ext cx="7089564" cy="32083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</p:spTree>
    <p:extLst>
      <p:ext uri="{BB962C8B-B14F-4D97-AF65-F5344CB8AC3E}">
        <p14:creationId xmlns:p14="http://schemas.microsoft.com/office/powerpoint/2010/main" val="3866874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057400"/>
            <a:ext cx="75517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867400" y="3429000"/>
            <a:ext cx="1905000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812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" y="0"/>
            <a:ext cx="8339613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2193" y="1828800"/>
            <a:ext cx="7903607" cy="449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</a:t>
            </a:r>
          </a:p>
        </p:txBody>
      </p:sp>
    </p:spTree>
    <p:extLst>
      <p:ext uri="{BB962C8B-B14F-4D97-AF65-F5344CB8AC3E}">
        <p14:creationId xmlns:p14="http://schemas.microsoft.com/office/powerpoint/2010/main" val="599260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228600" y="1905000"/>
            <a:ext cx="8574087" cy="3954462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连续出版物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——journal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序号］主要责任者．文献题名［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J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］．刊名，出版年份，卷号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期号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：起止页码．</a:t>
            </a:r>
          </a:p>
          <a:p>
            <a:pPr lvl="1">
              <a:defRPr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］袁庆龙，候文义．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Ni-P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合金镀层组织形貌及显微硬度研究［Ｊ］．太原理工大学学报，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2001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32(1)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51-53.</a:t>
            </a:r>
          </a:p>
          <a:p>
            <a:pPr>
              <a:defRPr/>
            </a:pP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专著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——monograph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r>
              <a:rPr lang="zh-CN" altLang="en-US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［序号］主要责任者．文献题名［Ｍ］．出版地：出版者，出版年：起止页码．</a:t>
            </a:r>
          </a:p>
          <a:p>
            <a:pPr lvl="1">
              <a:defRPr/>
            </a:pPr>
            <a:r>
              <a:rPr lang="zh-CN" altLang="en-US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</a:t>
            </a: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刘国钧，王连成．图书馆史研究［Ｍ］．北京：高等教育出版社，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1979</a:t>
            </a: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15-18</a:t>
            </a:r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31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  <a:endParaRPr lang="zh-CN" altLang="en-US" b="1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304800" y="1981200"/>
            <a:ext cx="8574087" cy="3954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学位</a:t>
            </a: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论文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——dissertation</a:t>
            </a:r>
            <a:endParaRPr lang="en-US" altLang="zh-CN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 eaLnBrk="1" hangingPunct="1">
              <a:defRPr/>
            </a:pP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［序号］主要责任者．文献题名［Ｄ］．保存地：保存单位，年份．</a:t>
            </a:r>
          </a:p>
          <a:p>
            <a:pPr lvl="1" eaLnBrk="1" hangingPunct="1">
              <a:defRPr/>
            </a:pP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张和生．地质力学系统理论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Ｄ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]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太原：太原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理工大学，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1998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  <a:endParaRPr lang="en-US" alt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 lvl="1" eaLnBrk="1" hangingPunct="1">
              <a:defRPr/>
            </a:pPr>
            <a:endParaRPr lang="zh-CN" altLang="en-US" sz="20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电子</a:t>
            </a: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文献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r>
              <a:rPr lang="en-US" altLang="zh-CN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序号］主要责任者．电子文献题名［文献类型</a:t>
            </a:r>
            <a:r>
              <a:rPr lang="en-US" altLang="zh-CN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载体类型］．发表或更新的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期</a:t>
            </a: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引用日期</a:t>
            </a:r>
            <a:r>
              <a:rPr lang="en-US" altLang="zh-CN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].</a:t>
            </a:r>
            <a:r>
              <a:rPr lang="zh-CN" altLang="en-US" sz="20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电子</a:t>
            </a: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文献的出版或可获得地址．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r>
              <a:rPr lang="zh-CN" altLang="en-US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endParaRPr lang="en-US" altLang="zh-CN" sz="20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  <a:defRPr/>
            </a:pPr>
            <a:r>
              <a:rPr lang="en-US" altLang="zh-CN" sz="20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[4]</a:t>
            </a:r>
            <a:r>
              <a:rPr lang="zh-CN" altLang="en-US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互联网的影响：网络交流工具的使用状况 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[EB/OL].[2008-01-09].  http://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www.techweb.com.cn/news/2005-07-07/6904.shtml</a:t>
            </a:r>
            <a:r>
              <a:rPr lang="en-US" altLang="zh-CN" sz="2000" b="1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en-US" altLang="zh-CN" sz="20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0">
              <a:buNone/>
              <a:defRPr/>
            </a:pPr>
            <a:r>
              <a:rPr lang="zh-CN" alt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</a:rPr>
              <a:t>   注：</a:t>
            </a:r>
            <a:r>
              <a:rPr lang="zh-CN" alt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EB/OL</a:t>
            </a:r>
            <a:r>
              <a:rPr lang="zh-CN" alt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宋体" pitchFamily="2" charset="-122"/>
                <a:ea typeface="宋体" pitchFamily="2" charset="-122"/>
              </a:rPr>
              <a:t>］</a:t>
            </a:r>
            <a:r>
              <a:rPr lang="en-US" altLang="zh-CN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</a:rPr>
              <a:t>网上</a:t>
            </a:r>
            <a:r>
              <a:rPr lang="zh-CN" alt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</a:rPr>
              <a:t>电子公告</a:t>
            </a:r>
            <a:r>
              <a:rPr lang="en-US" altLang="zh-CN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</a:rPr>
              <a:t>(electronic bulletin board online)</a:t>
            </a:r>
            <a:endParaRPr lang="zh-CN" altLang="en-US" sz="2000" b="1" dirty="0">
              <a:solidFill>
                <a:schemeClr val="tx2">
                  <a:lumMod val="85000"/>
                  <a:lumOff val="1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266700" lvl="1" indent="0">
              <a:buNone/>
              <a:defRPr/>
            </a:pPr>
            <a:endParaRPr lang="zh-CN" altLang="en-US" sz="2000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304800" y="990600"/>
            <a:ext cx="6937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MS PGothic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MS PGothic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MS PGothic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MS PGothic" pitchFamily="34" charset="-128"/>
              </a:defRPr>
            </a:lvl5pPr>
            <a:lvl6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ＭＳ Ｐゴシック" pitchFamily="-112" charset="-128"/>
              </a:defRPr>
            </a:lvl6pPr>
            <a:lvl7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ＭＳ Ｐゴシック" pitchFamily="-112" charset="-128"/>
              </a:defRPr>
            </a:lvl7pPr>
            <a:lvl8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ＭＳ Ｐゴシック" pitchFamily="-112" charset="-128"/>
              </a:defRPr>
            </a:lvl8pPr>
            <a:lvl9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147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altLang="zh-CN" sz="400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  <a:endParaRPr lang="zh-CN" altLang="en-US" sz="4000" dirty="0" smtClean="0">
              <a:solidFill>
                <a:srgbClr val="00669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304800" y="1905000"/>
            <a:ext cx="8574087" cy="4953000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报纸文章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——newspaper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>
              <a:defRPr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［序号］主要责任者．文献题名［Ｎ］．报纸名，出版日期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版次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．</a:t>
            </a:r>
          </a:p>
          <a:p>
            <a:pPr lvl="1">
              <a:defRPr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］谢希德．创造学习的思路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Ｎ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]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．人民日报，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1998-12-25(10)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  <a:endParaRPr lang="en-US" altLang="zh-CN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论文集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——collection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序号］主要责任者．文献题名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Ｃ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]∥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主编．论文集名．出版地：出版者，出版年：起止页码．</a:t>
            </a: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］孙品一．高校学报编辑工作现代化特征［Ｃ］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//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中国高等学校自然科学学报研究会．科技编辑学论文集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(2)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．北京：北京师范大学出版社，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1998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10-22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</a:p>
          <a:p>
            <a:pPr>
              <a:defRPr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9"/>
          <p:cNvGrpSpPr>
            <a:grpSpLocks/>
          </p:cNvGrpSpPr>
          <p:nvPr/>
        </p:nvGrpSpPr>
        <p:grpSpPr bwMode="auto">
          <a:xfrm>
            <a:off x="941846" y="3429000"/>
            <a:ext cx="6808788" cy="1158875"/>
            <a:chOff x="204" y="799"/>
            <a:chExt cx="5307" cy="499"/>
          </a:xfrm>
        </p:grpSpPr>
        <p:sp>
          <p:nvSpPr>
            <p:cNvPr id="1847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pic>
          <p:nvPicPr>
            <p:cNvPr id="1847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80"/>
          <p:cNvSpPr txBox="1">
            <a:spLocks noChangeArrowheads="1"/>
          </p:cNvSpPr>
          <p:nvPr/>
        </p:nvSpPr>
        <p:spPr bwMode="auto">
          <a:xfrm>
            <a:off x="2514600" y="3623716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学术论文的含义</a:t>
            </a:r>
          </a:p>
        </p:txBody>
      </p:sp>
      <p:sp>
        <p:nvSpPr>
          <p:cNvPr id="18436" name="TextBox 94"/>
          <p:cNvSpPr txBox="1">
            <a:spLocks noChangeArrowheads="1"/>
          </p:cNvSpPr>
          <p:nvPr/>
        </p:nvSpPr>
        <p:spPr bwMode="auto">
          <a:xfrm>
            <a:off x="1225450" y="367401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40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39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228600" y="1981200"/>
            <a:ext cx="8839200" cy="3954462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报告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——report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［序号］主要责任者．文献题名［Ｒ］．报告地：报告会主办单位，年份．</a:t>
            </a: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7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］冯西桥．核反应堆压力容器的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LBB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分析［Ｒ］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北京：清华大学核能技术设计研究院，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1997.</a:t>
            </a:r>
          </a:p>
          <a:p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专利文献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——patent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［序号］专利所有者．专利题名［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P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］．专利国别：专利号，发布日期．</a:t>
            </a: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［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］姜锡洲．一种温热外敷药制备方案［Ｐ］．中国专利：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881056078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1983-08-12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</a:p>
          <a:p>
            <a:endParaRPr lang="zh-CN" altLang="en-US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856662" cy="3954462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国际、国家标准</a:t>
            </a:r>
            <a:r>
              <a:rPr lang="en-US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——standard</a:t>
            </a:r>
            <a:endParaRPr lang="zh-CN" alt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［序号］标准代号，标准名称［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］．出版地：出版者，出版年．</a:t>
            </a:r>
          </a:p>
          <a:p>
            <a:pPr lvl="1"/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例如：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[9]GB/T16159—1996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，汉语拼音正词法基本规则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[S]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．北京：中国标准出版社，</a:t>
            </a:r>
            <a:r>
              <a:rPr lang="en-US" altLang="zh-CN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1996</a:t>
            </a:r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．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</p:spTree>
    <p:extLst>
      <p:ext uri="{BB962C8B-B14F-4D97-AF65-F5344CB8AC3E}">
        <p14:creationId xmlns:p14="http://schemas.microsoft.com/office/powerpoint/2010/main" val="2560731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2.8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参考文献格式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66414"/>
            <a:ext cx="6143625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1466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63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9"/>
          <p:cNvGrpSpPr>
            <a:grpSpLocks/>
          </p:cNvGrpSpPr>
          <p:nvPr/>
        </p:nvGrpSpPr>
        <p:grpSpPr bwMode="auto">
          <a:xfrm>
            <a:off x="941846" y="3429000"/>
            <a:ext cx="6808788" cy="1158875"/>
            <a:chOff x="204" y="799"/>
            <a:chExt cx="5307" cy="499"/>
          </a:xfrm>
        </p:grpSpPr>
        <p:sp>
          <p:nvSpPr>
            <p:cNvPr id="1847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pic>
          <p:nvPicPr>
            <p:cNvPr id="1847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80"/>
          <p:cNvSpPr txBox="1">
            <a:spLocks noChangeArrowheads="1"/>
          </p:cNvSpPr>
          <p:nvPr/>
        </p:nvSpPr>
        <p:spPr bwMode="auto">
          <a:xfrm>
            <a:off x="2514600" y="3623716"/>
            <a:ext cx="502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学术论文写作步骤</a:t>
            </a:r>
          </a:p>
        </p:txBody>
      </p:sp>
      <p:sp>
        <p:nvSpPr>
          <p:cNvPr id="18436" name="TextBox 94"/>
          <p:cNvSpPr txBox="1">
            <a:spLocks noChangeArrowheads="1"/>
          </p:cNvSpPr>
          <p:nvPr/>
        </p:nvSpPr>
        <p:spPr bwMode="auto">
          <a:xfrm>
            <a:off x="1225450" y="367401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4000" dirty="0" smtClean="0">
                <a:solidFill>
                  <a:srgbClr val="FFFFFF"/>
                </a:solidFill>
                <a:latin typeface="Arial Black" pitchFamily="34" charset="0"/>
              </a:rPr>
              <a:t>3</a:t>
            </a:r>
            <a:endParaRPr lang="zh-CN" altLang="en-US" sz="40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95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45291" y="2536826"/>
            <a:ext cx="1955800" cy="1955800"/>
            <a:chOff x="2706" y="762"/>
            <a:chExt cx="1232" cy="1232"/>
          </a:xfrm>
          <a:solidFill>
            <a:schemeClr val="bg1">
              <a:lumMod val="50000"/>
            </a:schemeClr>
          </a:solidFill>
        </p:grpSpPr>
        <p:sp>
          <p:nvSpPr>
            <p:cNvPr id="2063" name="Freeform 8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68"/>
                <a:gd name="T164" fmla="*/ 368 w 368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rgbClr val="FF6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64" name="Freeform 9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6"/>
                <a:gd name="T140" fmla="*/ 656 w 656"/>
                <a:gd name="T141" fmla="*/ 656 h 6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rgbClr val="FF7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65" name="Freeform 10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4"/>
                <a:gd name="T157" fmla="*/ 0 h 944"/>
                <a:gd name="T158" fmla="*/ 944 w 944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66" name="Freeform 11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2"/>
                <a:gd name="T160" fmla="*/ 0 h 1232"/>
                <a:gd name="T161" fmla="*/ 1232 w 1232"/>
                <a:gd name="T162" fmla="*/ 1232 h 1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rgbClr val="FF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</p:grpSp>
      <p:sp>
        <p:nvSpPr>
          <p:cNvPr id="305164" name="AutoShape 12"/>
          <p:cNvSpPr>
            <a:spLocks noChangeArrowheads="1"/>
          </p:cNvSpPr>
          <p:nvPr/>
        </p:nvSpPr>
        <p:spPr bwMode="auto">
          <a:xfrm>
            <a:off x="404766" y="3084511"/>
            <a:ext cx="7339113" cy="835030"/>
          </a:xfrm>
          <a:prstGeom prst="rightArrow">
            <a:avLst>
              <a:gd name="adj1" fmla="val 48915"/>
              <a:gd name="adj2" fmla="val 63827"/>
            </a:avLst>
          </a:prstGeom>
          <a:gradFill flip="none" rotWithShape="1">
            <a:gsLst>
              <a:gs pos="100000">
                <a:srgbClr val="FF6400"/>
              </a:gs>
              <a:gs pos="100000">
                <a:srgbClr val="FFC800"/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483606" y="3340102"/>
            <a:ext cx="287337" cy="284163"/>
          </a:xfrm>
          <a:prstGeom prst="ellipse">
            <a:avLst/>
          </a:prstGeom>
          <a:gradFill flip="none" rotWithShape="1">
            <a:gsLst>
              <a:gs pos="96000">
                <a:srgbClr val="FF0000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 rot="2700000">
            <a:off x="65827" y="4965617"/>
            <a:ext cx="320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选题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1770063" y="3340102"/>
            <a:ext cx="287337" cy="284163"/>
          </a:xfrm>
          <a:prstGeom prst="ellipse">
            <a:avLst/>
          </a:prstGeom>
          <a:gradFill flip="none" rotWithShape="1">
            <a:gsLst>
              <a:gs pos="96000">
                <a:srgbClr val="FF0000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00400" y="3340102"/>
            <a:ext cx="287337" cy="284163"/>
          </a:xfrm>
          <a:prstGeom prst="ellipse">
            <a:avLst/>
          </a:prstGeom>
          <a:gradFill flip="none" rotWithShape="1">
            <a:gsLst>
              <a:gs pos="96000">
                <a:srgbClr val="FF0000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495800" y="3340102"/>
            <a:ext cx="287337" cy="284163"/>
          </a:xfrm>
          <a:prstGeom prst="ellipse">
            <a:avLst/>
          </a:prstGeom>
          <a:gradFill flip="none" rotWithShape="1">
            <a:gsLst>
              <a:gs pos="96000">
                <a:srgbClr val="FF0000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26" name="标题 1"/>
          <p:cNvSpPr txBox="1">
            <a:spLocks/>
          </p:cNvSpPr>
          <p:nvPr/>
        </p:nvSpPr>
        <p:spPr bwMode="auto">
          <a:xfrm>
            <a:off x="304800" y="990600"/>
            <a:ext cx="69373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zh-CN" altLang="en-US" sz="4000" b="1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学术</a:t>
            </a:r>
            <a:r>
              <a:rPr lang="zh-CN" altLang="en-US" sz="4000" b="1" dirty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论文的写作步骤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5797017" y="3340102"/>
            <a:ext cx="287337" cy="284163"/>
          </a:xfrm>
          <a:prstGeom prst="ellipse">
            <a:avLst/>
          </a:prstGeom>
          <a:gradFill flip="none" rotWithShape="1">
            <a:gsLst>
              <a:gs pos="96000">
                <a:srgbClr val="FF0000"/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30" name="Text Box 18"/>
          <p:cNvSpPr txBox="1">
            <a:spLocks noChangeArrowheads="1"/>
          </p:cNvSpPr>
          <p:nvPr/>
        </p:nvSpPr>
        <p:spPr bwMode="auto">
          <a:xfrm rot="2700000">
            <a:off x="1325802" y="4982758"/>
            <a:ext cx="320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查找资料</a:t>
            </a:r>
          </a:p>
        </p:txBody>
      </p:sp>
      <p:sp>
        <p:nvSpPr>
          <p:cNvPr id="21532" name="Text Box 18"/>
          <p:cNvSpPr txBox="1">
            <a:spLocks noChangeArrowheads="1"/>
          </p:cNvSpPr>
          <p:nvPr/>
        </p:nvSpPr>
        <p:spPr bwMode="auto">
          <a:xfrm rot="2700000">
            <a:off x="2785823" y="4952356"/>
            <a:ext cx="320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拟定写作提纲</a:t>
            </a:r>
          </a:p>
        </p:txBody>
      </p:sp>
      <p:sp>
        <p:nvSpPr>
          <p:cNvPr id="21533" name="Text Box 18"/>
          <p:cNvSpPr txBox="1">
            <a:spLocks noChangeArrowheads="1"/>
          </p:cNvSpPr>
          <p:nvPr/>
        </p:nvSpPr>
        <p:spPr bwMode="auto">
          <a:xfrm rot="2700000">
            <a:off x="4069002" y="4965056"/>
            <a:ext cx="320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开始论证，起草初稿</a:t>
            </a:r>
          </a:p>
        </p:txBody>
      </p:sp>
      <p:sp>
        <p:nvSpPr>
          <p:cNvPr id="21534" name="Text Box 18"/>
          <p:cNvSpPr txBox="1">
            <a:spLocks noChangeArrowheads="1"/>
          </p:cNvSpPr>
          <p:nvPr/>
        </p:nvSpPr>
        <p:spPr bwMode="auto">
          <a:xfrm rot="2700000">
            <a:off x="5458619" y="4952356"/>
            <a:ext cx="320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修改论文</a:t>
            </a:r>
          </a:p>
        </p:txBody>
      </p:sp>
    </p:spTree>
    <p:extLst>
      <p:ext uri="{BB962C8B-B14F-4D97-AF65-F5344CB8AC3E}">
        <p14:creationId xmlns:p14="http://schemas.microsoft.com/office/powerpoint/2010/main" val="677975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3.1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选题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3314700" y="2133600"/>
            <a:ext cx="5410200" cy="1752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无论是撰写何种学术论文，首先都要明确选题，明确研究方法，拟定撰写内容和要点</a:t>
            </a: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76151" y="3429000"/>
            <a:ext cx="3147951" cy="3521034"/>
            <a:chOff x="-176151" y="4206834"/>
            <a:chExt cx="3657600" cy="2743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151" y="4206834"/>
              <a:ext cx="3657600" cy="2743200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32" y="5555488"/>
              <a:ext cx="1615168" cy="904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3334602" y="4171180"/>
            <a:ext cx="5428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科学上的新发现、新创造，学科上短缺或空白填补、通行说法的纠正、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补充。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914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287338" y="1981200"/>
            <a:ext cx="8574087" cy="39544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选题的原则：</a:t>
            </a:r>
          </a:p>
          <a:p>
            <a:pPr lvl="1"/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创造性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：不能是对他人观点的重复</a:t>
            </a:r>
            <a:endParaRPr lang="en-US" altLang="zh-CN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价值性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：具有实际的科学价值和现实意义</a:t>
            </a:r>
            <a:endParaRPr lang="en-US" altLang="zh-CN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可行性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：与实验条件、资料来源和作者能力相适应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49" y="3871912"/>
            <a:ext cx="4819651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4403819" y="3962400"/>
            <a:ext cx="2362200" cy="990600"/>
          </a:xfrm>
          <a:prstGeom prst="wedgeEllipseCallout">
            <a:avLst>
              <a:gd name="adj1" fmla="val 57164"/>
              <a:gd name="adj2" fmla="val 624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发现问题比解决问题更重要！</a:t>
            </a:r>
            <a:endParaRPr lang="zh-CN" altLang="en-US" b="1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3.1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选题</a:t>
            </a:r>
          </a:p>
        </p:txBody>
      </p:sp>
    </p:spTree>
    <p:extLst>
      <p:ext uri="{BB962C8B-B14F-4D97-AF65-F5344CB8AC3E}">
        <p14:creationId xmlns:p14="http://schemas.microsoft.com/office/powerpoint/2010/main" val="3864236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查找资料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9600"/>
            <a:ext cx="2911766" cy="2425700"/>
          </a:xfrm>
          <a:prstGeom prst="rect">
            <a:avLst/>
          </a:prstGeom>
        </p:spPr>
      </p:pic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981200" y="2116138"/>
            <a:ext cx="6880225" cy="3954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 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求助他人</a:t>
            </a:r>
            <a:endParaRPr lang="en-US" altLang="zh-CN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老师、同学、学科馆员</a:t>
            </a:r>
          </a:p>
          <a:p>
            <a:pPr marL="0" indent="0"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 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通过网络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百度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谷歌  谷歌学术</a:t>
            </a: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谷粉搜搜  </a:t>
            </a:r>
          </a:p>
          <a:p>
            <a:pPr marL="0" indent="0"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3 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图书馆、数据库</a:t>
            </a:r>
            <a:endParaRPr lang="en-US" altLang="zh-CN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图书馆物理实体的资源（纸本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书、刊、视频</a:t>
            </a:r>
            <a:r>
              <a:rPr lang="zh-CN" altLang="en-US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en-US" altLang="zh-CN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数据库资源（中国</a:t>
            </a:r>
            <a:r>
              <a:rPr lang="zh-CN" altLang="en-US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知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网、万方、读秀、超星、</a:t>
            </a:r>
            <a:r>
              <a:rPr lang="en-US" altLang="zh-CN" b="1" dirty="0" err="1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 dirty="0" err="1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Ebsco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b="1" dirty="0" err="1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Proquest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等等）</a:t>
            </a:r>
          </a:p>
          <a:p>
            <a:pPr>
              <a:defRPr/>
            </a:pPr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5794920"/>
            <a:ext cx="56880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rgbClr val="A50021"/>
                </a:solidFill>
                <a:ea typeface="宋体" charset="-122"/>
              </a:rPr>
              <a:t>就近性   方便性 ！</a:t>
            </a:r>
          </a:p>
        </p:txBody>
      </p:sp>
    </p:spTree>
    <p:extLst>
      <p:ext uri="{BB962C8B-B14F-4D97-AF65-F5344CB8AC3E}">
        <p14:creationId xmlns:p14="http://schemas.microsoft.com/office/powerpoint/2010/main" val="1782793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3.3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拟定写作提纲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287338" y="2116138"/>
            <a:ext cx="8704262" cy="3954462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拟定提纲是论文写作的重要阶段，是对论文的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总体框架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进行构思，是对论文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整体结构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进行全面的设计，可以规划出论文的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轮廓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，显示出论文的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层次结构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提纲的表现形式有两种：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标题式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提纲：用大小标题形式列出提纲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句子式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提纲：用简明的文句或段落来描述提纲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4999"/>
            <a:ext cx="3657600" cy="48006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686300" cy="3962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21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3.4 </a:t>
            </a:r>
            <a:r>
              <a:rPr lang="zh-CN" altLang="en-US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开始论证 起草初稿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47886"/>
            <a:ext cx="2209800" cy="2946400"/>
          </a:xfrm>
          <a:prstGeom prst="rect">
            <a:avLst/>
          </a:prstGeom>
        </p:spPr>
      </p:pic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2590800" y="3947886"/>
            <a:ext cx="6400800" cy="260531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起草初稿时的注意事项：</a:t>
            </a:r>
            <a:endParaRPr lang="en-US" altLang="zh-CN" sz="2800" b="1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集中比较完整的时间，有利于保持完整思路</a:t>
            </a:r>
            <a:endParaRPr lang="en-US" altLang="zh-CN" sz="2800" b="1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对照提纲，保证论文与提纲不脱节，不偏离主题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4800" y="2070254"/>
            <a:ext cx="8574087" cy="151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>
            <a:lvl1pPr marL="266700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25475" indent="-358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92175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2762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3430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18002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2574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27146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171825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对收集来的资料进行综合分析、研究整理、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去伪存真、去粗取精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，按照拟定的论文大纲，筛选出值得利用的部分，进一步吸收、消化，表达出自己要表达的主题内容，完成论文初稿。</a:t>
            </a:r>
          </a:p>
        </p:txBody>
      </p:sp>
    </p:spTree>
    <p:extLst>
      <p:ext uri="{BB962C8B-B14F-4D97-AF65-F5344CB8AC3E}">
        <p14:creationId xmlns:p14="http://schemas.microsoft.com/office/powerpoint/2010/main" val="1533891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1.1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学术论文的含义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81200"/>
            <a:ext cx="1767409" cy="2209800"/>
          </a:xfrm>
          <a:prstGeom prst="rect">
            <a:avLst/>
          </a:prstGeom>
        </p:spPr>
      </p:pic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1919810" y="3122494"/>
            <a:ext cx="7071790" cy="3213100"/>
          </a:xfrm>
        </p:spPr>
        <p:txBody>
          <a:bodyPr/>
          <a:lstStyle/>
          <a:p>
            <a:pPr marL="266700" lvl="1" indent="0">
              <a:buNone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学术论文是某一学术课题在实验性、理论性或观测性上具有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新的科学研究成果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或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创新见解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和知识的科学记录；或是某种已知原理应用于实际中取得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新进展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的科学总结，用以提供学术会议上宣读、交流或讨论；或在学术刊物上发表；或作其他用途的书面文件。</a:t>
            </a:r>
          </a:p>
        </p:txBody>
      </p:sp>
      <p:sp>
        <p:nvSpPr>
          <p:cNvPr id="2" name="矩形 1"/>
          <p:cNvSpPr/>
          <p:nvPr/>
        </p:nvSpPr>
        <p:spPr>
          <a:xfrm>
            <a:off x="2285999" y="2286000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hangingPunct="0">
              <a:spcBef>
                <a:spcPct val="20000"/>
              </a:spcBef>
            </a:pPr>
            <a:r>
              <a:rPr lang="zh-CN" altLang="en-US" sz="4000" b="1" kern="0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什么是学术</a:t>
            </a:r>
            <a:r>
              <a:rPr lang="zh-CN" altLang="en-US" sz="4000" b="1" kern="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论文？</a:t>
            </a:r>
            <a:endParaRPr lang="zh-CN" altLang="en-US" sz="4000" b="1" kern="0" dirty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3.5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修改论文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3581400"/>
            <a:ext cx="3352800" cy="3352800"/>
          </a:xfrm>
          <a:prstGeom prst="rect">
            <a:avLst/>
          </a:prstGeom>
        </p:spPr>
      </p:pic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1554091" y="2133600"/>
            <a:ext cx="7566025" cy="39544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论文修改应着重考虑以下方面：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论点是否明确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论据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是否充分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论证手段是否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正确，推理是否严密，分析是否合理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调理层次是否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清楚，结构是否完整、紧凑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标点符号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是否正确，语言是否通顺</a:t>
            </a:r>
          </a:p>
        </p:txBody>
      </p:sp>
    </p:spTree>
    <p:extLst>
      <p:ext uri="{BB962C8B-B14F-4D97-AF65-F5344CB8AC3E}">
        <p14:creationId xmlns:p14="http://schemas.microsoft.com/office/powerpoint/2010/main" val="367760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9"/>
          <p:cNvGrpSpPr>
            <a:grpSpLocks/>
          </p:cNvGrpSpPr>
          <p:nvPr/>
        </p:nvGrpSpPr>
        <p:grpSpPr bwMode="auto">
          <a:xfrm>
            <a:off x="941846" y="3429000"/>
            <a:ext cx="6808788" cy="1158875"/>
            <a:chOff x="204" y="799"/>
            <a:chExt cx="5307" cy="499"/>
          </a:xfrm>
        </p:grpSpPr>
        <p:sp>
          <p:nvSpPr>
            <p:cNvPr id="1847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pic>
          <p:nvPicPr>
            <p:cNvPr id="1847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80"/>
          <p:cNvSpPr txBox="1">
            <a:spLocks noChangeArrowheads="1"/>
          </p:cNvSpPr>
          <p:nvPr/>
        </p:nvSpPr>
        <p:spPr bwMode="auto">
          <a:xfrm>
            <a:off x="2514600" y="3623716"/>
            <a:ext cx="502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学术论文投稿指南</a:t>
            </a:r>
          </a:p>
        </p:txBody>
      </p:sp>
      <p:sp>
        <p:nvSpPr>
          <p:cNvPr id="18436" name="TextBox 94"/>
          <p:cNvSpPr txBox="1">
            <a:spLocks noChangeArrowheads="1"/>
          </p:cNvSpPr>
          <p:nvPr/>
        </p:nvSpPr>
        <p:spPr bwMode="auto">
          <a:xfrm>
            <a:off x="1225450" y="367401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4000" dirty="0" smtClean="0">
                <a:solidFill>
                  <a:srgbClr val="FFFFFF"/>
                </a:solidFill>
                <a:latin typeface="Arial Black" pitchFamily="34" charset="0"/>
              </a:rPr>
              <a:t>4</a:t>
            </a:r>
            <a:endParaRPr lang="zh-CN" altLang="en-US" sz="40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3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论文投稿指南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000" y="3581400"/>
            <a:ext cx="3276600" cy="3276600"/>
          </a:xfrm>
          <a:prstGeom prst="rect">
            <a:avLst/>
          </a:prstGeom>
        </p:spPr>
      </p:pic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3124201" y="2209800"/>
            <a:ext cx="5715000" cy="39544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学术论文只有在社会上有效地传播、交流和利用，才能体现其价值。</a:t>
            </a:r>
            <a:endParaRPr lang="en-US" altLang="zh-CN" dirty="0" smtClean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</a:t>
            </a:r>
            <a:r>
              <a:rPr lang="zh-CN" altLang="en-US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，就是将自己撰写的学术论文稿件投寄给所选择的期刊社，以将自己的研究成果介绍给他人，促进学术思想的交流、繁荣和研究成果的转化。</a:t>
            </a:r>
          </a:p>
        </p:txBody>
      </p:sp>
    </p:spTree>
    <p:extLst>
      <p:ext uri="{BB962C8B-B14F-4D97-AF65-F5344CB8AC3E}">
        <p14:creationId xmlns:p14="http://schemas.microsoft.com/office/powerpoint/2010/main" val="1553431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弄清期刊性质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增刊、境外刊、非法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刊物和内部刊物的鉴别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寻找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投稿的目标期刊</a:t>
            </a:r>
          </a:p>
          <a:p>
            <a:pPr lvl="1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寻找投稿指南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期刊点评网</a:t>
            </a:r>
          </a:p>
          <a:p>
            <a:pPr lvl="1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修改投稿格式，试投稿</a:t>
            </a:r>
          </a:p>
          <a:p>
            <a:pPr lvl="1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投稿注意事项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386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4.1</a:t>
            </a:r>
            <a:r>
              <a:rPr lang="zh-CN" altLang="en-US" sz="40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弄清期刊性质与</a:t>
            </a:r>
            <a:r>
              <a:rPr lang="zh-CN" altLang="en-US" sz="40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特色</a:t>
            </a:r>
            <a:endParaRPr lang="zh-CN" altLang="en-US" sz="4000" dirty="0" smtClean="0">
              <a:solidFill>
                <a:srgbClr val="0066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395446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刊物的性质、办刊宗旨和类别可以通过如下方式去了解：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2"/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看刊名。大致了解刊物的性质；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2"/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看栏目设置。较为具体的反应出刊物的定位和固定刊载的内容；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2"/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研读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刊物。了解刊物的出版周期，是否是核心期刊，是注重理论还是注重实践，是综合性刊物还是专门性刊物等等。</a:t>
            </a:r>
          </a:p>
        </p:txBody>
      </p:sp>
    </p:spTree>
    <p:extLst>
      <p:ext uri="{BB962C8B-B14F-4D97-AF65-F5344CB8AC3E}">
        <p14:creationId xmlns:p14="http://schemas.microsoft.com/office/powerpoint/2010/main" val="2560731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刊物鉴别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53456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分辨内刊、增刊、境外期刊和非法期刊</a:t>
            </a:r>
            <a:endParaRPr lang="en-US" altLang="zh-CN" sz="3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	</a:t>
            </a:r>
            <a:r>
              <a:rPr lang="zh-CN" altLang="en-US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我国内地出版的合法期刊可分为正式出版物和非正式出版物，都必须经过国家新闻出版署审批和备案。</a:t>
            </a:r>
            <a:endParaRPr lang="en-US" altLang="zh-CN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正式刊物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：有正确的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CN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号并仅限境内注册。</a:t>
            </a:r>
            <a:endParaRPr lang="en-US" altLang="zh-CN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通过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新闻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出版广电总局的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新闻出版机构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查询服务”查询期刊</a:t>
            </a:r>
            <a:r>
              <a:rPr lang="en-US" altLang="zh-CN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CN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号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http</a:t>
            </a:r>
            <a:r>
              <a:rPr lang="en-US" altLang="zh-CN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://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www.gapp.gov.cn</a:t>
            </a:r>
            <a:endParaRPr lang="en-US" altLang="zh-CN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非正式刊物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：有“内部资料准印证”，也称内刊。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625475" lvl="2" indent="0">
              <a:buNone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是指企事业单位内部刊物，不能公开销售，但可以公开赠阅</a:t>
            </a:r>
            <a:r>
              <a:rPr lang="zh-CN" altLang="en-US" sz="2800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2400" y="2743200"/>
            <a:ext cx="8839200" cy="2819400"/>
            <a:chOff x="-19050" y="2676525"/>
            <a:chExt cx="9220200" cy="2809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6525"/>
              <a:ext cx="9201150" cy="15049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4181475"/>
              <a:ext cx="9220200" cy="1304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9526"/>
            <a:ext cx="8839200" cy="28130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2" y="2725001"/>
            <a:ext cx="9025719" cy="283759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79075"/>
            <a:ext cx="4876800" cy="47194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26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增刊：是指在正式出版物刊期之外另出的期刊。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期刊出版管理规定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中规定：“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一种刊物每年可出版两期增刊，但必须获得许可和增刊准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印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号，其开本必须和正刊一致，并且要在封面上标明‘增刊字样’。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”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有些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增刊为了冒充正刊，不注明增刊字样，或称之为专刊、特刊、</a:t>
            </a: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专辑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等。</a:t>
            </a:r>
            <a:endParaRPr lang="en-US" altLang="zh-CN" sz="32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很多情况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下，发表在增刊上的文章是不予奖励和资助的。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49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境外期刊：国内出版的非法境外刊物主要来自香港。其在香港当地是合法的，但是由于没有取得相应的牌照，因此在大陆被视为非法境外刊物。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非法期刊辨别方法：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刊名称谓很大，常出现中国、中华、当代等字样；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征稿主动上门，广泛散发，常通过邮件等方式；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没有版面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费和稿费，但是要求作者订阅；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没有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CN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号；</a:t>
            </a:r>
            <a:endParaRPr lang="en-US" alt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249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寻找投稿的目标期刊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95446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中文期刊的选择可以根据</a:t>
            </a:r>
            <a:r>
              <a:rPr lang="en-US" altLang="zh-CN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中文核心期刊要目总览</a:t>
            </a:r>
            <a:r>
              <a:rPr lang="en-US" altLang="zh-CN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来选择本专业的核心期刊。</a:t>
            </a:r>
            <a:endParaRPr lang="en-US" altLang="zh-CN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    在中国知网中依次点击“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中国学术期刊网络出版总库”</a:t>
            </a:r>
            <a:r>
              <a:rPr lang="en-US" altLang="zh-CN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“期刊导航”</a:t>
            </a:r>
            <a:r>
              <a:rPr lang="en-US" altLang="zh-CN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“核心期刊导航”</a:t>
            </a:r>
            <a:r>
              <a:rPr lang="zh-CN" altLang="en-US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即可。</a:t>
            </a:r>
            <a:endParaRPr lang="en-US" altLang="zh-CN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7249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在中国知网中依次点击“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中国学术期刊网络出版总库”</a:t>
            </a:r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“期刊导航”</a:t>
            </a:r>
            <a:r>
              <a:rPr lang="en-US" altLang="zh-CN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自然科学与工程技术（或人文社会科学）</a:t>
            </a:r>
            <a:endParaRPr lang="en-US" altLang="zh-CN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>
              <a:solidFill>
                <a:srgbClr val="C00000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458200" cy="347737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1447800" y="3352800"/>
            <a:ext cx="1295400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27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1.2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学术论文的</a:t>
            </a:r>
            <a:r>
              <a:rPr lang="zh-CN" altLang="en-US" sz="4000" dirty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分类</a:t>
            </a:r>
            <a:endParaRPr lang="zh-CN" altLang="en-US" sz="4000" dirty="0" smtClean="0">
              <a:solidFill>
                <a:srgbClr val="0066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Blip>
                <a:blip r:embed="rId2"/>
              </a:buBlip>
            </a:pPr>
            <a:endParaRPr lang="en-US" altLang="zh-CN" sz="2800" b="1" dirty="0" smtClean="0">
              <a:solidFill>
                <a:schemeClr val="accent2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buBlip>
                <a:blip r:embed="rId2"/>
              </a:buBlip>
            </a:pPr>
            <a:r>
              <a:rPr lang="zh-CN" altLang="en-US" sz="2800" b="1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从篇幅字数上分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万字以下为单篇学术论文；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万字以上为学术专著。</a:t>
            </a:r>
          </a:p>
          <a:p>
            <a:pPr lvl="1">
              <a:buBlip>
                <a:blip r:embed="rId2"/>
              </a:buBlip>
            </a:pPr>
            <a:r>
              <a:rPr lang="zh-CN" altLang="en-US" sz="2800" b="1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从研究领域、对象上分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：社会科学学术论文和自然科学学术论文</a:t>
            </a:r>
          </a:p>
          <a:p>
            <a:pPr lvl="1">
              <a:buBlip>
                <a:blip r:embed="rId2"/>
              </a:buBlip>
            </a:pPr>
            <a:r>
              <a:rPr lang="zh-CN" altLang="en-US" sz="2800" b="1" dirty="0" smtClean="0">
                <a:solidFill>
                  <a:schemeClr val="accent2"/>
                </a:solidFill>
                <a:latin typeface="宋体" pitchFamily="2" charset="-122"/>
                <a:ea typeface="宋体" pitchFamily="2" charset="-122"/>
              </a:rPr>
              <a:t>从社会功用上分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：报告学术论文、</a:t>
            </a:r>
            <a:r>
              <a:rPr lang="zh-CN" altLang="en-US" sz="28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期刊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学术论文、学位学术论文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通过知网，还可查到</a:t>
            </a:r>
            <a:r>
              <a:rPr lang="zh-CN" altLang="en-US" dirty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每种刊物的详细情况以及投稿方式</a:t>
            </a:r>
            <a:r>
              <a:rPr lang="zh-CN" altLang="en-US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，避免上当。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166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01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88913"/>
            <a:ext cx="7937500" cy="5983287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03575" y="3860800"/>
            <a:ext cx="792163" cy="3603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91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113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8010525" cy="6369050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2138" y="2205038"/>
            <a:ext cx="1223962" cy="431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23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216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631238" cy="6119812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702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9318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8215312" cy="6048375"/>
          </a:xfrm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547813" y="3716338"/>
            <a:ext cx="1439862" cy="16573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64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8125"/>
            <a:ext cx="7129463" cy="868363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rgbClr val="A50021"/>
                </a:solidFill>
              </a:rPr>
              <a:t>此主题文献多发表在哪些刊物上？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86020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651500" y="3213100"/>
            <a:ext cx="865188" cy="28733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 flipV="1">
            <a:off x="1547813" y="2205038"/>
            <a:ext cx="4392612" cy="9366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146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选择投稿工具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9544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外文期刊投稿工具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乌利希国际期刊指南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，这是一部权威的、反映世界各国期刊和报纸出版信息的综合性指南，共收录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200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余国家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万余家期刊出版社的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25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万种期刊，涉及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970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多个学科专题，其中包括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7000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种美国日报和周报，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4000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余种其它国家的报纸，并提供有关题名、编辑出版事项、出版频率、起迄年代、版本、载体形态、</a:t>
            </a:r>
            <a:r>
              <a:rPr lang="en-US" altLang="zh-CN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ISSN</a:t>
            </a:r>
            <a:r>
              <a:rPr lang="zh-CN" altLang="en-US" sz="32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等信息及变化情况。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305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4.2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选择投稿工具</a:t>
            </a:r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954462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Journal Citation Reports on the Web (JCR Web)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，是一个综合性、多学科的期刊分析与评价报告，它客观地统计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Web of Science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收录期刊所刊载论文的数量、论文参考文献的数量、论文的被引用次数等原始数据，再应用文献计量学的原理，计算出各种期刊的影响因子、立即影响指数、被引半衰期等反映期刊质量和影响的定量指标。全面综合地评价和分析了国际性学术期刊。</a:t>
            </a:r>
          </a:p>
          <a:p>
            <a:endParaRPr lang="zh-CN" altLang="en-US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305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4.4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寻找</a:t>
            </a:r>
            <a:r>
              <a:rPr lang="zh-CN" altLang="en-US" sz="4000" dirty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投稿指南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29865"/>
            <a:ext cx="2565400" cy="19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228600" y="1957667"/>
            <a:ext cx="8839200" cy="139513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每个期刊一年的第一期里一般都有</a:t>
            </a:r>
            <a:r>
              <a:rPr lang="en-US" altLang="zh-CN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投稿指南</a:t>
            </a:r>
            <a:r>
              <a:rPr lang="en-US" altLang="zh-CN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或</a:t>
            </a:r>
            <a:r>
              <a:rPr lang="en-US" altLang="zh-CN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征稿须知</a:t>
            </a:r>
            <a:r>
              <a:rPr lang="en-US" altLang="zh-CN" sz="3600" b="1" dirty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6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等。</a:t>
            </a:r>
            <a:endParaRPr lang="zh-CN" altLang="en-US" sz="3600" b="1" dirty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6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11413" y="2060575"/>
            <a:ext cx="1439862" cy="5048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563938" y="2565400"/>
            <a:ext cx="720725" cy="302418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132138" y="5516563"/>
            <a:ext cx="1727200" cy="2889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736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29865"/>
            <a:ext cx="2565400" cy="19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82221" y="2154782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±"/>
              <a:defRPr sz="3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{"/>
              <a:defRPr sz="3200">
                <a:solidFill>
                  <a:srgbClr val="6600C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{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投稿方式：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邮件投稿、邮箱投稿、网站投稿等。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{"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投稿中，论文后边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留下自己的各种联系方式和作者简介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{"/>
              <a:tabLst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黑体"/>
              <a:ea typeface="黑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254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9"/>
          <p:cNvGrpSpPr>
            <a:grpSpLocks/>
          </p:cNvGrpSpPr>
          <p:nvPr/>
        </p:nvGrpSpPr>
        <p:grpSpPr bwMode="auto">
          <a:xfrm>
            <a:off x="941846" y="3200400"/>
            <a:ext cx="6808788" cy="1158875"/>
            <a:chOff x="204" y="799"/>
            <a:chExt cx="5307" cy="499"/>
          </a:xfrm>
        </p:grpSpPr>
        <p:sp>
          <p:nvSpPr>
            <p:cNvPr id="18470" name="AutoShape 9"/>
            <p:cNvSpPr>
              <a:spLocks noChangeArrowheads="1"/>
            </p:cNvSpPr>
            <p:nvPr/>
          </p:nvSpPr>
          <p:spPr bwMode="auto">
            <a:xfrm>
              <a:off x="204" y="799"/>
              <a:ext cx="5307" cy="499"/>
            </a:xfrm>
            <a:prstGeom prst="roundRect">
              <a:avLst>
                <a:gd name="adj" fmla="val 13380"/>
              </a:avLst>
            </a:prstGeom>
            <a:solidFill>
              <a:srgbClr val="0066CC"/>
            </a:solidFill>
            <a:ln>
              <a:noFill/>
            </a:ln>
            <a:effectLst>
              <a:outerShdw dist="81320" dir="2319588" algn="ctr" rotWithShape="0">
                <a:srgbClr val="000000">
                  <a:alpha val="1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1" name="AutoShape 10"/>
            <p:cNvSpPr>
              <a:spLocks noChangeArrowheads="1"/>
            </p:cNvSpPr>
            <p:nvPr/>
          </p:nvSpPr>
          <p:spPr bwMode="auto">
            <a:xfrm>
              <a:off x="204" y="799"/>
              <a:ext cx="966" cy="499"/>
            </a:xfrm>
            <a:prstGeom prst="roundRect">
              <a:avLst>
                <a:gd name="adj" fmla="val 1338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2" name="AutoShape 12"/>
            <p:cNvSpPr>
              <a:spLocks noChangeArrowheads="1"/>
            </p:cNvSpPr>
            <p:nvPr/>
          </p:nvSpPr>
          <p:spPr bwMode="auto">
            <a:xfrm>
              <a:off x="204" y="799"/>
              <a:ext cx="952" cy="499"/>
            </a:xfrm>
            <a:prstGeom prst="roundRect">
              <a:avLst>
                <a:gd name="adj" fmla="val 13380"/>
              </a:avLst>
            </a:prstGeom>
            <a:solidFill>
              <a:srgbClr val="FF66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18473" name="AutoShape 13"/>
            <p:cNvSpPr>
              <a:spLocks noChangeArrowheads="1"/>
            </p:cNvSpPr>
            <p:nvPr/>
          </p:nvSpPr>
          <p:spPr bwMode="auto">
            <a:xfrm>
              <a:off x="204" y="799"/>
              <a:ext cx="907" cy="499"/>
            </a:xfrm>
            <a:prstGeom prst="roundRect">
              <a:avLst>
                <a:gd name="adj" fmla="val 13380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2147"/>
                </a:solidFill>
              </a:endParaRPr>
            </a:p>
          </p:txBody>
        </p:sp>
        <p:pic>
          <p:nvPicPr>
            <p:cNvPr id="18474" name="Picture 50" descr="하이라이트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15"/>
              <a:ext cx="52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80"/>
          <p:cNvSpPr txBox="1">
            <a:spLocks noChangeArrowheads="1"/>
          </p:cNvSpPr>
          <p:nvPr/>
        </p:nvSpPr>
        <p:spPr bwMode="auto">
          <a:xfrm>
            <a:off x="2514600" y="3395116"/>
            <a:ext cx="457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44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学术论文的格式</a:t>
            </a:r>
          </a:p>
        </p:txBody>
      </p:sp>
      <p:sp>
        <p:nvSpPr>
          <p:cNvPr id="18436" name="TextBox 94"/>
          <p:cNvSpPr txBox="1">
            <a:spLocks noChangeArrowheads="1"/>
          </p:cNvSpPr>
          <p:nvPr/>
        </p:nvSpPr>
        <p:spPr bwMode="auto">
          <a:xfrm>
            <a:off x="1225450" y="3445412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4000" dirty="0" smtClean="0">
                <a:solidFill>
                  <a:srgbClr val="FFFFFF"/>
                </a:solidFill>
                <a:latin typeface="Arial Black" pitchFamily="34" charset="0"/>
              </a:rPr>
              <a:t>2</a:t>
            </a:r>
            <a:endParaRPr lang="zh-CN" altLang="en-US" sz="40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71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29865"/>
            <a:ext cx="2565400" cy="19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04800" y="2133600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黑体" pitchFamily="2" charset="-122"/>
                <a:ea typeface="黑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/>
                <a:uLnTx/>
                <a:uFillTx/>
                <a:latin typeface="黑体"/>
                <a:ea typeface="黑体"/>
                <a:cs typeface="+mj-cs"/>
              </a:rPr>
              <a:t>例如：网站投稿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362200" y="3017886"/>
            <a:ext cx="6629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±"/>
              <a:defRPr sz="3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{"/>
              <a:defRPr sz="3200">
                <a:solidFill>
                  <a:srgbClr val="6600C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±"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找到期刊的官方投稿网站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±"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注册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±"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提交论文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±"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跟踪评审结果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±"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/>
                <a:ea typeface="黑体"/>
                <a:cs typeface="+mn-cs"/>
              </a:rPr>
              <a:t>得到录用与否通知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75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43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期刊点评网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期刊点评网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让发表论文更容易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小木虫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期刊点评网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http://emuch.net/bbs/journal.php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期刊点评网</a:t>
            </a:r>
          </a:p>
          <a:p>
            <a:pPr lvl="2"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http://www.qikan001.com/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772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138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71513"/>
            <a:ext cx="710406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99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4.6</a:t>
            </a:r>
            <a:r>
              <a:rPr lang="zh-CN" altLang="en-US" dirty="0" smtClean="0"/>
              <a:t>修改投稿格式，试投稿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选定投稿期刊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每年第一期，下载到投稿指南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或下载一两篇最新文章做范文模板</a:t>
            </a:r>
          </a:p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修改投稿格式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不缺项，</a:t>
            </a:r>
            <a:r>
              <a:rPr lang="zh-CN" altLang="en-US" sz="20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如中图分类号，作者简介，作者联系方式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重点：参考文献格式</a:t>
            </a:r>
          </a:p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644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试投稿</a:t>
            </a:r>
          </a:p>
          <a:p>
            <a:pPr lvl="1" eaLnBrk="1" hangingPunct="1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http://www.paper.edu.cn/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中国科技论文在线</a:t>
            </a:r>
          </a:p>
          <a:p>
            <a:pPr lvl="1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使用模板在线投稿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等待同行评议</a:t>
            </a:r>
          </a:p>
          <a:p>
            <a:pPr lvl="1" eaLnBrk="1" hangingPunct="1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117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445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52463"/>
            <a:ext cx="9075737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411413" y="692150"/>
            <a:ext cx="5473700" cy="360363"/>
          </a:xfrm>
          <a:prstGeom prst="rect">
            <a:avLst/>
          </a:prstGeom>
          <a:noFill/>
          <a:ln w="635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76475"/>
            <a:ext cx="1944688" cy="887413"/>
          </a:xfrm>
          <a:solidFill>
            <a:srgbClr val="CC99FF"/>
          </a:solidFill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A50021"/>
                </a:solidFill>
              </a:rPr>
              <a:t>试投稿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2124075" y="1052513"/>
            <a:ext cx="2592388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262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547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018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4.7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投稿应注意的问题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29865"/>
            <a:ext cx="2565400" cy="19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内容占位符 2"/>
          <p:cNvSpPr>
            <a:spLocks noGrp="1"/>
          </p:cNvSpPr>
          <p:nvPr>
            <p:ph idx="1"/>
          </p:nvPr>
        </p:nvSpPr>
        <p:spPr>
          <a:xfrm>
            <a:off x="228600" y="1957667"/>
            <a:ext cx="8839200" cy="395446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要判断所投期刊是否为正式出版物。所谓正式出版的期刊是指同时具有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ISSN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代码与</a:t>
            </a:r>
            <a:r>
              <a:rPr lang="en-US" altLang="zh-CN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CN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代码的期刊。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不可一稿多投，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不可一稿多发</a:t>
            </a: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 smtClean="0">
              <a:solidFill>
                <a:srgbClr val="006699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006699"/>
                </a:solidFill>
                <a:latin typeface="宋体" pitchFamily="2" charset="-122"/>
                <a:ea typeface="宋体" pitchFamily="2" charset="-122"/>
              </a:rPr>
              <a:t>稿件要符合法律规定，有的稿件有可能涉及保密性审查或授权发表等问题。</a:t>
            </a:r>
          </a:p>
        </p:txBody>
      </p:sp>
    </p:spTree>
    <p:extLst>
      <p:ext uri="{BB962C8B-B14F-4D97-AF65-F5344CB8AC3E}">
        <p14:creationId xmlns:p14="http://schemas.microsoft.com/office/powerpoint/2010/main" val="626305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429000" y="3430588"/>
            <a:ext cx="2662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谢  </a:t>
            </a: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谢</a:t>
            </a: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！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937375" cy="1270000"/>
          </a:xfrm>
        </p:spPr>
        <p:txBody>
          <a:bodyPr/>
          <a:lstStyle/>
          <a:p>
            <a:r>
              <a:rPr lang="zh-CN" altLang="en-US" dirty="0" smtClean="0"/>
              <a:t>国家标准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国家标准</a:t>
            </a:r>
            <a:r>
              <a:rPr lang="en-US" altLang="zh-CN" b="1" dirty="0"/>
              <a:t>GB/T7713-1987《</a:t>
            </a:r>
            <a:r>
              <a:rPr lang="zh-CN" altLang="en-US" b="1" dirty="0"/>
              <a:t>科学技术报告、学位论文和学术论文的编写格式</a:t>
            </a:r>
            <a:r>
              <a:rPr lang="en-US" altLang="zh-CN" b="1" dirty="0"/>
              <a:t>》</a:t>
            </a:r>
          </a:p>
          <a:p>
            <a:pPr eaLnBrk="1" hangingPunct="1"/>
            <a:r>
              <a:rPr lang="zh-CN" altLang="en-US" b="1" dirty="0"/>
              <a:t> 由如下标准</a:t>
            </a:r>
            <a:r>
              <a:rPr lang="zh-CN" altLang="en-US" b="1" dirty="0">
                <a:solidFill>
                  <a:srgbClr val="FF0000"/>
                </a:solidFill>
              </a:rPr>
              <a:t>替代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lvl="1" eaLnBrk="1" hangingPunct="1"/>
            <a:r>
              <a:rPr lang="en-US" altLang="zh-CN" b="1" dirty="0"/>
              <a:t>GB/T </a:t>
            </a:r>
            <a:r>
              <a:rPr lang="en-US" altLang="zh-CN" b="1" dirty="0" smtClean="0"/>
              <a:t>7713.1-2006 </a:t>
            </a:r>
            <a:r>
              <a:rPr lang="zh-CN" altLang="en-US" b="1" dirty="0"/>
              <a:t>学位论文编写规则</a:t>
            </a:r>
            <a:endParaRPr lang="en-US" altLang="zh-CN" b="1" dirty="0"/>
          </a:p>
          <a:p>
            <a:pPr lvl="1" eaLnBrk="1" hangingPunct="1"/>
            <a:r>
              <a:rPr lang="en-US" altLang="zh-CN" b="1" dirty="0" smtClean="0"/>
              <a:t>GB/T 7713.3-2009 </a:t>
            </a:r>
            <a:r>
              <a:rPr lang="zh-CN" altLang="en-US" b="1" dirty="0"/>
              <a:t>科技报告编写规则</a:t>
            </a:r>
            <a:endParaRPr lang="en-US" altLang="zh-CN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76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36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论文写作格式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endParaRPr lang="zh-CN" altLang="en-US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</p:txBody>
      </p:sp>
      <p:grpSp>
        <p:nvGrpSpPr>
          <p:cNvPr id="22532" name="Group 39"/>
          <p:cNvGrpSpPr>
            <a:grpSpLocks/>
          </p:cNvGrpSpPr>
          <p:nvPr/>
        </p:nvGrpSpPr>
        <p:grpSpPr bwMode="auto">
          <a:xfrm>
            <a:off x="1997075" y="3106738"/>
            <a:ext cx="2147887" cy="2590800"/>
            <a:chOff x="1066" y="799"/>
            <a:chExt cx="1250" cy="1166"/>
          </a:xfrm>
        </p:grpSpPr>
        <p:sp>
          <p:nvSpPr>
            <p:cNvPr id="22559" name="Rectangle 40"/>
            <p:cNvSpPr>
              <a:spLocks noChangeArrowheads="1"/>
            </p:cNvSpPr>
            <p:nvPr/>
          </p:nvSpPr>
          <p:spPr bwMode="auto">
            <a:xfrm>
              <a:off x="1076" y="1041"/>
              <a:ext cx="1238" cy="924"/>
            </a:xfrm>
            <a:prstGeom prst="rect">
              <a:avLst/>
            </a:prstGeom>
            <a:solidFill>
              <a:srgbClr val="FC3C00">
                <a:alpha val="20000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mtClean="0">
                <a:solidFill>
                  <a:srgbClr val="002147"/>
                </a:solidFill>
              </a:endParaRPr>
            </a:p>
          </p:txBody>
        </p:sp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1066" y="799"/>
              <a:ext cx="1250" cy="288"/>
            </a:xfrm>
            <a:prstGeom prst="rect">
              <a:avLst/>
            </a:prstGeom>
            <a:solidFill>
              <a:srgbClr val="FC3C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22563" name="AutoShape 42"/>
            <p:cNvSpPr>
              <a:spLocks noChangeArrowheads="1"/>
            </p:cNvSpPr>
            <p:nvPr/>
          </p:nvSpPr>
          <p:spPr bwMode="auto">
            <a:xfrm>
              <a:off x="1093" y="820"/>
              <a:ext cx="1221" cy="221"/>
            </a:xfrm>
            <a:prstGeom prst="roundRect">
              <a:avLst>
                <a:gd name="adj" fmla="val 17963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mtClean="0">
                <a:solidFill>
                  <a:srgbClr val="002147"/>
                </a:solidFill>
              </a:endParaRPr>
            </a:p>
          </p:txBody>
        </p:sp>
      </p:grpSp>
      <p:sp>
        <p:nvSpPr>
          <p:cNvPr id="22533" name="Text Box 43"/>
          <p:cNvSpPr txBox="1">
            <a:spLocks noChangeArrowheads="1"/>
          </p:cNvSpPr>
          <p:nvPr/>
        </p:nvSpPr>
        <p:spPr bwMode="auto">
          <a:xfrm>
            <a:off x="2373312" y="3241675"/>
            <a:ext cx="1438275" cy="371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前置部分</a:t>
            </a:r>
            <a:endParaRPr lang="en-US" altLang="ko-KR" sz="2400" b="1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4" name="Text Box 44"/>
          <p:cNvSpPr txBox="1">
            <a:spLocks noChangeArrowheads="1"/>
          </p:cNvSpPr>
          <p:nvPr/>
        </p:nvSpPr>
        <p:spPr bwMode="auto">
          <a:xfrm>
            <a:off x="1741487" y="3886200"/>
            <a:ext cx="19415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题  名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作  者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摘  要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关键词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</p:txBody>
      </p:sp>
      <p:grpSp>
        <p:nvGrpSpPr>
          <p:cNvPr id="22535" name="Group 45"/>
          <p:cNvGrpSpPr>
            <a:grpSpLocks/>
          </p:cNvGrpSpPr>
          <p:nvPr/>
        </p:nvGrpSpPr>
        <p:grpSpPr bwMode="auto">
          <a:xfrm>
            <a:off x="4268787" y="3106738"/>
            <a:ext cx="2132013" cy="2590800"/>
            <a:chOff x="3163" y="799"/>
            <a:chExt cx="1265" cy="1166"/>
          </a:xfrm>
        </p:grpSpPr>
        <p:sp>
          <p:nvSpPr>
            <p:cNvPr id="22554" name="Rectangle 46"/>
            <p:cNvSpPr>
              <a:spLocks noChangeArrowheads="1"/>
            </p:cNvSpPr>
            <p:nvPr/>
          </p:nvSpPr>
          <p:spPr bwMode="auto">
            <a:xfrm>
              <a:off x="3163" y="1041"/>
              <a:ext cx="1265" cy="924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mtClean="0">
                <a:solidFill>
                  <a:srgbClr val="002147"/>
                </a:solidFill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3180" y="799"/>
              <a:ext cx="1248" cy="288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2147"/>
                </a:solidFill>
              </a:endParaRPr>
            </a:p>
          </p:txBody>
        </p:sp>
        <p:sp>
          <p:nvSpPr>
            <p:cNvPr id="22558" name="AutoShape 48"/>
            <p:cNvSpPr>
              <a:spLocks noChangeArrowheads="1"/>
            </p:cNvSpPr>
            <p:nvPr/>
          </p:nvSpPr>
          <p:spPr bwMode="auto">
            <a:xfrm>
              <a:off x="3180" y="820"/>
              <a:ext cx="1248" cy="221"/>
            </a:xfrm>
            <a:prstGeom prst="roundRect">
              <a:avLst>
                <a:gd name="adj" fmla="val 17963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mtClean="0">
                <a:solidFill>
                  <a:srgbClr val="002147"/>
                </a:solidFill>
              </a:endParaRPr>
            </a:p>
          </p:txBody>
        </p:sp>
      </p:grpSp>
      <p:sp>
        <p:nvSpPr>
          <p:cNvPr id="22536" name="Text Box 49"/>
          <p:cNvSpPr txBox="1">
            <a:spLocks noChangeArrowheads="1"/>
          </p:cNvSpPr>
          <p:nvPr/>
        </p:nvSpPr>
        <p:spPr bwMode="auto">
          <a:xfrm>
            <a:off x="4643295" y="3252947"/>
            <a:ext cx="1447800" cy="371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zh-CN" altLang="en-US" sz="2400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主体部分</a:t>
            </a:r>
            <a:endParaRPr lang="en-US" altLang="ko-KR" sz="2400" b="1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7" name="Text Box 50"/>
          <p:cNvSpPr txBox="1">
            <a:spLocks noChangeArrowheads="1"/>
          </p:cNvSpPr>
          <p:nvPr/>
        </p:nvSpPr>
        <p:spPr bwMode="auto">
          <a:xfrm>
            <a:off x="3743325" y="3886200"/>
            <a:ext cx="2657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论文引言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论文正文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论文结论</a:t>
            </a:r>
            <a:endParaRPr lang="en-US" altLang="zh-CN" sz="24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  <a:p>
            <a:pPr lvl="2" eaLnBrk="1" hangingPunct="1"/>
            <a:r>
              <a:rPr lang="zh-CN" altLang="en-US" sz="24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参考文献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2494" y="3153399"/>
            <a:ext cx="1600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附录</a:t>
            </a:r>
            <a:endParaRPr lang="zh-CN" altLang="en-US" sz="2400" b="1" dirty="0"/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875219" y="3886200"/>
            <a:ext cx="2657475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2" eaLnBrk="1" hangingPunct="1"/>
            <a:r>
              <a:rPr lang="zh-CN" altLang="en-US" sz="2000" b="1" dirty="0" smtClean="0">
                <a:solidFill>
                  <a:srgbClr val="006699"/>
                </a:solidFill>
                <a:latin typeface="宋体" charset="-122"/>
                <a:ea typeface="宋体" charset="-122"/>
              </a:rPr>
              <a:t>对</a:t>
            </a:r>
            <a:r>
              <a:rPr lang="zh-CN" altLang="en-US" sz="2000" b="1" dirty="0">
                <a:solidFill>
                  <a:srgbClr val="006699"/>
                </a:solidFill>
                <a:latin typeface="宋体" charset="-122"/>
                <a:ea typeface="宋体" charset="-122"/>
              </a:rPr>
              <a:t>正文起补充说明作用的信息材料，可以是文字、表格、图形等形式。 </a:t>
            </a:r>
            <a:endParaRPr lang="zh-CN" altLang="en-US" sz="2000" b="1" dirty="0" smtClean="0">
              <a:solidFill>
                <a:srgbClr val="006699"/>
              </a:solidFill>
              <a:latin typeface="宋体" charset="-122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816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937375" cy="6604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2 </a:t>
            </a:r>
            <a:r>
              <a:rPr lang="zh-CN" altLang="en-US" sz="4000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论文写作格式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28648" y="6132869"/>
            <a:ext cx="2209800" cy="51121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9080499" cy="466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1" y="935484"/>
            <a:ext cx="878998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863239" cy="3657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434887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ew Look">
  <a:themeElements>
    <a:clrScheme name="1_New Look 1">
      <a:dk1>
        <a:srgbClr val="002147"/>
      </a:dk1>
      <a:lt1>
        <a:srgbClr val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FFFFFF"/>
      </a:accent3>
      <a:accent4>
        <a:srgbClr val="001B3B"/>
      </a:accent4>
      <a:accent5>
        <a:srgbClr val="AAC1DC"/>
      </a:accent5>
      <a:accent6>
        <a:srgbClr val="8D1029"/>
      </a:accent6>
      <a:hlink>
        <a:srgbClr val="E7B513"/>
      </a:hlink>
      <a:folHlink>
        <a:srgbClr val="DC91AE"/>
      </a:folHlink>
    </a:clrScheme>
    <a:fontScheme name="1_New Lo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Look 1">
        <a:dk1>
          <a:srgbClr val="002147"/>
        </a:dk1>
        <a:lt1>
          <a:srgbClr val="FFFFFF"/>
        </a:lt1>
        <a:dk2>
          <a:srgbClr val="000000"/>
        </a:dk2>
        <a:lt2>
          <a:srgbClr val="E7E7E7"/>
        </a:lt2>
        <a:accent1>
          <a:srgbClr val="0082C0"/>
        </a:accent1>
        <a:accent2>
          <a:srgbClr val="9C132E"/>
        </a:accent2>
        <a:accent3>
          <a:srgbClr val="FFFFFF"/>
        </a:accent3>
        <a:accent4>
          <a:srgbClr val="001B3B"/>
        </a:accent4>
        <a:accent5>
          <a:srgbClr val="AAC1DC"/>
        </a:accent5>
        <a:accent6>
          <a:srgbClr val="8D1029"/>
        </a:accent6>
        <a:hlink>
          <a:srgbClr val="E7B513"/>
        </a:hlink>
        <a:folHlink>
          <a:srgbClr val="DC91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Look">
  <a:themeElements>
    <a:clrScheme name="New Look 1">
      <a:dk1>
        <a:srgbClr val="002147"/>
      </a:dk1>
      <a:lt1>
        <a:srgbClr val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FFFFFF"/>
      </a:accent3>
      <a:accent4>
        <a:srgbClr val="001B3B"/>
      </a:accent4>
      <a:accent5>
        <a:srgbClr val="AAC1DC"/>
      </a:accent5>
      <a:accent6>
        <a:srgbClr val="8D1029"/>
      </a:accent6>
      <a:hlink>
        <a:srgbClr val="E7B513"/>
      </a:hlink>
      <a:folHlink>
        <a:srgbClr val="DC91AE"/>
      </a:folHlink>
    </a:clrScheme>
    <a:fontScheme name="New Lo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Look 1">
        <a:dk1>
          <a:srgbClr val="002147"/>
        </a:dk1>
        <a:lt1>
          <a:srgbClr val="FFFFFF"/>
        </a:lt1>
        <a:dk2>
          <a:srgbClr val="000000"/>
        </a:dk2>
        <a:lt2>
          <a:srgbClr val="E7E7E7"/>
        </a:lt2>
        <a:accent1>
          <a:srgbClr val="0082C0"/>
        </a:accent1>
        <a:accent2>
          <a:srgbClr val="9C132E"/>
        </a:accent2>
        <a:accent3>
          <a:srgbClr val="FFFFFF"/>
        </a:accent3>
        <a:accent4>
          <a:srgbClr val="001B3B"/>
        </a:accent4>
        <a:accent5>
          <a:srgbClr val="AAC1DC"/>
        </a:accent5>
        <a:accent6>
          <a:srgbClr val="8D1029"/>
        </a:accent6>
        <a:hlink>
          <a:srgbClr val="E7B513"/>
        </a:hlink>
        <a:folHlink>
          <a:srgbClr val="DC91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Look">
  <a:themeElements>
    <a:clrScheme name="2_New Look 1">
      <a:dk1>
        <a:srgbClr val="002147"/>
      </a:dk1>
      <a:lt1>
        <a:srgbClr val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FFFFFF"/>
      </a:accent3>
      <a:accent4>
        <a:srgbClr val="001B3B"/>
      </a:accent4>
      <a:accent5>
        <a:srgbClr val="AAC1DC"/>
      </a:accent5>
      <a:accent6>
        <a:srgbClr val="8D1029"/>
      </a:accent6>
      <a:hlink>
        <a:srgbClr val="E7B513"/>
      </a:hlink>
      <a:folHlink>
        <a:srgbClr val="DC91AE"/>
      </a:folHlink>
    </a:clrScheme>
    <a:fontScheme name="2_New Lo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ew Look 1">
        <a:dk1>
          <a:srgbClr val="002147"/>
        </a:dk1>
        <a:lt1>
          <a:srgbClr val="FFFFFF"/>
        </a:lt1>
        <a:dk2>
          <a:srgbClr val="000000"/>
        </a:dk2>
        <a:lt2>
          <a:srgbClr val="E7E7E7"/>
        </a:lt2>
        <a:accent1>
          <a:srgbClr val="0082C0"/>
        </a:accent1>
        <a:accent2>
          <a:srgbClr val="9C132E"/>
        </a:accent2>
        <a:accent3>
          <a:srgbClr val="FFFFFF"/>
        </a:accent3>
        <a:accent4>
          <a:srgbClr val="001B3B"/>
        </a:accent4>
        <a:accent5>
          <a:srgbClr val="AAC1DC"/>
        </a:accent5>
        <a:accent6>
          <a:srgbClr val="8D1029"/>
        </a:accent6>
        <a:hlink>
          <a:srgbClr val="E7B513"/>
        </a:hlink>
        <a:folHlink>
          <a:srgbClr val="DC91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w Look">
  <a:themeElements>
    <a:clrScheme name="3_New Look 1">
      <a:dk1>
        <a:srgbClr val="002147"/>
      </a:dk1>
      <a:lt1>
        <a:srgbClr val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FFFFFF"/>
      </a:accent3>
      <a:accent4>
        <a:srgbClr val="001B3B"/>
      </a:accent4>
      <a:accent5>
        <a:srgbClr val="AAC1DC"/>
      </a:accent5>
      <a:accent6>
        <a:srgbClr val="8D1029"/>
      </a:accent6>
      <a:hlink>
        <a:srgbClr val="E7B513"/>
      </a:hlink>
      <a:folHlink>
        <a:srgbClr val="DC91AE"/>
      </a:folHlink>
    </a:clrScheme>
    <a:fontScheme name="3_New Lo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ew Look 1">
        <a:dk1>
          <a:srgbClr val="002147"/>
        </a:dk1>
        <a:lt1>
          <a:srgbClr val="FFFFFF"/>
        </a:lt1>
        <a:dk2>
          <a:srgbClr val="000000"/>
        </a:dk2>
        <a:lt2>
          <a:srgbClr val="E7E7E7"/>
        </a:lt2>
        <a:accent1>
          <a:srgbClr val="0082C0"/>
        </a:accent1>
        <a:accent2>
          <a:srgbClr val="9C132E"/>
        </a:accent2>
        <a:accent3>
          <a:srgbClr val="FFFFFF"/>
        </a:accent3>
        <a:accent4>
          <a:srgbClr val="001B3B"/>
        </a:accent4>
        <a:accent5>
          <a:srgbClr val="AAC1DC"/>
        </a:accent5>
        <a:accent6>
          <a:srgbClr val="8D1029"/>
        </a:accent6>
        <a:hlink>
          <a:srgbClr val="E7B513"/>
        </a:hlink>
        <a:folHlink>
          <a:srgbClr val="DC91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w Look">
  <a:themeElements>
    <a:clrScheme name="1_New Look 1">
      <a:dk1>
        <a:srgbClr val="002147"/>
      </a:dk1>
      <a:lt1>
        <a:srgbClr val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FFFFFF"/>
      </a:accent3>
      <a:accent4>
        <a:srgbClr val="001B3B"/>
      </a:accent4>
      <a:accent5>
        <a:srgbClr val="AAC1DC"/>
      </a:accent5>
      <a:accent6>
        <a:srgbClr val="8D1029"/>
      </a:accent6>
      <a:hlink>
        <a:srgbClr val="E7B513"/>
      </a:hlink>
      <a:folHlink>
        <a:srgbClr val="DC91AE"/>
      </a:folHlink>
    </a:clrScheme>
    <a:fontScheme name="1_New Loo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Look 1">
        <a:dk1>
          <a:srgbClr val="002147"/>
        </a:dk1>
        <a:lt1>
          <a:srgbClr val="FFFFFF"/>
        </a:lt1>
        <a:dk2>
          <a:srgbClr val="000000"/>
        </a:dk2>
        <a:lt2>
          <a:srgbClr val="E7E7E7"/>
        </a:lt2>
        <a:accent1>
          <a:srgbClr val="0082C0"/>
        </a:accent1>
        <a:accent2>
          <a:srgbClr val="9C132E"/>
        </a:accent2>
        <a:accent3>
          <a:srgbClr val="FFFFFF"/>
        </a:accent3>
        <a:accent4>
          <a:srgbClr val="001B3B"/>
        </a:accent4>
        <a:accent5>
          <a:srgbClr val="AAC1DC"/>
        </a:accent5>
        <a:accent6>
          <a:srgbClr val="8D1029"/>
        </a:accent6>
        <a:hlink>
          <a:srgbClr val="E7B513"/>
        </a:hlink>
        <a:folHlink>
          <a:srgbClr val="DC91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Standard corporate template</Template>
  <TotalTime>6098</TotalTime>
  <Words>2703</Words>
  <Application>Microsoft Office PowerPoint</Application>
  <PresentationFormat>全屏显示(4:3)</PresentationFormat>
  <Paragraphs>330</Paragraphs>
  <Slides>69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69</vt:i4>
      </vt:variant>
    </vt:vector>
  </HeadingPairs>
  <TitlesOfParts>
    <vt:vector size="74" baseType="lpstr">
      <vt:lpstr>1_New Look</vt:lpstr>
      <vt:lpstr>New Look</vt:lpstr>
      <vt:lpstr>2_New Look</vt:lpstr>
      <vt:lpstr>3_New Look</vt:lpstr>
      <vt:lpstr>4_New Look</vt:lpstr>
      <vt:lpstr>PowerPoint 演示文稿</vt:lpstr>
      <vt:lpstr>PowerPoint 演示文稿</vt:lpstr>
      <vt:lpstr>PowerPoint 演示文稿</vt:lpstr>
      <vt:lpstr>1.1 学术论文的含义</vt:lpstr>
      <vt:lpstr>1.2 学术论文的分类</vt:lpstr>
      <vt:lpstr>PowerPoint 演示文稿</vt:lpstr>
      <vt:lpstr>国家标准</vt:lpstr>
      <vt:lpstr>2 论文写作格式</vt:lpstr>
      <vt:lpstr>2 论文写作格式</vt:lpstr>
      <vt:lpstr>2.1 题名</vt:lpstr>
      <vt:lpstr>PowerPoint 演示文稿</vt:lpstr>
      <vt:lpstr>2.2 作者姓名和单位</vt:lpstr>
      <vt:lpstr>2.3 摘要</vt:lpstr>
      <vt:lpstr>2.3 摘 要</vt:lpstr>
      <vt:lpstr>2.4 关键词</vt:lpstr>
      <vt:lpstr>PowerPoint 演示文稿</vt:lpstr>
      <vt:lpstr>前置部分实例</vt:lpstr>
      <vt:lpstr>2.5 引 言</vt:lpstr>
      <vt:lpstr>2.6 正文</vt:lpstr>
      <vt:lpstr>2.6 正文</vt:lpstr>
      <vt:lpstr>2.7 结论</vt:lpstr>
      <vt:lpstr>2.8 参考文献</vt:lpstr>
      <vt:lpstr>学术论文的写作格式</vt:lpstr>
      <vt:lpstr>2.8 参考文献格式</vt:lpstr>
      <vt:lpstr>2.8 参考文献格式</vt:lpstr>
      <vt:lpstr>2.8 参考文献</vt:lpstr>
      <vt:lpstr>2.8 参考文献格式</vt:lpstr>
      <vt:lpstr>PowerPoint 演示文稿</vt:lpstr>
      <vt:lpstr>2.8 参考文献格式</vt:lpstr>
      <vt:lpstr>2.8 参考文献格式</vt:lpstr>
      <vt:lpstr>2.8 参考文献格式</vt:lpstr>
      <vt:lpstr>2.8 参考文献格式</vt:lpstr>
      <vt:lpstr>PowerPoint 演示文稿</vt:lpstr>
      <vt:lpstr>PowerPoint 演示文稿</vt:lpstr>
      <vt:lpstr>3.1 选题</vt:lpstr>
      <vt:lpstr>3.1 选题</vt:lpstr>
      <vt:lpstr>3.2 查找资料</vt:lpstr>
      <vt:lpstr>3.3 拟定写作提纲</vt:lpstr>
      <vt:lpstr>3.4 开始论证 起草初稿</vt:lpstr>
      <vt:lpstr>3.5 修改论文</vt:lpstr>
      <vt:lpstr>PowerPoint 演示文稿</vt:lpstr>
      <vt:lpstr>4 论文投稿指南</vt:lpstr>
      <vt:lpstr>PowerPoint 演示文稿</vt:lpstr>
      <vt:lpstr>4.1弄清期刊性质与特色</vt:lpstr>
      <vt:lpstr>4.2 刊物鉴别</vt:lpstr>
      <vt:lpstr>PowerPoint 演示文稿</vt:lpstr>
      <vt:lpstr>PowerPoint 演示文稿</vt:lpstr>
      <vt:lpstr>4.3 寻找投稿的目标期刊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此主题文献多发表在哪些刊物上？</vt:lpstr>
      <vt:lpstr>4.2 选择投稿工具</vt:lpstr>
      <vt:lpstr>4.2选择投稿工具</vt:lpstr>
      <vt:lpstr>4.4 寻找投稿指南</vt:lpstr>
      <vt:lpstr>PowerPoint 演示文稿</vt:lpstr>
      <vt:lpstr>PowerPoint 演示文稿</vt:lpstr>
      <vt:lpstr>PowerPoint 演示文稿</vt:lpstr>
      <vt:lpstr>4.5期刊点评网</vt:lpstr>
      <vt:lpstr>PowerPoint 演示文稿</vt:lpstr>
      <vt:lpstr>4.6修改投稿格式，试投稿</vt:lpstr>
      <vt:lpstr>PowerPoint 演示文稿</vt:lpstr>
      <vt:lpstr>试投稿</vt:lpstr>
      <vt:lpstr>PowerPoint 演示文稿</vt:lpstr>
      <vt:lpstr>4.7 投稿应注意的问题</vt:lpstr>
      <vt:lpstr>PowerPoint 演示文稿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kovars</dc:creator>
  <cp:lastModifiedBy>DELL</cp:lastModifiedBy>
  <cp:revision>351</cp:revision>
  <dcterms:created xsi:type="dcterms:W3CDTF">2011-03-04T19:00:01Z</dcterms:created>
  <dcterms:modified xsi:type="dcterms:W3CDTF">2018-10-25T07:23:31Z</dcterms:modified>
</cp:coreProperties>
</file>