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274" r:id="rId3"/>
    <p:sldId id="275" r:id="rId4"/>
    <p:sldId id="276" r:id="rId5"/>
    <p:sldId id="283" r:id="rId6"/>
    <p:sldId id="348" r:id="rId7"/>
    <p:sldId id="394" r:id="rId8"/>
    <p:sldId id="349" r:id="rId9"/>
    <p:sldId id="355" r:id="rId10"/>
    <p:sldId id="350" r:id="rId11"/>
    <p:sldId id="351" r:id="rId12"/>
    <p:sldId id="371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4" r:id="rId23"/>
    <p:sldId id="375" r:id="rId24"/>
    <p:sldId id="429" r:id="rId25"/>
    <p:sldId id="430" r:id="rId26"/>
    <p:sldId id="431" r:id="rId27"/>
    <p:sldId id="432" r:id="rId28"/>
    <p:sldId id="433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378" r:id="rId41"/>
    <p:sldId id="434" r:id="rId42"/>
    <p:sldId id="379" r:id="rId43"/>
    <p:sldId id="380" r:id="rId44"/>
    <p:sldId id="381" r:id="rId45"/>
    <p:sldId id="382" r:id="rId46"/>
    <p:sldId id="383" r:id="rId47"/>
    <p:sldId id="386" r:id="rId48"/>
    <p:sldId id="384" r:id="rId49"/>
    <p:sldId id="385" r:id="rId50"/>
    <p:sldId id="387" r:id="rId51"/>
    <p:sldId id="388" r:id="rId52"/>
    <p:sldId id="435" r:id="rId53"/>
    <p:sldId id="436" r:id="rId54"/>
    <p:sldId id="389" r:id="rId55"/>
    <p:sldId id="390" r:id="rId56"/>
    <p:sldId id="391" r:id="rId57"/>
    <p:sldId id="392" r:id="rId58"/>
    <p:sldId id="393" r:id="rId59"/>
    <p:sldId id="437" r:id="rId60"/>
    <p:sldId id="438" r:id="rId61"/>
    <p:sldId id="439" r:id="rId62"/>
    <p:sldId id="440" r:id="rId63"/>
    <p:sldId id="441" r:id="rId64"/>
    <p:sldId id="442" r:id="rId65"/>
    <p:sldId id="443" r:id="rId66"/>
    <p:sldId id="444" r:id="rId67"/>
    <p:sldId id="445" r:id="rId68"/>
    <p:sldId id="446" r:id="rId69"/>
    <p:sldId id="447" r:id="rId70"/>
    <p:sldId id="448" r:id="rId71"/>
    <p:sldId id="449" r:id="rId72"/>
    <p:sldId id="450" r:id="rId73"/>
    <p:sldId id="451" r:id="rId74"/>
    <p:sldId id="452" r:id="rId75"/>
    <p:sldId id="453" r:id="rId76"/>
    <p:sldId id="454" r:id="rId77"/>
    <p:sldId id="455" r:id="rId78"/>
    <p:sldId id="456" r:id="rId79"/>
    <p:sldId id="457" r:id="rId80"/>
    <p:sldId id="458" r:id="rId81"/>
    <p:sldId id="459" r:id="rId82"/>
    <p:sldId id="460" r:id="rId83"/>
    <p:sldId id="461" r:id="rId84"/>
    <p:sldId id="463" r:id="rId85"/>
    <p:sldId id="464" r:id="rId86"/>
    <p:sldId id="426" r:id="rId8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47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AC2C2-E5CA-4E9B-A8A9-6699A572ABA3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F2E2-49D4-4B66-8A5F-B16F818A90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48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fviz.com/" TargetMode="External"/><Relationship Id="rId3" Type="http://schemas.openxmlformats.org/officeDocument/2006/relationships/hyperlink" Target="http://www.powerref.com/" TargetMode="External"/><Relationship Id="rId7" Type="http://schemas.openxmlformats.org/officeDocument/2006/relationships/hyperlink" Target="http://www.referencemanager.com/" TargetMode="External"/><Relationship Id="rId2" Type="http://schemas.openxmlformats.org/officeDocument/2006/relationships/hyperlink" Target="http://www.reflib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cite.com/" TargetMode="External"/><Relationship Id="rId5" Type="http://schemas.openxmlformats.org/officeDocument/2006/relationships/hyperlink" Target="http://www.endnote.com/" TargetMode="External"/><Relationship Id="rId4" Type="http://schemas.openxmlformats.org/officeDocument/2006/relationships/hyperlink" Target="http://www.kinyee.com.cn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tefirst.com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tefirst.com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zh-CN" altLang="en-US" dirty="0" smtClean="0"/>
              <a:t>文献管理软件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27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下载安装与使用指引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NoteFirst</a:t>
            </a:r>
            <a:r>
              <a:rPr lang="en-US" altLang="zh-CN" dirty="0"/>
              <a:t> </a:t>
            </a:r>
            <a:r>
              <a:rPr lang="zh-CN" altLang="en-US" dirty="0"/>
              <a:t>的 </a:t>
            </a:r>
            <a:r>
              <a:rPr lang="en-US" altLang="zh-CN" dirty="0"/>
              <a:t>Word </a:t>
            </a:r>
            <a:r>
              <a:rPr lang="zh-CN" altLang="en-US" dirty="0" smtClean="0"/>
              <a:t>插件</a:t>
            </a:r>
            <a:endParaRPr lang="en-US" altLang="zh-CN" dirty="0" smtClean="0"/>
          </a:p>
          <a:p>
            <a:pPr lvl="1"/>
            <a:r>
              <a:rPr lang="en-US" altLang="zh-CN" dirty="0" err="1"/>
              <a:t>NoteFirst</a:t>
            </a:r>
            <a:r>
              <a:rPr lang="en-US" altLang="zh-CN" dirty="0"/>
              <a:t> </a:t>
            </a:r>
            <a:r>
              <a:rPr lang="zh-CN" altLang="en-US" dirty="0"/>
              <a:t>安装后，会在 </a:t>
            </a:r>
            <a:r>
              <a:rPr lang="en-US" altLang="zh-CN" dirty="0"/>
              <a:t>Word </a:t>
            </a:r>
            <a:r>
              <a:rPr lang="zh-CN" altLang="en-US" dirty="0"/>
              <a:t>中自动生成一个 </a:t>
            </a:r>
            <a:r>
              <a:rPr lang="en-US" altLang="zh-CN" dirty="0"/>
              <a:t>word </a:t>
            </a:r>
            <a:r>
              <a:rPr lang="zh-CN" altLang="en-US" dirty="0"/>
              <a:t>插件，来实现参考文献的自动形成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50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8856984" cy="3024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548680"/>
            <a:ext cx="2436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Word2007</a:t>
            </a:r>
            <a:r>
              <a:rPr lang="zh-CN" altLang="en-US" sz="2800" dirty="0" smtClean="0"/>
              <a:t>插件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474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NoteFirst</a:t>
            </a:r>
            <a:r>
              <a:rPr lang="zh-CN" altLang="en-US" dirty="0" smtClean="0"/>
              <a:t>悬浮插件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66" y="2852936"/>
            <a:ext cx="6600000" cy="2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文献（题录）管理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zh-CN" altLang="en-US" dirty="0"/>
          </a:p>
          <a:p>
            <a:pPr lvl="1"/>
            <a:endParaRPr lang="zh-CN" altLang="en-US" dirty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3"/>
            <a:ext cx="8856984" cy="5558088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2051720" y="5949280"/>
            <a:ext cx="1944216" cy="576064"/>
          </a:xfrm>
          <a:prstGeom prst="wedgeRectCallout">
            <a:avLst>
              <a:gd name="adj1" fmla="val -59242"/>
              <a:gd name="adj2" fmla="val -8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r>
              <a:rPr lang="zh-CN" altLang="en-US" dirty="0" smtClean="0"/>
              <a:t>切换到文献管理</a:t>
            </a:r>
            <a:endParaRPr lang="zh-CN" altLang="en-US" dirty="0"/>
          </a:p>
        </p:txBody>
      </p:sp>
      <p:sp>
        <p:nvSpPr>
          <p:cNvPr id="6" name="矩形标注 5"/>
          <p:cNvSpPr/>
          <p:nvPr/>
        </p:nvSpPr>
        <p:spPr>
          <a:xfrm>
            <a:off x="539552" y="3861048"/>
            <a:ext cx="1512168" cy="576064"/>
          </a:xfrm>
          <a:prstGeom prst="wedgeRectCallout">
            <a:avLst>
              <a:gd name="adj1" fmla="val -40579"/>
              <a:gd name="adj2" fmla="val -76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r>
              <a:rPr lang="zh-CN" altLang="en-US" dirty="0" smtClean="0"/>
              <a:t>文件夹层级管理</a:t>
            </a:r>
            <a:endParaRPr lang="zh-CN" altLang="en-US" dirty="0"/>
          </a:p>
        </p:txBody>
      </p:sp>
      <p:sp>
        <p:nvSpPr>
          <p:cNvPr id="7" name="矩形标注 6"/>
          <p:cNvSpPr/>
          <p:nvPr/>
        </p:nvSpPr>
        <p:spPr>
          <a:xfrm>
            <a:off x="4716016" y="2081477"/>
            <a:ext cx="1512168" cy="576064"/>
          </a:xfrm>
          <a:prstGeom prst="wedgeRectCallout">
            <a:avLst>
              <a:gd name="adj1" fmla="val -40579"/>
              <a:gd name="adj2" fmla="val -76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r>
              <a:rPr lang="zh-CN" altLang="en-US" dirty="0" smtClean="0"/>
              <a:t>检索输入框</a:t>
            </a:r>
            <a:endParaRPr lang="zh-CN" altLang="en-US" dirty="0"/>
          </a:p>
        </p:txBody>
      </p:sp>
      <p:sp>
        <p:nvSpPr>
          <p:cNvPr id="8" name="矩形标注 7"/>
          <p:cNvSpPr/>
          <p:nvPr/>
        </p:nvSpPr>
        <p:spPr>
          <a:xfrm>
            <a:off x="4860032" y="3687765"/>
            <a:ext cx="1512168" cy="576064"/>
          </a:xfrm>
          <a:prstGeom prst="wedgeRectCallout">
            <a:avLst>
              <a:gd name="adj1" fmla="val -40579"/>
              <a:gd name="adj2" fmla="val -76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r>
              <a:rPr lang="zh-CN" altLang="en-US" dirty="0" smtClean="0"/>
              <a:t>题录显示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56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题录管理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文件夹管理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157523" cy="388843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56792"/>
            <a:ext cx="3028572" cy="4571429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4283968" y="1981082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635896" y="2780928"/>
            <a:ext cx="2016224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可以根据研究关键词、学科等把收集的文件分成若干</a:t>
            </a:r>
            <a:r>
              <a:rPr lang="zh-CN" altLang="en-US" dirty="0" smtClean="0"/>
              <a:t>文件夹。</a:t>
            </a:r>
            <a:endParaRPr lang="en-US" altLang="zh-CN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707904" y="4293096"/>
            <a:ext cx="1944216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右键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新建</a:t>
            </a:r>
            <a:r>
              <a:rPr lang="zh-CN" altLang="en-US" dirty="0"/>
              <a:t>文件夹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向上、下、左移动文件夹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85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5</a:t>
            </a:r>
            <a:r>
              <a:rPr lang="zh-CN" altLang="en-US" dirty="0"/>
              <a:t>题录管理</a:t>
            </a:r>
            <a:r>
              <a:rPr lang="en-US" altLang="zh-CN" dirty="0" smtClean="0"/>
              <a:t>——</a:t>
            </a:r>
            <a:r>
              <a:rPr lang="zh-CN" altLang="en-US" dirty="0"/>
              <a:t>题录显示</a:t>
            </a:r>
            <a:r>
              <a:rPr lang="zh-CN" altLang="en-US" dirty="0" smtClean="0"/>
              <a:t>列表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2809"/>
            <a:ext cx="4333334" cy="2066667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9000"/>
            <a:ext cx="8428572" cy="819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08035"/>
            <a:ext cx="8447620" cy="19333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4248" y="3100318"/>
            <a:ext cx="187220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列表形式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4396462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预览</a:t>
            </a:r>
            <a:r>
              <a:rPr lang="en-US" altLang="zh-CN" dirty="0" smtClean="0"/>
              <a:t>+</a:t>
            </a:r>
            <a:r>
              <a:rPr lang="zh-CN" altLang="en-US" dirty="0" smtClean="0"/>
              <a:t>备注形式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27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题录管理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文献检索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7866667" cy="2884445"/>
          </a:xfrm>
        </p:spPr>
      </p:pic>
      <p:sp>
        <p:nvSpPr>
          <p:cNvPr id="5" name="矩形 4"/>
          <p:cNvSpPr/>
          <p:nvPr/>
        </p:nvSpPr>
        <p:spPr>
          <a:xfrm>
            <a:off x="4716016" y="3068960"/>
            <a:ext cx="360040" cy="4320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2987824" y="2132856"/>
            <a:ext cx="1512168" cy="720080"/>
          </a:xfrm>
          <a:prstGeom prst="wedgeRoundRectCallout">
            <a:avLst>
              <a:gd name="adj1" fmla="val 9028"/>
              <a:gd name="adj2" fmla="val 860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一般检索</a:t>
            </a:r>
            <a:endParaRPr lang="zh-CN" altLang="en-US" dirty="0"/>
          </a:p>
        </p:txBody>
      </p:sp>
      <p:sp>
        <p:nvSpPr>
          <p:cNvPr id="7" name="圆角矩形标注 6"/>
          <p:cNvSpPr/>
          <p:nvPr/>
        </p:nvSpPr>
        <p:spPr>
          <a:xfrm>
            <a:off x="4902506" y="1988840"/>
            <a:ext cx="1685717" cy="720080"/>
          </a:xfrm>
          <a:prstGeom prst="wedgeRoundRectCallout">
            <a:avLst>
              <a:gd name="adj1" fmla="val -43976"/>
              <a:gd name="adj2" fmla="val 1032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展开高级检索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115616" y="3501008"/>
            <a:ext cx="6768752" cy="720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6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题录管理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文献排序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80928"/>
            <a:ext cx="7200000" cy="2352381"/>
          </a:xfrm>
        </p:spPr>
      </p:pic>
      <p:sp>
        <p:nvSpPr>
          <p:cNvPr id="5" name="圆角矩形标注 4"/>
          <p:cNvSpPr/>
          <p:nvPr/>
        </p:nvSpPr>
        <p:spPr>
          <a:xfrm>
            <a:off x="1835696" y="1412776"/>
            <a:ext cx="4464496" cy="1296144"/>
          </a:xfrm>
          <a:prstGeom prst="wedgeRoundRectCallout">
            <a:avLst>
              <a:gd name="adj1" fmla="val 34388"/>
              <a:gd name="adj2" fmla="val 71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C00000"/>
                </a:solidFill>
              </a:rPr>
              <a:t>右键</a:t>
            </a:r>
            <a:r>
              <a:rPr lang="zh-CN" altLang="en-US" dirty="0"/>
              <a:t>：根据添加时间、作者标</a:t>
            </a:r>
          </a:p>
          <a:p>
            <a:r>
              <a:rPr lang="zh-CN" altLang="en-US" dirty="0"/>
              <a:t>题、媒体、题录类型、价值等级、年度进行排序</a:t>
            </a:r>
          </a:p>
        </p:txBody>
      </p:sp>
      <p:sp>
        <p:nvSpPr>
          <p:cNvPr id="6" name="矩形标注 5"/>
          <p:cNvSpPr/>
          <p:nvPr/>
        </p:nvSpPr>
        <p:spPr>
          <a:xfrm>
            <a:off x="6804248" y="2276872"/>
            <a:ext cx="1224136" cy="504056"/>
          </a:xfrm>
          <a:prstGeom prst="wedgeRectCallout">
            <a:avLst>
              <a:gd name="adj1" fmla="val -28069"/>
              <a:gd name="adj2" fmla="val 84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升序</a:t>
            </a:r>
            <a:r>
              <a:rPr lang="en-US" altLang="zh-CN" dirty="0" smtClean="0"/>
              <a:t>/</a:t>
            </a:r>
            <a:r>
              <a:rPr lang="zh-CN" altLang="en-US" dirty="0" smtClean="0"/>
              <a:t>降序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69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题录管理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文献标注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8229600" cy="3249520"/>
          </a:xfrm>
        </p:spPr>
      </p:pic>
      <p:sp>
        <p:nvSpPr>
          <p:cNvPr id="5" name="矩形标注 4"/>
          <p:cNvSpPr/>
          <p:nvPr/>
        </p:nvSpPr>
        <p:spPr>
          <a:xfrm>
            <a:off x="179512" y="1484784"/>
            <a:ext cx="3744416" cy="648072"/>
          </a:xfrm>
          <a:prstGeom prst="wedgeRectCallout">
            <a:avLst>
              <a:gd name="adj1" fmla="val -39195"/>
              <a:gd name="adj2" fmla="val 112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1.</a:t>
            </a:r>
            <a:r>
              <a:rPr lang="zh-CN" altLang="en-US" dirty="0" smtClean="0"/>
              <a:t>文献类型：</a:t>
            </a:r>
            <a:r>
              <a:rPr lang="en-US" altLang="zh-CN" dirty="0" smtClean="0"/>
              <a:t>JNL</a:t>
            </a:r>
            <a:r>
              <a:rPr lang="zh-CN" altLang="en-US" dirty="0" smtClean="0"/>
              <a:t>期刊论文；</a:t>
            </a:r>
            <a:r>
              <a:rPr lang="en-US" altLang="zh-CN" dirty="0" smtClean="0"/>
              <a:t>CR</a:t>
            </a:r>
            <a:r>
              <a:rPr lang="zh-CN" altLang="en-US" dirty="0" smtClean="0"/>
              <a:t>会议论文；</a:t>
            </a:r>
            <a:r>
              <a:rPr lang="en-US" altLang="zh-CN" dirty="0" smtClean="0"/>
              <a:t>EB</a:t>
            </a:r>
            <a:r>
              <a:rPr lang="zh-CN" altLang="en-US" dirty="0" smtClean="0"/>
              <a:t>网页；等</a:t>
            </a:r>
            <a:endParaRPr lang="zh-CN" altLang="en-US" dirty="0"/>
          </a:p>
        </p:txBody>
      </p:sp>
      <p:sp>
        <p:nvSpPr>
          <p:cNvPr id="6" name="矩形标注 5"/>
          <p:cNvSpPr/>
          <p:nvPr/>
        </p:nvSpPr>
        <p:spPr>
          <a:xfrm>
            <a:off x="5399584" y="4869160"/>
            <a:ext cx="3744416" cy="648072"/>
          </a:xfrm>
          <a:prstGeom prst="wedgeRectCallout">
            <a:avLst>
              <a:gd name="adj1" fmla="val -56681"/>
              <a:gd name="adj2" fmla="val 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右键点击题名：标记已读</a:t>
            </a:r>
            <a:r>
              <a:rPr lang="en-US" altLang="zh-CN" dirty="0" smtClean="0"/>
              <a:t>/</a:t>
            </a:r>
            <a:r>
              <a:rPr lang="zh-CN" altLang="en-US" dirty="0" smtClean="0"/>
              <a:t>未读；加粗字体表示未读</a:t>
            </a:r>
            <a:endParaRPr lang="zh-CN" altLang="en-US" dirty="0"/>
          </a:p>
        </p:txBody>
      </p:sp>
      <p:sp>
        <p:nvSpPr>
          <p:cNvPr id="7" name="矩形标注 6"/>
          <p:cNvSpPr/>
          <p:nvPr/>
        </p:nvSpPr>
        <p:spPr>
          <a:xfrm>
            <a:off x="1691680" y="2164172"/>
            <a:ext cx="4824536" cy="648072"/>
          </a:xfrm>
          <a:prstGeom prst="wedgeRectCallout">
            <a:avLst>
              <a:gd name="adj1" fmla="val -57315"/>
              <a:gd name="adj2" fmla="val 25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2.</a:t>
            </a:r>
            <a:r>
              <a:rPr lang="zh-CN" altLang="en-US" dirty="0" smtClean="0"/>
              <a:t>字段信息是否完整：黄色不完整；绿色完整</a:t>
            </a:r>
            <a:endParaRPr lang="zh-CN" altLang="en-US" dirty="0"/>
          </a:p>
        </p:txBody>
      </p:sp>
      <p:sp>
        <p:nvSpPr>
          <p:cNvPr id="8" name="矩形标注 7"/>
          <p:cNvSpPr/>
          <p:nvPr/>
        </p:nvSpPr>
        <p:spPr>
          <a:xfrm>
            <a:off x="1619672" y="3356992"/>
            <a:ext cx="4032448" cy="648072"/>
          </a:xfrm>
          <a:prstGeom prst="wedgeRectCallout">
            <a:avLst>
              <a:gd name="adj1" fmla="val -61439"/>
              <a:gd name="adj2" fmla="val 14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3.</a:t>
            </a:r>
            <a:r>
              <a:rPr lang="zh-CN" altLang="en-US" dirty="0" smtClean="0"/>
              <a:t>文献价值等级标注</a:t>
            </a:r>
            <a:r>
              <a:rPr lang="en-US" altLang="zh-CN" dirty="0" smtClean="0"/>
              <a:t>1-5</a:t>
            </a:r>
            <a:r>
              <a:rPr lang="zh-CN" altLang="en-US" dirty="0" smtClean="0"/>
              <a:t>个级别</a:t>
            </a:r>
            <a:endParaRPr lang="zh-CN" altLang="en-US" dirty="0"/>
          </a:p>
        </p:txBody>
      </p:sp>
      <p:sp>
        <p:nvSpPr>
          <p:cNvPr id="9" name="矩形标注 8"/>
          <p:cNvSpPr/>
          <p:nvPr/>
        </p:nvSpPr>
        <p:spPr>
          <a:xfrm>
            <a:off x="324284" y="5650006"/>
            <a:ext cx="3095588" cy="803330"/>
          </a:xfrm>
          <a:prstGeom prst="wedgeRectCallout">
            <a:avLst>
              <a:gd name="adj1" fmla="val -34620"/>
              <a:gd name="adj2" fmla="val -84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5.</a:t>
            </a:r>
            <a:r>
              <a:rPr lang="zh-CN" altLang="en-US" dirty="0" smtClean="0"/>
              <a:t>表示有附件全文，红色表示有附件，橘色表示有链接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11560" y="5013176"/>
            <a:ext cx="432048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11560" y="4509120"/>
            <a:ext cx="432048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题录管理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全文、标签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0234"/>
            <a:ext cx="8229600" cy="3785895"/>
          </a:xfrm>
        </p:spPr>
      </p:pic>
      <p:sp>
        <p:nvSpPr>
          <p:cNvPr id="5" name="矩形标注 4"/>
          <p:cNvSpPr/>
          <p:nvPr/>
        </p:nvSpPr>
        <p:spPr>
          <a:xfrm>
            <a:off x="1331640" y="5944439"/>
            <a:ext cx="1728192" cy="504056"/>
          </a:xfrm>
          <a:prstGeom prst="wedgeRectCallout">
            <a:avLst>
              <a:gd name="adj1" fmla="val -11035"/>
              <a:gd name="adj2" fmla="val -112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r>
              <a:rPr lang="zh-CN" altLang="en-US" dirty="0" smtClean="0"/>
              <a:t>双击题录名，打开全文</a:t>
            </a:r>
            <a:endParaRPr lang="zh-CN" altLang="en-US" dirty="0"/>
          </a:p>
        </p:txBody>
      </p:sp>
      <p:sp>
        <p:nvSpPr>
          <p:cNvPr id="6" name="矩形标注 5"/>
          <p:cNvSpPr/>
          <p:nvPr/>
        </p:nvSpPr>
        <p:spPr>
          <a:xfrm>
            <a:off x="3995936" y="6093296"/>
            <a:ext cx="2448272" cy="648072"/>
          </a:xfrm>
          <a:prstGeom prst="wedgeRectCallout">
            <a:avLst>
              <a:gd name="adj1" fmla="val -33244"/>
              <a:gd name="adj2" fmla="val -107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r>
              <a:rPr lang="zh-CN" altLang="en-US" dirty="0" smtClean="0"/>
              <a:t>右键题录名，可以给题录添加多个标签</a:t>
            </a:r>
            <a:endParaRPr lang="zh-CN" altLang="en-US" dirty="0"/>
          </a:p>
        </p:txBody>
      </p:sp>
      <p:sp>
        <p:nvSpPr>
          <p:cNvPr id="7" name="矩形标注 6"/>
          <p:cNvSpPr/>
          <p:nvPr/>
        </p:nvSpPr>
        <p:spPr>
          <a:xfrm>
            <a:off x="6732240" y="3429000"/>
            <a:ext cx="1728192" cy="1008112"/>
          </a:xfrm>
          <a:prstGeom prst="wedgeRectCallout">
            <a:avLst>
              <a:gd name="adj1" fmla="val -16914"/>
              <a:gd name="adj2" fmla="val -75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点击附件里的全文，也可以打开对应题录全文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13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文献管理软件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文献管理软件的主要功能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常用文献管理软件介绍</a:t>
            </a:r>
            <a:endParaRPr lang="en-US" altLang="zh-CN" dirty="0" smtClean="0"/>
          </a:p>
          <a:p>
            <a:pPr eaLnBrk="1" hangingPunct="1"/>
            <a:r>
              <a:rPr lang="en-US" altLang="zh-CN" dirty="0" err="1" smtClean="0"/>
              <a:t>NoteFirst</a:t>
            </a:r>
            <a:r>
              <a:rPr lang="zh-CN" altLang="en-US" dirty="0" smtClean="0"/>
              <a:t>用法详解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E-Learning</a:t>
            </a:r>
            <a:r>
              <a:rPr lang="zh-CN" altLang="en-US" dirty="0" smtClean="0"/>
              <a:t>用法详解</a:t>
            </a:r>
          </a:p>
        </p:txBody>
      </p:sp>
    </p:spTree>
    <p:extLst>
      <p:ext uri="{BB962C8B-B14F-4D97-AF65-F5344CB8AC3E}">
        <p14:creationId xmlns:p14="http://schemas.microsoft.com/office/powerpoint/2010/main" val="6058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题录管理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新建题录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r>
              <a:rPr lang="zh-CN" altLang="en-US" dirty="0" smtClean="0"/>
              <a:t>左侧树形工作区，相应文件夹 右键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新建题录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7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1322"/>
            <a:ext cx="8496944" cy="6397497"/>
          </a:xfrm>
        </p:spPr>
      </p:pic>
    </p:spTree>
    <p:extLst>
      <p:ext uri="{BB962C8B-B14F-4D97-AF65-F5344CB8AC3E}">
        <p14:creationId xmlns:p14="http://schemas.microsoft.com/office/powerpoint/2010/main" val="17349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题录管理</a:t>
            </a:r>
            <a:r>
              <a:rPr lang="en-US" altLang="zh-CN" dirty="0" smtClean="0"/>
              <a:t>——</a:t>
            </a:r>
            <a:r>
              <a:rPr lang="zh-CN" altLang="en-US" dirty="0"/>
              <a:t>导入文件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用户在没有使用论文写作助手或者参考文献管理软件之前，往往会把收集的全文文献</a:t>
            </a:r>
            <a:r>
              <a:rPr lang="zh-CN" altLang="en-US" dirty="0" smtClean="0"/>
              <a:t>存放</a:t>
            </a:r>
            <a:r>
              <a:rPr lang="zh-CN" altLang="en-US" dirty="0"/>
              <a:t>在自己的电脑中，可以通过 </a:t>
            </a:r>
            <a:r>
              <a:rPr lang="en-US" altLang="zh-CN" dirty="0" err="1" smtClean="0"/>
              <a:t>NoteFirst</a:t>
            </a:r>
            <a:r>
              <a:rPr lang="en-US" altLang="zh-CN" dirty="0" smtClean="0"/>
              <a:t> </a:t>
            </a:r>
            <a:r>
              <a:rPr lang="zh-CN" altLang="en-US" dirty="0"/>
              <a:t>的添加文献功能将文献全文导入到题录</a:t>
            </a:r>
            <a:r>
              <a:rPr lang="zh-CN" altLang="en-US" dirty="0" smtClean="0"/>
              <a:t>数据库</a:t>
            </a:r>
            <a:endParaRPr lang="en-US" altLang="zh-CN" dirty="0" smtClean="0"/>
          </a:p>
          <a:p>
            <a:r>
              <a:rPr lang="zh-CN" altLang="en-US" dirty="0"/>
              <a:t>右键所要导入全文的目标文件夹，点击</a:t>
            </a:r>
            <a:r>
              <a:rPr lang="zh-CN" altLang="en-US" dirty="0">
                <a:solidFill>
                  <a:srgbClr val="C00000"/>
                </a:solidFill>
              </a:rPr>
              <a:t>右键</a:t>
            </a:r>
            <a:r>
              <a:rPr lang="zh-CN" altLang="en-US" dirty="0"/>
              <a:t>菜单中的“</a:t>
            </a:r>
            <a:r>
              <a:rPr lang="zh-CN" altLang="en-US" dirty="0">
                <a:solidFill>
                  <a:srgbClr val="C00000"/>
                </a:solidFill>
              </a:rPr>
              <a:t>导入文件</a:t>
            </a:r>
            <a:r>
              <a:rPr lang="zh-CN" altLang="en-US" dirty="0"/>
              <a:t>”，并且借助</a:t>
            </a:r>
            <a:r>
              <a:rPr lang="zh-CN" altLang="en-US" dirty="0" smtClean="0"/>
              <a:t>“</a:t>
            </a:r>
            <a:r>
              <a:rPr lang="zh-CN" altLang="en-US" dirty="0" smtClean="0">
                <a:solidFill>
                  <a:srgbClr val="C00000"/>
                </a:solidFill>
              </a:rPr>
              <a:t>题录自动更新</a:t>
            </a:r>
            <a:r>
              <a:rPr lang="zh-CN" altLang="en-US" dirty="0" smtClean="0"/>
              <a:t>”</a:t>
            </a:r>
            <a:r>
              <a:rPr lang="zh-CN" altLang="en-US" dirty="0"/>
              <a:t>功能，补充和完善题录信息</a:t>
            </a:r>
          </a:p>
        </p:txBody>
      </p:sp>
    </p:spTree>
    <p:extLst>
      <p:ext uri="{BB962C8B-B14F-4D97-AF65-F5344CB8AC3E}">
        <p14:creationId xmlns:p14="http://schemas.microsoft.com/office/powerpoint/2010/main" val="12676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48680"/>
            <a:ext cx="5620022" cy="5865515"/>
          </a:xfrm>
        </p:spPr>
      </p:pic>
    </p:spTree>
    <p:extLst>
      <p:ext uri="{BB962C8B-B14F-4D97-AF65-F5344CB8AC3E}">
        <p14:creationId xmlns:p14="http://schemas.microsoft.com/office/powerpoint/2010/main" val="22826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33489"/>
            <a:ext cx="60102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标注 3"/>
          <p:cNvSpPr/>
          <p:nvPr/>
        </p:nvSpPr>
        <p:spPr>
          <a:xfrm>
            <a:off x="4860032" y="3140968"/>
            <a:ext cx="1800200" cy="576064"/>
          </a:xfrm>
          <a:prstGeom prst="wedgeRectCallout">
            <a:avLst>
              <a:gd name="adj1" fmla="val -29299"/>
              <a:gd name="adj2" fmla="val 9840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有全文，但题录信息不全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2285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719263"/>
            <a:ext cx="48196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矩形标注 4"/>
          <p:cNvSpPr/>
          <p:nvPr/>
        </p:nvSpPr>
        <p:spPr>
          <a:xfrm>
            <a:off x="5724128" y="3212976"/>
            <a:ext cx="1800200" cy="576064"/>
          </a:xfrm>
          <a:prstGeom prst="wedgeRectCallout">
            <a:avLst>
              <a:gd name="adj1" fmla="val -61348"/>
              <a:gd name="adj2" fmla="val -376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题名中去掉特殊符号，补充作者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6683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909638"/>
            <a:ext cx="55340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矩形标注 4"/>
          <p:cNvSpPr/>
          <p:nvPr/>
        </p:nvSpPr>
        <p:spPr>
          <a:xfrm>
            <a:off x="6266979" y="704411"/>
            <a:ext cx="1800200" cy="576064"/>
          </a:xfrm>
          <a:prstGeom prst="wedgeRectCallout">
            <a:avLst>
              <a:gd name="adj1" fmla="val -53487"/>
              <a:gd name="adj2" fmla="val 10974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右键</a:t>
            </a:r>
            <a:r>
              <a:rPr lang="en-US" altLang="zh-CN" dirty="0" smtClean="0"/>
              <a:t>—</a:t>
            </a:r>
            <a:r>
              <a:rPr lang="zh-CN" altLang="en-US" dirty="0" smtClean="0"/>
              <a:t>题录自动更新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6012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09700"/>
            <a:ext cx="60579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标注 4"/>
          <p:cNvSpPr/>
          <p:nvPr/>
        </p:nvSpPr>
        <p:spPr>
          <a:xfrm>
            <a:off x="5940152" y="5661248"/>
            <a:ext cx="1800200" cy="576064"/>
          </a:xfrm>
          <a:prstGeom prst="wedgeRectCallout">
            <a:avLst>
              <a:gd name="adj1" fmla="val -32323"/>
              <a:gd name="adj2" fmla="val -8678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选择更新对比数据库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3201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6691174" cy="79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标注 4"/>
          <p:cNvSpPr/>
          <p:nvPr/>
        </p:nvSpPr>
        <p:spPr>
          <a:xfrm>
            <a:off x="5724128" y="4437112"/>
            <a:ext cx="1800200" cy="576064"/>
          </a:xfrm>
          <a:prstGeom prst="wedgeRectCallout">
            <a:avLst>
              <a:gd name="adj1" fmla="val -32323"/>
              <a:gd name="adj2" fmla="val -8678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选择更新对比数据库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3347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5</a:t>
            </a:r>
            <a:r>
              <a:rPr lang="zh-CN" altLang="en-US" dirty="0"/>
              <a:t>题录管理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从数据库中导入题录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以知网为例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1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文献管理软件的主要功能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1</a:t>
            </a:r>
            <a:r>
              <a:rPr lang="zh-CN" altLang="en-US" smtClean="0"/>
              <a:t>网络检索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2</a:t>
            </a:r>
            <a:r>
              <a:rPr lang="zh-CN" altLang="en-US" smtClean="0"/>
              <a:t>文献管理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3</a:t>
            </a:r>
            <a:r>
              <a:rPr lang="zh-CN" altLang="en-US" smtClean="0"/>
              <a:t>文献引用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4</a:t>
            </a:r>
            <a:r>
              <a:rPr lang="zh-CN" altLang="en-US" smtClean="0"/>
              <a:t>知识管理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5</a:t>
            </a:r>
            <a:r>
              <a:rPr lang="zh-CN" altLang="en-US" smtClean="0"/>
              <a:t>文稿模板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6</a:t>
            </a:r>
            <a:r>
              <a:rPr lang="zh-CN" altLang="en-US" smtClean="0"/>
              <a:t>文献分析</a:t>
            </a:r>
          </a:p>
        </p:txBody>
      </p:sp>
    </p:spTree>
    <p:extLst>
      <p:ext uri="{BB962C8B-B14F-4D97-AF65-F5344CB8AC3E}">
        <p14:creationId xmlns:p14="http://schemas.microsoft.com/office/powerpoint/2010/main" val="1127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1" y="2132856"/>
            <a:ext cx="5943600" cy="35433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43608" y="3573016"/>
            <a:ext cx="576064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323528" y="5013176"/>
            <a:ext cx="1512168" cy="792088"/>
          </a:xfrm>
          <a:prstGeom prst="wedgeRoundRectCallout">
            <a:avLst>
              <a:gd name="adj1" fmla="val -5156"/>
              <a:gd name="adj2" fmla="val -629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r>
              <a:rPr lang="zh-CN" altLang="en-US" dirty="0" smtClean="0"/>
              <a:t>复选需要导入的题录信息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532245" y="2708920"/>
            <a:ext cx="967747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547664" y="3140968"/>
            <a:ext cx="2304256" cy="6480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标注 9"/>
          <p:cNvSpPr/>
          <p:nvPr/>
        </p:nvSpPr>
        <p:spPr>
          <a:xfrm>
            <a:off x="4016118" y="1988840"/>
            <a:ext cx="1584176" cy="504056"/>
          </a:xfrm>
          <a:prstGeom prst="wedgeRectCallout">
            <a:avLst>
              <a:gd name="adj1" fmla="val -61986"/>
              <a:gd name="adj2" fmla="val 91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r>
              <a:rPr lang="zh-CN" altLang="en-US" dirty="0" smtClean="0"/>
              <a:t>点击导出参考文献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32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748701" cy="6264696"/>
          </a:xfrm>
        </p:spPr>
      </p:pic>
      <p:sp>
        <p:nvSpPr>
          <p:cNvPr id="5" name="矩形 4"/>
          <p:cNvSpPr/>
          <p:nvPr/>
        </p:nvSpPr>
        <p:spPr>
          <a:xfrm>
            <a:off x="683568" y="5229200"/>
            <a:ext cx="1512168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2776"/>
            <a:ext cx="5956603" cy="4394859"/>
          </a:xfrm>
          <a:prstGeom prst="rect">
            <a:avLst/>
          </a:prstGeom>
        </p:spPr>
      </p:pic>
      <p:sp>
        <p:nvSpPr>
          <p:cNvPr id="8" name="矩形标注 7"/>
          <p:cNvSpPr/>
          <p:nvPr/>
        </p:nvSpPr>
        <p:spPr>
          <a:xfrm>
            <a:off x="1979712" y="4941168"/>
            <a:ext cx="1008112" cy="540060"/>
          </a:xfrm>
          <a:prstGeom prst="wedgeRectCallout">
            <a:avLst>
              <a:gd name="adj1" fmla="val -38750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r>
              <a:rPr lang="zh-CN" altLang="en-US" dirty="0" smtClean="0"/>
              <a:t>选择</a:t>
            </a:r>
            <a:r>
              <a:rPr lang="en-US" altLang="zh-CN" dirty="0" smtClean="0"/>
              <a:t>NF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868144" y="764704"/>
            <a:ext cx="792088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标注 9"/>
          <p:cNvSpPr/>
          <p:nvPr/>
        </p:nvSpPr>
        <p:spPr>
          <a:xfrm>
            <a:off x="6948264" y="476672"/>
            <a:ext cx="1368152" cy="504056"/>
          </a:xfrm>
          <a:prstGeom prst="wedgeRectCallout">
            <a:avLst>
              <a:gd name="adj1" fmla="val -62639"/>
              <a:gd name="adj2" fmla="val 33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r>
              <a:rPr lang="zh-CN" altLang="en-US" dirty="0" smtClean="0"/>
              <a:t>点击导出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42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52" y="2458419"/>
            <a:ext cx="4038096" cy="2809524"/>
          </a:xfrm>
        </p:spPr>
      </p:pic>
      <p:sp>
        <p:nvSpPr>
          <p:cNvPr id="6" name="矩形标注 5"/>
          <p:cNvSpPr/>
          <p:nvPr/>
        </p:nvSpPr>
        <p:spPr>
          <a:xfrm>
            <a:off x="7236296" y="2852936"/>
            <a:ext cx="1512168" cy="792088"/>
          </a:xfrm>
          <a:prstGeom prst="wedgeRectCallout">
            <a:avLst>
              <a:gd name="adj1" fmla="val -69358"/>
              <a:gd name="adj2" fmla="val 33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默认保存为</a:t>
            </a:r>
            <a:r>
              <a:rPr lang="en-US" altLang="zh-CN" dirty="0"/>
              <a:t>.TXT</a:t>
            </a:r>
            <a:r>
              <a:rPr lang="zh-CN" altLang="en-US" dirty="0"/>
              <a:t>文件</a:t>
            </a:r>
          </a:p>
        </p:txBody>
      </p:sp>
    </p:spTree>
    <p:extLst>
      <p:ext uri="{BB962C8B-B14F-4D97-AF65-F5344CB8AC3E}">
        <p14:creationId xmlns:p14="http://schemas.microsoft.com/office/powerpoint/2010/main" val="42889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25" y="1600200"/>
            <a:ext cx="3634749" cy="4525963"/>
          </a:xfrm>
        </p:spPr>
      </p:pic>
      <p:sp>
        <p:nvSpPr>
          <p:cNvPr id="5" name="矩形标注 4"/>
          <p:cNvSpPr/>
          <p:nvPr/>
        </p:nvSpPr>
        <p:spPr>
          <a:xfrm>
            <a:off x="395536" y="1484784"/>
            <a:ext cx="1656184" cy="1008112"/>
          </a:xfrm>
          <a:prstGeom prst="wedgeRectCallout">
            <a:avLst>
              <a:gd name="adj1" fmla="val 50056"/>
              <a:gd name="adj2" fmla="val 18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r>
              <a:rPr lang="zh-CN" altLang="en-US" dirty="0" smtClean="0"/>
              <a:t>选定要导入的文件夹右键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导入题录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43808" y="1916832"/>
            <a:ext cx="3384376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标注 6"/>
          <p:cNvSpPr/>
          <p:nvPr/>
        </p:nvSpPr>
        <p:spPr>
          <a:xfrm>
            <a:off x="6480212" y="260648"/>
            <a:ext cx="1224136" cy="2232248"/>
          </a:xfrm>
          <a:prstGeom prst="wedgeRectCallout">
            <a:avLst>
              <a:gd name="adj1" fmla="val -65777"/>
              <a:gd name="adj2" fmla="val 34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r>
              <a:rPr lang="zh-CN" altLang="en-US" dirty="0" smtClean="0"/>
              <a:t>选择来自文件，点击后边的三个点图标选择刚才保存的那个</a:t>
            </a:r>
            <a:r>
              <a:rPr lang="en-US" altLang="zh-CN" dirty="0" smtClean="0"/>
              <a:t>txt</a:t>
            </a:r>
            <a:r>
              <a:rPr lang="zh-CN" altLang="en-US" dirty="0" smtClean="0"/>
              <a:t>文件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563888" y="5661248"/>
            <a:ext cx="972108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44215" y="5517232"/>
            <a:ext cx="972108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6528225" y="2564904"/>
            <a:ext cx="1440160" cy="864096"/>
          </a:xfrm>
          <a:prstGeom prst="wedgeRectCallout">
            <a:avLst>
              <a:gd name="adj1" fmla="val -64855"/>
              <a:gd name="adj2" fmla="val 16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r>
              <a:rPr lang="zh-CN" altLang="en-US" dirty="0" smtClean="0"/>
              <a:t>过滤器选择</a:t>
            </a:r>
            <a:r>
              <a:rPr lang="en-US" altLang="zh-CN" dirty="0" err="1" smtClean="0"/>
              <a:t>NoteFirst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22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5</a:t>
            </a:r>
            <a:r>
              <a:rPr lang="zh-CN" altLang="en-US" dirty="0"/>
              <a:t>题录管理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从数据库中导入题录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以</a:t>
            </a:r>
            <a:r>
              <a:rPr lang="en-US" altLang="zh-CN" dirty="0" smtClean="0"/>
              <a:t>EBSCO</a:t>
            </a:r>
            <a:r>
              <a:rPr lang="zh-CN" altLang="en-US" dirty="0" smtClean="0"/>
              <a:t>为例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29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4803"/>
            <a:ext cx="8229600" cy="3556757"/>
          </a:xfrm>
        </p:spPr>
      </p:pic>
      <p:sp>
        <p:nvSpPr>
          <p:cNvPr id="5" name="流程图: 过程 4"/>
          <p:cNvSpPr/>
          <p:nvPr/>
        </p:nvSpPr>
        <p:spPr>
          <a:xfrm>
            <a:off x="8316416" y="3140968"/>
            <a:ext cx="288032" cy="1872208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标注 5"/>
          <p:cNvSpPr/>
          <p:nvPr/>
        </p:nvSpPr>
        <p:spPr>
          <a:xfrm>
            <a:off x="7164288" y="5373216"/>
            <a:ext cx="1440160" cy="1008112"/>
          </a:xfrm>
          <a:prstGeom prst="wedgeRectCallout">
            <a:avLst>
              <a:gd name="adj1" fmla="val 34037"/>
              <a:gd name="adj2" fmla="val -78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r>
              <a:rPr lang="zh-CN" altLang="en-US" dirty="0" smtClean="0"/>
              <a:t>点击题录后边的文件夹图标</a:t>
            </a:r>
            <a:endParaRPr lang="zh-CN" altLang="en-US" dirty="0"/>
          </a:p>
        </p:txBody>
      </p:sp>
      <p:sp>
        <p:nvSpPr>
          <p:cNvPr id="7" name="矩形标注 6"/>
          <p:cNvSpPr/>
          <p:nvPr/>
        </p:nvSpPr>
        <p:spPr>
          <a:xfrm>
            <a:off x="5724128" y="2492896"/>
            <a:ext cx="1800200" cy="648072"/>
          </a:xfrm>
          <a:prstGeom prst="wedgeRectCallout">
            <a:avLst>
              <a:gd name="adj1" fmla="val 13343"/>
              <a:gd name="adj2" fmla="val -78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r>
              <a:rPr lang="zh-CN" altLang="en-US" dirty="0" smtClean="0"/>
              <a:t>打开文件夹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516216" y="1916832"/>
            <a:ext cx="648072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1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1086"/>
            <a:ext cx="8229600" cy="4144191"/>
          </a:xfrm>
        </p:spPr>
      </p:pic>
      <p:sp>
        <p:nvSpPr>
          <p:cNvPr id="5" name="矩形 4"/>
          <p:cNvSpPr/>
          <p:nvPr/>
        </p:nvSpPr>
        <p:spPr>
          <a:xfrm>
            <a:off x="683568" y="2348880"/>
            <a:ext cx="432048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标注 5"/>
          <p:cNvSpPr/>
          <p:nvPr/>
        </p:nvSpPr>
        <p:spPr>
          <a:xfrm>
            <a:off x="683568" y="1412776"/>
            <a:ext cx="1440160" cy="86409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r>
              <a:rPr lang="zh-CN" altLang="en-US" dirty="0" smtClean="0"/>
              <a:t>勾选文件夹里需要导出的题录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028384" y="3068960"/>
            <a:ext cx="576064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标注 7"/>
          <p:cNvSpPr/>
          <p:nvPr/>
        </p:nvSpPr>
        <p:spPr>
          <a:xfrm>
            <a:off x="6156176" y="1844824"/>
            <a:ext cx="1440160" cy="864096"/>
          </a:xfrm>
          <a:prstGeom prst="wedgeRectCallout">
            <a:avLst>
              <a:gd name="adj1" fmla="val 60689"/>
              <a:gd name="adj2" fmla="val 78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r>
              <a:rPr lang="zh-CN" altLang="en-US" dirty="0" smtClean="0"/>
              <a:t>导出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28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87" y="2672231"/>
            <a:ext cx="5342858" cy="2266667"/>
          </a:xfrm>
          <a:ln w="38100">
            <a:noFill/>
          </a:ln>
        </p:spPr>
      </p:pic>
      <p:sp>
        <p:nvSpPr>
          <p:cNvPr id="5" name="矩形标注 4"/>
          <p:cNvSpPr/>
          <p:nvPr/>
        </p:nvSpPr>
        <p:spPr>
          <a:xfrm>
            <a:off x="3635896" y="1772816"/>
            <a:ext cx="1656184" cy="864096"/>
          </a:xfrm>
          <a:prstGeom prst="wedgeRectCallout">
            <a:avLst>
              <a:gd name="adj1" fmla="val -26968"/>
              <a:gd name="adj2" fmla="val 84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r>
              <a:rPr lang="zh-CN" altLang="en-US" dirty="0" smtClean="0"/>
              <a:t>选择相应的导出格式，如默认</a:t>
            </a:r>
            <a:r>
              <a:rPr lang="en-US" altLang="zh-CN" dirty="0" smtClean="0"/>
              <a:t>RIS</a:t>
            </a:r>
            <a:r>
              <a:rPr lang="zh-CN" altLang="en-US" dirty="0" smtClean="0"/>
              <a:t>格式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72" y="2648118"/>
            <a:ext cx="2809524" cy="1447619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899592" y="1700808"/>
            <a:ext cx="1656184" cy="864096"/>
          </a:xfrm>
          <a:prstGeom prst="wedgeRectCallout">
            <a:avLst>
              <a:gd name="adj1" fmla="val -26968"/>
              <a:gd name="adj2" fmla="val 84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r>
              <a:rPr lang="zh-CN" altLang="en-US" dirty="0" smtClean="0"/>
              <a:t>保存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42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2"/>
            <a:ext cx="4486331" cy="5505475"/>
          </a:xfrm>
        </p:spPr>
      </p:pic>
      <p:sp>
        <p:nvSpPr>
          <p:cNvPr id="5" name="矩形标注 4"/>
          <p:cNvSpPr/>
          <p:nvPr/>
        </p:nvSpPr>
        <p:spPr>
          <a:xfrm>
            <a:off x="7099141" y="1052736"/>
            <a:ext cx="1368152" cy="864096"/>
          </a:xfrm>
          <a:prstGeom prst="wedgeRectCallout">
            <a:avLst>
              <a:gd name="adj1" fmla="val -84367"/>
              <a:gd name="adj2" fmla="val 2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r>
              <a:rPr lang="zh-CN" altLang="en-US" dirty="0" smtClean="0"/>
              <a:t>选择刚才保存的那个文件</a:t>
            </a:r>
            <a:endParaRPr lang="zh-CN" altLang="en-US" dirty="0"/>
          </a:p>
        </p:txBody>
      </p:sp>
      <p:sp>
        <p:nvSpPr>
          <p:cNvPr id="6" name="矩形标注 5"/>
          <p:cNvSpPr/>
          <p:nvPr/>
        </p:nvSpPr>
        <p:spPr>
          <a:xfrm>
            <a:off x="827584" y="1628800"/>
            <a:ext cx="1368152" cy="864096"/>
          </a:xfrm>
          <a:prstGeom prst="wedgeRectCallout">
            <a:avLst>
              <a:gd name="adj1" fmla="val 68280"/>
              <a:gd name="adj2" fmla="val 29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r>
              <a:rPr lang="zh-CN" altLang="en-US" dirty="0" smtClean="0"/>
              <a:t>过滤器选择，</a:t>
            </a:r>
            <a:r>
              <a:rPr lang="en-US" altLang="zh-CN" dirty="0" smtClean="0"/>
              <a:t>RIS</a:t>
            </a:r>
            <a:r>
              <a:rPr lang="zh-CN" altLang="en-US" dirty="0" smtClean="0"/>
              <a:t>格式</a:t>
            </a:r>
            <a:endParaRPr lang="zh-CN" altLang="en-US" dirty="0"/>
          </a:p>
        </p:txBody>
      </p:sp>
      <p:sp>
        <p:nvSpPr>
          <p:cNvPr id="7" name="矩形标注 6"/>
          <p:cNvSpPr/>
          <p:nvPr/>
        </p:nvSpPr>
        <p:spPr>
          <a:xfrm>
            <a:off x="2051720" y="5013176"/>
            <a:ext cx="1368152" cy="864096"/>
          </a:xfrm>
          <a:prstGeom prst="wedgeRectCallout">
            <a:avLst>
              <a:gd name="adj1" fmla="val 74056"/>
              <a:gd name="adj2" fmla="val 23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r>
              <a:rPr lang="zh-CN" altLang="en-US" dirty="0" smtClean="0"/>
              <a:t>开始导入</a:t>
            </a:r>
            <a:endParaRPr lang="zh-CN" altLang="en-US" dirty="0"/>
          </a:p>
        </p:txBody>
      </p:sp>
      <p:sp>
        <p:nvSpPr>
          <p:cNvPr id="8" name="矩形标注 7"/>
          <p:cNvSpPr/>
          <p:nvPr/>
        </p:nvSpPr>
        <p:spPr>
          <a:xfrm>
            <a:off x="4071014" y="5993904"/>
            <a:ext cx="1725122" cy="603448"/>
          </a:xfrm>
          <a:prstGeom prst="wedgeRectCallout">
            <a:avLst>
              <a:gd name="adj1" fmla="val 26277"/>
              <a:gd name="adj2" fmla="val -70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r>
              <a:rPr lang="zh-CN" altLang="en-US" dirty="0" smtClean="0"/>
              <a:t>接受选定题录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90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229600" cy="5040560"/>
          </a:xfrm>
        </p:spPr>
      </p:pic>
      <p:sp>
        <p:nvSpPr>
          <p:cNvPr id="5" name="矩形标注 4"/>
          <p:cNvSpPr/>
          <p:nvPr/>
        </p:nvSpPr>
        <p:spPr>
          <a:xfrm>
            <a:off x="4240678" y="4869160"/>
            <a:ext cx="1728192" cy="720080"/>
          </a:xfrm>
          <a:prstGeom prst="wedgeRectCallout">
            <a:avLst>
              <a:gd name="adj1" fmla="val -19527"/>
              <a:gd name="adj2" fmla="val -61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导入成功的中英文题录信息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33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常用文献管理软件介绍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zh-CN" dirty="0" err="1" smtClean="0"/>
              <a:t>NoteExpress</a:t>
            </a:r>
            <a:r>
              <a:rPr lang="en-US" altLang="zh-CN" dirty="0" smtClean="0"/>
              <a:t> </a:t>
            </a:r>
            <a:r>
              <a:rPr lang="en-US" altLang="zh-CN" dirty="0" smtClean="0">
                <a:hlinkClick r:id="rId2"/>
              </a:rPr>
              <a:t>http://www.reflib.org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 smtClean="0"/>
              <a:t>PowerRef</a:t>
            </a:r>
            <a:r>
              <a:rPr lang="en-US" altLang="zh-CN" dirty="0" smtClean="0">
                <a:hlinkClick r:id="rId3"/>
              </a:rPr>
              <a:t>http</a:t>
            </a:r>
            <a:r>
              <a:rPr lang="en-US" altLang="zh-CN" dirty="0">
                <a:hlinkClick r:id="rId3"/>
              </a:rPr>
              <a:t>://</a:t>
            </a:r>
            <a:r>
              <a:rPr lang="en-US" altLang="zh-CN" dirty="0" smtClean="0">
                <a:hlinkClick r:id="rId3"/>
              </a:rPr>
              <a:t>www.powerref.com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/>
              <a:t>医学文献</a:t>
            </a:r>
            <a:r>
              <a:rPr lang="zh-CN" altLang="en-US" dirty="0" smtClean="0"/>
              <a:t>王</a:t>
            </a:r>
            <a:r>
              <a:rPr lang="en-US" altLang="zh-CN" dirty="0" smtClean="0">
                <a:hlinkClick r:id="rId4"/>
              </a:rPr>
              <a:t>http</a:t>
            </a:r>
            <a:r>
              <a:rPr lang="en-US" altLang="zh-CN" dirty="0">
                <a:hlinkClick r:id="rId4"/>
              </a:rPr>
              <a:t>://</a:t>
            </a:r>
            <a:r>
              <a:rPr lang="en-US" altLang="zh-CN" dirty="0" smtClean="0">
                <a:hlinkClick r:id="rId4"/>
              </a:rPr>
              <a:t>www.kinyee.com.cn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 smtClean="0"/>
              <a:t>EndNote</a:t>
            </a:r>
            <a:r>
              <a:rPr lang="en-US" altLang="zh-CN" dirty="0" smtClean="0">
                <a:hlinkClick r:id="rId5"/>
              </a:rPr>
              <a:t>http</a:t>
            </a:r>
            <a:r>
              <a:rPr lang="en-US" altLang="zh-CN" dirty="0">
                <a:hlinkClick r:id="rId5"/>
              </a:rPr>
              <a:t>://</a:t>
            </a:r>
            <a:r>
              <a:rPr lang="en-US" altLang="zh-CN" dirty="0" smtClean="0">
                <a:hlinkClick r:id="rId5"/>
              </a:rPr>
              <a:t>www.endnote.com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 smtClean="0"/>
              <a:t>ProCite</a:t>
            </a:r>
            <a:r>
              <a:rPr lang="en-US" altLang="zh-CN" dirty="0" smtClean="0">
                <a:hlinkClick r:id="rId6"/>
              </a:rPr>
              <a:t>http</a:t>
            </a:r>
            <a:r>
              <a:rPr lang="en-US" altLang="zh-CN" dirty="0">
                <a:hlinkClick r:id="rId6"/>
              </a:rPr>
              <a:t>://</a:t>
            </a:r>
            <a:r>
              <a:rPr lang="en-US" altLang="zh-CN" dirty="0" smtClean="0">
                <a:hlinkClick r:id="rId6"/>
              </a:rPr>
              <a:t>www.procite.com</a:t>
            </a:r>
            <a:endParaRPr lang="en-US" altLang="zh-CN" dirty="0" smtClean="0"/>
          </a:p>
          <a:p>
            <a:r>
              <a:rPr lang="en-US" altLang="zh-CN" dirty="0"/>
              <a:t>Reference </a:t>
            </a:r>
            <a:r>
              <a:rPr lang="en-US" altLang="zh-CN" dirty="0" smtClean="0"/>
              <a:t>Manager</a:t>
            </a:r>
          </a:p>
          <a:p>
            <a:pPr lvl="1"/>
            <a:r>
              <a:rPr lang="en-US" altLang="zh-CN" dirty="0" smtClean="0">
                <a:hlinkClick r:id="rId7"/>
              </a:rPr>
              <a:t>http</a:t>
            </a:r>
            <a:r>
              <a:rPr lang="en-US" altLang="zh-CN" dirty="0">
                <a:hlinkClick r:id="rId7"/>
              </a:rPr>
              <a:t>://</a:t>
            </a:r>
            <a:r>
              <a:rPr lang="en-US" altLang="zh-CN" dirty="0" smtClean="0">
                <a:hlinkClick r:id="rId7"/>
              </a:rPr>
              <a:t>www.referencemanager.com</a:t>
            </a:r>
            <a:endParaRPr lang="en-US" altLang="zh-CN" dirty="0" smtClean="0"/>
          </a:p>
          <a:p>
            <a:r>
              <a:rPr lang="en-US" altLang="zh-CN" dirty="0" smtClean="0"/>
              <a:t>RefViz</a:t>
            </a:r>
            <a:r>
              <a:rPr lang="en-US" altLang="zh-CN" dirty="0" smtClean="0">
                <a:hlinkClick r:id="rId8"/>
              </a:rPr>
              <a:t>http</a:t>
            </a:r>
            <a:r>
              <a:rPr lang="en-US" altLang="zh-CN" dirty="0">
                <a:hlinkClick r:id="rId8"/>
              </a:rPr>
              <a:t>://www.fefviz.com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en-US" altLang="zh-CN" dirty="0"/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922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题录管理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全文自动下载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1) </a:t>
            </a:r>
            <a:r>
              <a:rPr lang="zh-CN" altLang="en-US" dirty="0"/>
              <a:t>保存题录时，通过勾选编辑题录窗体上方的“全文下载”选项，下载全文。</a:t>
            </a:r>
          </a:p>
          <a:p>
            <a:pPr lvl="1"/>
            <a:r>
              <a:rPr lang="zh-CN" altLang="en-US" dirty="0" smtClean="0"/>
              <a:t>全文</a:t>
            </a:r>
            <a:r>
              <a:rPr lang="zh-CN" altLang="en-US" dirty="0"/>
              <a:t>下载需要权限，目前 </a:t>
            </a:r>
            <a:r>
              <a:rPr lang="zh-CN" altLang="en-US" dirty="0" smtClean="0"/>
              <a:t>支持 </a:t>
            </a:r>
            <a:r>
              <a:rPr lang="en-US" altLang="zh-CN" dirty="0"/>
              <a:t>IP </a:t>
            </a:r>
            <a:r>
              <a:rPr lang="zh-CN" altLang="en-US" dirty="0"/>
              <a:t>段授权和</a:t>
            </a:r>
            <a:r>
              <a:rPr lang="zh-CN" altLang="en-US" dirty="0" smtClean="0"/>
              <a:t>用户名授权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07" y="4797152"/>
            <a:ext cx="4971429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2) </a:t>
            </a:r>
            <a:r>
              <a:rPr lang="zh-CN" altLang="en-US" dirty="0"/>
              <a:t>保存题录后</a:t>
            </a:r>
            <a:r>
              <a:rPr lang="zh-CN" altLang="en-US" dirty="0" smtClean="0"/>
              <a:t>，点击“全文下载”图标，</a:t>
            </a:r>
            <a:r>
              <a:rPr lang="zh-CN" altLang="en-US" dirty="0"/>
              <a:t>下载全文。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3227547"/>
            <a:ext cx="61817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标注 4"/>
          <p:cNvSpPr/>
          <p:nvPr/>
        </p:nvSpPr>
        <p:spPr>
          <a:xfrm>
            <a:off x="1481137" y="4653136"/>
            <a:ext cx="1728192" cy="720080"/>
          </a:xfrm>
          <a:prstGeom prst="wedgeRectCallout">
            <a:avLst>
              <a:gd name="adj1" fmla="val -19527"/>
              <a:gd name="adj2" fmla="val -77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全文下载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1804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题录管理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题录自动更新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在没有使用 </a:t>
            </a:r>
            <a:r>
              <a:rPr lang="en-US" altLang="zh-CN" dirty="0" err="1"/>
              <a:t>NoteFirst</a:t>
            </a:r>
            <a:r>
              <a:rPr lang="en-US" altLang="zh-CN" dirty="0"/>
              <a:t> </a:t>
            </a:r>
            <a:r>
              <a:rPr lang="zh-CN" altLang="en-US" dirty="0"/>
              <a:t>之前用户可能已经人工收集了一些全文文献，导入文件时只有</a:t>
            </a:r>
            <a:r>
              <a:rPr lang="zh-CN" altLang="en-US" dirty="0" smtClean="0"/>
              <a:t>题录</a:t>
            </a:r>
            <a:r>
              <a:rPr lang="zh-CN" altLang="en-US" dirty="0"/>
              <a:t>名称；或是手动添加了一些文献，但信息还不够完整，这时便可以</a:t>
            </a:r>
            <a:r>
              <a:rPr lang="zh-CN" altLang="en-US" dirty="0" smtClean="0"/>
              <a:t>通过“</a:t>
            </a:r>
            <a:r>
              <a:rPr lang="zh-CN" altLang="en-US" dirty="0" smtClean="0">
                <a:solidFill>
                  <a:srgbClr val="FF0000"/>
                </a:solidFill>
              </a:rPr>
              <a:t>题录自动更新</a:t>
            </a:r>
            <a:r>
              <a:rPr lang="zh-CN" altLang="en-US" dirty="0" smtClean="0"/>
              <a:t>”实现题</a:t>
            </a:r>
            <a:r>
              <a:rPr lang="zh-CN" altLang="en-US" dirty="0"/>
              <a:t>录信息的完善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利用右键菜单中的“</a:t>
            </a:r>
            <a:r>
              <a:rPr lang="zh-CN" altLang="en-US" dirty="0">
                <a:solidFill>
                  <a:srgbClr val="FF0000"/>
                </a:solidFill>
              </a:rPr>
              <a:t>题录自动更新</a:t>
            </a:r>
            <a:r>
              <a:rPr lang="zh-CN" altLang="en-US" dirty="0"/>
              <a:t>”，并</a:t>
            </a:r>
            <a:r>
              <a:rPr lang="zh-CN" altLang="en-US" dirty="0" smtClean="0"/>
              <a:t>选择</a:t>
            </a:r>
            <a:r>
              <a:rPr lang="zh-CN" altLang="en-US" dirty="0">
                <a:solidFill>
                  <a:srgbClr val="FF0000"/>
                </a:solidFill>
              </a:rPr>
              <a:t>正确的数据</a:t>
            </a:r>
            <a:r>
              <a:rPr lang="zh-CN" altLang="en-US" dirty="0"/>
              <a:t>库，从而完成题录自动更新操作，使之信息完整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08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957007" cy="4525963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66" y="3010381"/>
            <a:ext cx="5866667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1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题录管理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重复题录的处理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收集文献时总会有一些重复题录的出现，题录数量较多时，若一条一条的删除，</a:t>
            </a:r>
            <a:r>
              <a:rPr lang="zh-CN" altLang="en-US" dirty="0" smtClean="0"/>
              <a:t>工作量会</a:t>
            </a:r>
            <a:r>
              <a:rPr lang="zh-CN" altLang="en-US" dirty="0"/>
              <a:t>很大，题录去重功能就可以轻松实现题录的重复处理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点击菜单栏中的</a:t>
            </a:r>
            <a:r>
              <a:rPr lang="zh-CN" altLang="en-US" dirty="0">
                <a:solidFill>
                  <a:srgbClr val="FF0000"/>
                </a:solidFill>
              </a:rPr>
              <a:t>“工具”下的“题录去重”</a:t>
            </a:r>
            <a:r>
              <a:rPr lang="zh-CN" altLang="en-US" dirty="0"/>
              <a:t> ，可进行重复题录的处理，点击“删除选中题录”即可删除复选的题录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4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703879" cy="5433467"/>
          </a:xfrm>
        </p:spPr>
      </p:pic>
    </p:spTree>
    <p:extLst>
      <p:ext uri="{BB962C8B-B14F-4D97-AF65-F5344CB8AC3E}">
        <p14:creationId xmlns:p14="http://schemas.microsoft.com/office/powerpoint/2010/main" val="33342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参考文献</a:t>
            </a:r>
            <a:r>
              <a:rPr lang="en-US" altLang="zh-CN" dirty="0"/>
              <a:t>——</a:t>
            </a:r>
            <a:r>
              <a:rPr lang="zh-CN" altLang="en-US" dirty="0" smtClean="0"/>
              <a:t>自动形成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通过 </a:t>
            </a:r>
            <a:r>
              <a:rPr lang="en-US" altLang="zh-CN" dirty="0"/>
              <a:t>word </a:t>
            </a:r>
            <a:r>
              <a:rPr lang="zh-CN" altLang="en-US" dirty="0"/>
              <a:t>插件插入引文： </a:t>
            </a:r>
            <a:r>
              <a:rPr lang="zh-CN" altLang="en-US" dirty="0">
                <a:solidFill>
                  <a:srgbClr val="FF0000"/>
                </a:solidFill>
              </a:rPr>
              <a:t>把光标放在要插入引文处</a:t>
            </a:r>
            <a:r>
              <a:rPr lang="zh-CN" altLang="en-US" dirty="0"/>
              <a:t>，再在 </a:t>
            </a:r>
            <a:r>
              <a:rPr lang="en-US" altLang="zh-CN" dirty="0" err="1"/>
              <a:t>NoteFirst</a:t>
            </a:r>
            <a:r>
              <a:rPr lang="en-US" altLang="zh-CN" dirty="0"/>
              <a:t> </a:t>
            </a:r>
            <a:r>
              <a:rPr lang="zh-CN" altLang="en-US" dirty="0"/>
              <a:t>客户端中</a:t>
            </a:r>
            <a:r>
              <a:rPr lang="zh-CN" altLang="en-US" dirty="0" smtClean="0">
                <a:solidFill>
                  <a:srgbClr val="FF0000"/>
                </a:solidFill>
              </a:rPr>
              <a:t>先选定</a:t>
            </a:r>
            <a:r>
              <a:rPr lang="zh-CN" altLang="en-US" dirty="0"/>
              <a:t>要插入的引文，之后在 </a:t>
            </a:r>
            <a:r>
              <a:rPr lang="en-US" altLang="zh-CN" dirty="0"/>
              <a:t>Word </a:t>
            </a:r>
            <a:r>
              <a:rPr lang="zh-CN" altLang="en-US" dirty="0"/>
              <a:t>中点击“</a:t>
            </a:r>
            <a:r>
              <a:rPr lang="zh-CN" altLang="en-US" dirty="0">
                <a:solidFill>
                  <a:srgbClr val="FF0000"/>
                </a:solidFill>
              </a:rPr>
              <a:t>引文插入</a:t>
            </a:r>
            <a:r>
              <a:rPr lang="zh-CN" altLang="en-US" dirty="0"/>
              <a:t>”即可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引文插入后，会在文中自动插入引文标记，并在文后形成参考文献列表。</a:t>
            </a:r>
          </a:p>
          <a:p>
            <a:r>
              <a:rPr lang="zh-CN" altLang="en-US" dirty="0"/>
              <a:t>一次可以插入多篇引文，支持</a:t>
            </a:r>
            <a:r>
              <a:rPr lang="zh-CN" altLang="en-US" dirty="0">
                <a:solidFill>
                  <a:srgbClr val="FF0000"/>
                </a:solidFill>
              </a:rPr>
              <a:t>单选、连选、多选</a:t>
            </a:r>
            <a:r>
              <a:rPr lang="zh-CN" altLang="en-US" dirty="0"/>
              <a:t>。</a:t>
            </a:r>
          </a:p>
          <a:p>
            <a:r>
              <a:rPr lang="zh-CN" altLang="en-US" dirty="0" smtClean="0"/>
              <a:t>点击 </a:t>
            </a:r>
            <a:r>
              <a:rPr lang="en-US" altLang="zh-CN" dirty="0"/>
              <a:t>word </a:t>
            </a:r>
            <a:r>
              <a:rPr lang="zh-CN" altLang="en-US" dirty="0"/>
              <a:t>插件中的 “引文格式化”并且选择</a:t>
            </a:r>
            <a:r>
              <a:rPr lang="zh-CN" altLang="en-US" dirty="0">
                <a:solidFill>
                  <a:srgbClr val="FF0000"/>
                </a:solidFill>
              </a:rPr>
              <a:t>与客户端</a:t>
            </a:r>
            <a:r>
              <a:rPr lang="zh-CN" altLang="en-US" dirty="0" smtClean="0">
                <a:solidFill>
                  <a:srgbClr val="FF0000"/>
                </a:solidFill>
              </a:rPr>
              <a:t>同步操作</a:t>
            </a:r>
            <a:r>
              <a:rPr lang="zh-CN" altLang="en-US" dirty="0" smtClean="0"/>
              <a:t>，以保持参考文献序号连续。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00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715"/>
            <a:ext cx="9144000" cy="653256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28184" y="1700808"/>
            <a:ext cx="36004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275856" y="2276872"/>
            <a:ext cx="360040" cy="2919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676456" y="2420887"/>
            <a:ext cx="360040" cy="2958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676456" y="2996951"/>
            <a:ext cx="360040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67544" y="332656"/>
            <a:ext cx="360040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标注 12"/>
          <p:cNvSpPr/>
          <p:nvPr/>
        </p:nvSpPr>
        <p:spPr>
          <a:xfrm>
            <a:off x="467544" y="2132856"/>
            <a:ext cx="1584176" cy="3384375"/>
          </a:xfrm>
          <a:prstGeom prst="wedgeRectCallout">
            <a:avLst>
              <a:gd name="adj1" fmla="val 63254"/>
              <a:gd name="adj2" fmla="val -18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先在</a:t>
            </a:r>
            <a:r>
              <a:rPr lang="en-US" altLang="zh-CN" dirty="0" smtClean="0"/>
              <a:t>NF</a:t>
            </a:r>
            <a:r>
              <a:rPr lang="zh-CN" altLang="en-US" dirty="0" smtClean="0"/>
              <a:t>中选中要插入的题录信息，之后在</a:t>
            </a:r>
            <a:r>
              <a:rPr lang="en-US" altLang="zh-CN" dirty="0" smtClean="0"/>
              <a:t>WORD </a:t>
            </a:r>
            <a:r>
              <a:rPr lang="zh-CN" altLang="en-US" dirty="0" smtClean="0"/>
              <a:t>文章将光标停留在要插入的地方，点击“插入引文” 后，文章最后边自动形成参考文献标准格式（默认国标）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475656" y="404664"/>
            <a:ext cx="122413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0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参考文献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更换引文格式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51" y="1087961"/>
            <a:ext cx="5742858" cy="2914286"/>
          </a:xfrm>
        </p:spPr>
      </p:pic>
      <p:sp>
        <p:nvSpPr>
          <p:cNvPr id="5" name="TextBox 4"/>
          <p:cNvSpPr txBox="1"/>
          <p:nvPr/>
        </p:nvSpPr>
        <p:spPr>
          <a:xfrm>
            <a:off x="116596" y="4149080"/>
            <a:ext cx="87129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选择和更换引文样式的方法：点击 </a:t>
            </a:r>
            <a:r>
              <a:rPr lang="en-US" altLang="zh-CN" sz="2000" dirty="0"/>
              <a:t>Word </a:t>
            </a:r>
            <a:r>
              <a:rPr lang="zh-CN" altLang="en-US" sz="2000" dirty="0"/>
              <a:t>插件中的“更换引文样式”图标，在打开的</a:t>
            </a:r>
            <a:r>
              <a:rPr lang="zh-CN" altLang="en-US" sz="2000" dirty="0" smtClean="0"/>
              <a:t>页面</a:t>
            </a:r>
            <a:r>
              <a:rPr lang="zh-CN" altLang="en-US" sz="2000" dirty="0"/>
              <a:t>上点击“更多”，就会出现引文样式列表。选择并点击“确定”即可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en-US" altLang="zh-CN" dirty="0"/>
          </a:p>
          <a:p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sz="2000" dirty="0" err="1" smtClean="0"/>
              <a:t>NoteFirst</a:t>
            </a:r>
            <a:r>
              <a:rPr lang="en-US" altLang="zh-CN" sz="2000" dirty="0" smtClean="0"/>
              <a:t> </a:t>
            </a:r>
            <a:r>
              <a:rPr lang="zh-CN" altLang="en-US" sz="2000" dirty="0"/>
              <a:t>会自动记录每一篇文稿的引文格式。</a:t>
            </a:r>
          </a:p>
          <a:p>
            <a:r>
              <a:rPr lang="zh-CN" altLang="en-US" sz="2000" dirty="0"/>
              <a:t>注：如果是新建的文稿，选择系统默认样式（国标规定中的顺序编码制）作为引文样式。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83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</a:t>
            </a:r>
            <a:r>
              <a:rPr lang="zh-CN" altLang="en-US" dirty="0"/>
              <a:t>参考文献</a:t>
            </a:r>
            <a:r>
              <a:rPr lang="en-US" altLang="zh-CN" dirty="0" smtClean="0"/>
              <a:t>——</a:t>
            </a:r>
            <a:r>
              <a:rPr lang="zh-CN" altLang="en-US" dirty="0"/>
              <a:t>引文编辑和</a:t>
            </a:r>
            <a:r>
              <a:rPr lang="zh-CN" altLang="en-US" dirty="0" smtClean="0"/>
              <a:t>删除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引文编辑：将光标放置在文后文献列表中进行引文的编辑；或是将光标放置在文中</a:t>
            </a:r>
            <a:r>
              <a:rPr lang="zh-CN" altLang="en-US" dirty="0" smtClean="0"/>
              <a:t>引文标记</a:t>
            </a:r>
            <a:r>
              <a:rPr lang="zh-CN" altLang="en-US" dirty="0"/>
              <a:t>的两侧，点击“</a:t>
            </a:r>
            <a:r>
              <a:rPr lang="zh-CN" altLang="en-US" dirty="0">
                <a:solidFill>
                  <a:srgbClr val="FF0000"/>
                </a:solidFill>
              </a:rPr>
              <a:t>编辑引文</a:t>
            </a:r>
            <a:r>
              <a:rPr lang="zh-CN" altLang="en-US" dirty="0"/>
              <a:t>”图标，打开“编辑引文”窗体，点击“编辑”即可。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9" y="4509120"/>
            <a:ext cx="7990477" cy="13238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64088" y="4797152"/>
            <a:ext cx="504056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4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Notefirst</a:t>
            </a:r>
            <a:r>
              <a:rPr lang="zh-CN" altLang="en-US" dirty="0" smtClean="0"/>
              <a:t>用法详解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Notefirst</a:t>
            </a: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://www.notefirst.com</a:t>
            </a:r>
            <a:r>
              <a:rPr lang="en-US" altLang="zh-CN" dirty="0" smtClean="0">
                <a:hlinkClick r:id="rId2"/>
              </a:rPr>
              <a:t>/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知识获取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科研协作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知识管理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论文写作助手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58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810077" cy="4016988"/>
          </a:xfrm>
        </p:spPr>
      </p:pic>
      <p:sp>
        <p:nvSpPr>
          <p:cNvPr id="7" name="矩形 6"/>
          <p:cNvSpPr/>
          <p:nvPr/>
        </p:nvSpPr>
        <p:spPr>
          <a:xfrm>
            <a:off x="6372200" y="2348880"/>
            <a:ext cx="1080120" cy="27363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1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参考文献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引文格式化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为了提高效率，在单文档中插入引文超过一定量、块复制、块删除、块移动等情况下</a:t>
            </a:r>
            <a:r>
              <a:rPr lang="zh-CN" altLang="en-US" dirty="0" smtClean="0"/>
              <a:t>，会</a:t>
            </a:r>
            <a:r>
              <a:rPr lang="zh-CN" altLang="en-US" dirty="0"/>
              <a:t>导致</a:t>
            </a:r>
            <a:r>
              <a:rPr lang="zh-CN" altLang="en-US" dirty="0">
                <a:solidFill>
                  <a:srgbClr val="FF0000"/>
                </a:solidFill>
              </a:rPr>
              <a:t>引文序号的不连续</a:t>
            </a:r>
            <a:r>
              <a:rPr lang="zh-CN" altLang="en-US" dirty="0"/>
              <a:t>现象。用户在最后定稿时，通过引文格式化来消除这些现象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当用户需要把论文从一个期刊转投另外一个期刊时，在引文格式化时选择新的期刊</a:t>
            </a:r>
            <a:r>
              <a:rPr lang="zh-CN" altLang="en-US" dirty="0" smtClean="0"/>
              <a:t>引文样式</a:t>
            </a:r>
            <a:r>
              <a:rPr lang="zh-CN" altLang="en-US" dirty="0"/>
              <a:t>即可轻松的实现引文格式的转变。</a:t>
            </a:r>
          </a:p>
          <a:p>
            <a:endParaRPr lang="zh-CN" altLang="en-US" dirty="0"/>
          </a:p>
          <a:p>
            <a:r>
              <a:rPr lang="zh-CN" altLang="en-US" dirty="0"/>
              <a:t>点击 </a:t>
            </a:r>
            <a:r>
              <a:rPr lang="en-US" altLang="zh-CN" dirty="0"/>
              <a:t>Word </a:t>
            </a:r>
            <a:r>
              <a:rPr lang="zh-CN" altLang="en-US" dirty="0"/>
              <a:t>插件中的“引文格式化”来实现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03299"/>
            <a:ext cx="7990477" cy="13238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47664" y="4797152"/>
            <a:ext cx="504056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参考文献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移除标记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清除标记后，所有引文标记将转换为普通文本并且无法继续通过</a:t>
            </a:r>
            <a:r>
              <a:rPr lang="en-US" altLang="zh-CN" dirty="0" smtClean="0"/>
              <a:t>NF</a:t>
            </a:r>
            <a:r>
              <a:rPr lang="zh-CN" altLang="en-US" dirty="0" smtClean="0"/>
              <a:t>软件管理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7" y="2708920"/>
            <a:ext cx="7990477" cy="13238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27984" y="3068960"/>
            <a:ext cx="820351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6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参考文献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去除格式化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清除格式化将隐藏所有的引文标记，可以通过更换引文样式来还原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7" y="2708920"/>
            <a:ext cx="7990477" cy="13238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27984" y="3284984"/>
            <a:ext cx="820351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09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参考文献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引文定位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通过定位功能，实现</a:t>
            </a:r>
            <a:r>
              <a:rPr lang="zh-CN" altLang="en-US" dirty="0">
                <a:solidFill>
                  <a:srgbClr val="C00000"/>
                </a:solidFill>
              </a:rPr>
              <a:t>文中引文和文后参考文献列表的跳转</a:t>
            </a:r>
            <a:r>
              <a:rPr lang="zh-CN" altLang="en-US" dirty="0"/>
              <a:t>。可以从文中引文跳到文后</a:t>
            </a:r>
            <a:r>
              <a:rPr lang="zh-CN" altLang="en-US" dirty="0" smtClean="0"/>
              <a:t>参考</a:t>
            </a:r>
            <a:r>
              <a:rPr lang="zh-CN" altLang="en-US" dirty="0"/>
              <a:t>文献列表中对应的参考文献，反之同样。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9" y="4509120"/>
            <a:ext cx="7990477" cy="13238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47864" y="4797152"/>
            <a:ext cx="504056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r>
              <a:rPr lang="zh-CN" altLang="en-US" dirty="0" smtClean="0"/>
              <a:t>笔记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随</a:t>
            </a:r>
            <a:r>
              <a:rPr lang="zh-CN" altLang="en-US" dirty="0"/>
              <a:t>文笔</a:t>
            </a:r>
            <a:r>
              <a:rPr lang="zh-CN" altLang="en-US" dirty="0" smtClean="0"/>
              <a:t>记</a:t>
            </a:r>
            <a:endParaRPr lang="en-US" altLang="zh-CN" dirty="0" smtClean="0"/>
          </a:p>
          <a:p>
            <a:pPr lvl="1"/>
            <a:r>
              <a:rPr lang="zh-CN" altLang="en-US" dirty="0"/>
              <a:t>通过</a:t>
            </a:r>
            <a:r>
              <a:rPr lang="zh-CN" altLang="en-US" dirty="0" smtClean="0"/>
              <a:t>全文</a:t>
            </a:r>
            <a:r>
              <a:rPr lang="en-US" altLang="zh-CN" dirty="0" smtClean="0"/>
              <a:t>PDF </a:t>
            </a:r>
            <a:r>
              <a:rPr lang="zh-CN" altLang="en-US" dirty="0"/>
              <a:t>的备注形式实现，附在 </a:t>
            </a:r>
            <a:r>
              <a:rPr lang="en-US" altLang="zh-CN" dirty="0"/>
              <a:t>PDF </a:t>
            </a:r>
            <a:r>
              <a:rPr lang="zh-CN" altLang="en-US" dirty="0"/>
              <a:t>文件中，在 </a:t>
            </a:r>
            <a:r>
              <a:rPr lang="en-US" altLang="zh-CN" dirty="0"/>
              <a:t>PDF </a:t>
            </a:r>
            <a:r>
              <a:rPr lang="zh-CN" altLang="en-US" dirty="0"/>
              <a:t>阅读器可以</a:t>
            </a:r>
            <a:r>
              <a:rPr lang="zh-CN" altLang="en-US" dirty="0" smtClean="0"/>
              <a:t>显示</a:t>
            </a:r>
            <a:endParaRPr lang="en-US" altLang="zh-CN" dirty="0" smtClean="0"/>
          </a:p>
          <a:p>
            <a:r>
              <a:rPr lang="zh-CN" altLang="en-US" dirty="0"/>
              <a:t>读书</a:t>
            </a:r>
            <a:r>
              <a:rPr lang="zh-CN" altLang="en-US" dirty="0" smtClean="0"/>
              <a:t>笔记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是</a:t>
            </a:r>
            <a:r>
              <a:rPr lang="zh-CN" altLang="en-US" dirty="0"/>
              <a:t>在 </a:t>
            </a:r>
            <a:r>
              <a:rPr lang="en-US" altLang="zh-CN" dirty="0" err="1" smtClean="0"/>
              <a:t>NoteFirst</a:t>
            </a:r>
            <a:r>
              <a:rPr lang="zh-CN" altLang="en-US" dirty="0" smtClean="0"/>
              <a:t>中</a:t>
            </a:r>
            <a:r>
              <a:rPr lang="zh-CN" altLang="en-US" dirty="0"/>
              <a:t>，用户写下的读书笔记，只能在 </a:t>
            </a:r>
            <a:r>
              <a:rPr lang="en-US" altLang="zh-CN" dirty="0" err="1"/>
              <a:t>NoteFirst</a:t>
            </a:r>
            <a:r>
              <a:rPr lang="en-US" altLang="zh-CN" dirty="0"/>
              <a:t> </a:t>
            </a:r>
            <a:r>
              <a:rPr lang="zh-CN" altLang="en-US" dirty="0"/>
              <a:t>中阅读。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90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730"/>
            <a:ext cx="8283429" cy="672455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25144"/>
            <a:ext cx="1944216" cy="17482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3568" y="476672"/>
            <a:ext cx="648072" cy="792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51920" y="1484784"/>
            <a:ext cx="453650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00192" y="4705104"/>
            <a:ext cx="2232248" cy="11001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标注 8"/>
          <p:cNvSpPr/>
          <p:nvPr/>
        </p:nvSpPr>
        <p:spPr>
          <a:xfrm>
            <a:off x="4932040" y="5599287"/>
            <a:ext cx="1188132" cy="566017"/>
          </a:xfrm>
          <a:prstGeom prst="wedgeRectCallout">
            <a:avLst>
              <a:gd name="adj1" fmla="val 73231"/>
              <a:gd name="adj2" fmla="val -15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读书笔记</a:t>
            </a:r>
            <a:endParaRPr lang="zh-CN" altLang="en-US" dirty="0"/>
          </a:p>
        </p:txBody>
      </p:sp>
      <p:sp>
        <p:nvSpPr>
          <p:cNvPr id="10" name="矩形标注 9"/>
          <p:cNvSpPr/>
          <p:nvPr/>
        </p:nvSpPr>
        <p:spPr>
          <a:xfrm>
            <a:off x="5526106" y="1201775"/>
            <a:ext cx="1188132" cy="566017"/>
          </a:xfrm>
          <a:prstGeom prst="wedgeRectCallout">
            <a:avLst>
              <a:gd name="adj1" fmla="val 2002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随文笔记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87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r>
              <a:rPr lang="zh-CN" altLang="en-US" dirty="0" smtClean="0"/>
              <a:t>参考文献样式设置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NoteFirst</a:t>
            </a:r>
            <a:r>
              <a:rPr lang="en-US" altLang="zh-CN" dirty="0"/>
              <a:t> </a:t>
            </a:r>
            <a:r>
              <a:rPr lang="zh-CN" altLang="en-US" dirty="0"/>
              <a:t>已经提供了常用的参考文献样式。</a:t>
            </a:r>
            <a:r>
              <a:rPr lang="en-US" altLang="zh-CN" dirty="0" err="1" smtClean="0"/>
              <a:t>NoteFirst</a:t>
            </a:r>
            <a:r>
              <a:rPr lang="en-US" altLang="zh-CN" dirty="0" smtClean="0"/>
              <a:t> </a:t>
            </a:r>
            <a:r>
              <a:rPr lang="zh-CN" altLang="en-US" dirty="0"/>
              <a:t>支持用户新建参考文献样式</a:t>
            </a:r>
            <a:r>
              <a:rPr lang="zh-CN" altLang="en-US" dirty="0" smtClean="0"/>
              <a:t>，或者</a:t>
            </a:r>
            <a:r>
              <a:rPr lang="zh-CN" altLang="en-US" dirty="0"/>
              <a:t>对参考文献样式进行细节</a:t>
            </a:r>
            <a:r>
              <a:rPr lang="zh-CN" altLang="en-US" dirty="0" smtClean="0"/>
              <a:t>修改</a:t>
            </a:r>
            <a:endParaRPr lang="en-US" altLang="zh-CN" dirty="0" smtClean="0"/>
          </a:p>
          <a:p>
            <a:r>
              <a:rPr lang="zh-CN" altLang="en-US" dirty="0"/>
              <a:t>主窗体菜单栏的“工具”一项，选择“参考文献样式管理器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sz="2000" dirty="0">
                <a:solidFill>
                  <a:srgbClr val="C00000"/>
                </a:solidFill>
              </a:rPr>
              <a:t>说明：新建样式需要做很多工作，建议在一个系统现有样式的基础上进行修改，然后</a:t>
            </a:r>
            <a:r>
              <a:rPr lang="zh-CN" altLang="en-US" sz="2000" dirty="0" smtClean="0">
                <a:solidFill>
                  <a:srgbClr val="C00000"/>
                </a:solidFill>
              </a:rPr>
              <a:t>另存</a:t>
            </a:r>
            <a:r>
              <a:rPr lang="zh-CN" altLang="en-US" sz="2000" dirty="0">
                <a:solidFill>
                  <a:srgbClr val="C00000"/>
                </a:solidFill>
              </a:rPr>
              <a:t>。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56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13550" cy="4525963"/>
          </a:xfrm>
        </p:spPr>
      </p:pic>
    </p:spTree>
    <p:extLst>
      <p:ext uri="{BB962C8B-B14F-4D97-AF65-F5344CB8AC3E}">
        <p14:creationId xmlns:p14="http://schemas.microsoft.com/office/powerpoint/2010/main" val="28554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zh-CN" altLang="en-US" dirty="0" smtClean="0"/>
              <a:t>学术格子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学术人员的最佳助手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984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749679" cy="4165186"/>
          </a:xfrm>
        </p:spPr>
      </p:pic>
    </p:spTree>
    <p:extLst>
      <p:ext uri="{BB962C8B-B14F-4D97-AF65-F5344CB8AC3E}">
        <p14:creationId xmlns:p14="http://schemas.microsoft.com/office/powerpoint/2010/main" val="25629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zh-CN" altLang="en-US" dirty="0" smtClean="0"/>
              <a:t>什么是学术格子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学术格子</a:t>
            </a:r>
            <a:r>
              <a:rPr lang="en-US" altLang="zh-CN" dirty="0"/>
              <a:t>(acagrid.com)</a:t>
            </a:r>
            <a:r>
              <a:rPr lang="zh-CN" altLang="en-US" dirty="0"/>
              <a:t>是快智科技在调研了近百名学者后历经两年开发的专业在线工具，是面向中国高校科研院所的科研人员，帮助学者们管理学术成果的专业平台。</a:t>
            </a:r>
          </a:p>
          <a:p>
            <a:r>
              <a:rPr lang="zh-CN" altLang="en-US" dirty="0"/>
              <a:t>学术格子拥有免费、专业的学术网盘、随时随地上传管理学术成果；闪电完成申报材料，自动生成文件，无需繁琐操作；安全备份，支持网页手机同时上传，再也不用担心文件遗失；众多独特功能，协助管理学术成果，手机扫描仪、智能填表助手、基金课题一键结题功能</a:t>
            </a:r>
            <a:r>
              <a:rPr lang="en-US" altLang="zh-CN" dirty="0"/>
              <a:t>……</a:t>
            </a:r>
          </a:p>
          <a:p>
            <a:r>
              <a:rPr lang="zh-CN" altLang="en-US" dirty="0"/>
              <a:t>学术格子致力于帮助学者管理学术成果，成为高校教师的随身科研秘书，科研学者的免费学术网盘。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805263"/>
            <a:ext cx="6492764" cy="8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744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zh-CN" altLang="en-US" dirty="0"/>
              <a:t>快智科技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快</a:t>
            </a:r>
            <a:r>
              <a:rPr lang="zh-CN" altLang="en-US" dirty="0"/>
              <a:t>智科技（</a:t>
            </a:r>
            <a:r>
              <a:rPr lang="en-US" altLang="zh-CN" dirty="0" err="1"/>
              <a:t>QuickWis</a:t>
            </a:r>
            <a:r>
              <a:rPr lang="zh-CN" altLang="en-US" dirty="0"/>
              <a:t>）是阿里巴巴创新中心旗下企业，本公司专注于知识管理类型的信息化产品开发，曾获得阿里巴巴创新大赛全国总冠军，作为国内领先的资源管理平台供应</a:t>
            </a:r>
            <a:r>
              <a:rPr lang="zh-CN" altLang="en-US" dirty="0" smtClean="0"/>
              <a:t>商。</a:t>
            </a:r>
            <a:endParaRPr lang="en-US" altLang="zh-CN" dirty="0" smtClean="0"/>
          </a:p>
          <a:p>
            <a:r>
              <a:rPr lang="zh-CN" altLang="en-US" dirty="0" smtClean="0"/>
              <a:t>曾</a:t>
            </a:r>
            <a:r>
              <a:rPr lang="zh-CN" altLang="en-US" dirty="0"/>
              <a:t>被中央人民广播电台、湖南卫视、湖南经视、湖南都市频道、</a:t>
            </a:r>
            <a:r>
              <a:rPr lang="en-US" altLang="zh-CN" dirty="0"/>
              <a:t>《</a:t>
            </a:r>
            <a:r>
              <a:rPr lang="zh-CN" altLang="en-US" dirty="0"/>
              <a:t>晨报周刊</a:t>
            </a:r>
            <a:r>
              <a:rPr lang="en-US" altLang="zh-CN" dirty="0"/>
              <a:t>》</a:t>
            </a:r>
            <a:r>
              <a:rPr lang="zh-CN" altLang="en-US" dirty="0"/>
              <a:t>、爱范儿、少数派、利器、最美应用、优设、小众软件、猎云网等诸多媒体报导。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22976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zh-CN" altLang="en-US" dirty="0" smtClean="0"/>
              <a:t>来源于科研用户的无奈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高校教师面对</a:t>
            </a:r>
            <a:r>
              <a:rPr lang="zh-CN" altLang="en-US" dirty="0"/>
              <a:t>学校和学院时常发来的表格提交通知总是很无奈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表格</a:t>
            </a:r>
            <a:r>
              <a:rPr lang="zh-CN" altLang="en-US" dirty="0"/>
              <a:t>的内容总是千篇一律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</a:t>
            </a:r>
            <a:r>
              <a:rPr lang="zh-CN" altLang="en-US" dirty="0"/>
              <a:t>：项目结题表、职称评定表、人事表、年终总结表</a:t>
            </a:r>
            <a:r>
              <a:rPr lang="en-US" altLang="zh-CN" dirty="0"/>
              <a:t>…</a:t>
            </a:r>
            <a:r>
              <a:rPr lang="zh-CN" altLang="en-US" dirty="0"/>
              <a:t>填来填去也无非就是那些常用的信息，每次都要重新填写，既浪费时间，意义又不大。但是又需要配合学院的工作，也关系到个人的职称评审。</a:t>
            </a:r>
          </a:p>
        </p:txBody>
      </p:sp>
    </p:spTree>
    <p:extLst>
      <p:ext uri="{BB962C8B-B14F-4D97-AF65-F5344CB8AC3E}">
        <p14:creationId xmlns:p14="http://schemas.microsoft.com/office/powerpoint/2010/main" val="4062289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访问方式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http://www.acagrid.com/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5832648" cy="41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279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5184576"/>
          </a:xfrm>
        </p:spPr>
      </p:pic>
    </p:spTree>
    <p:extLst>
      <p:ext uri="{BB962C8B-B14F-4D97-AF65-F5344CB8AC3E}">
        <p14:creationId xmlns:p14="http://schemas.microsoft.com/office/powerpoint/2010/main" val="34702029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批量导入学术成果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默认可以从知网论文、知网专利、佰腾专利中匹配姓名和单位检索结果批量导入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9144000" cy="200076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30547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200900" cy="5139773"/>
          </a:xfr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475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229600" cy="4176464"/>
          </a:xfrm>
        </p:spPr>
      </p:pic>
    </p:spTree>
    <p:extLst>
      <p:ext uri="{BB962C8B-B14F-4D97-AF65-F5344CB8AC3E}">
        <p14:creationId xmlns:p14="http://schemas.microsoft.com/office/powerpoint/2010/main" val="30060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228661"/>
          </a:xfrm>
          <a:prstGeom prst="rect">
            <a:avLst/>
          </a:prstGeom>
          <a:solidFill>
            <a:schemeClr val="accent2"/>
          </a:solidFill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077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单篇导入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1416"/>
            <a:ext cx="3096344" cy="5139952"/>
          </a:xfrm>
          <a:ln w="76200"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2705100" cy="3000375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56820" y="5445224"/>
            <a:ext cx="28083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目前支持</a:t>
            </a:r>
            <a:r>
              <a:rPr lang="en-US" altLang="zh-CN" dirty="0" smtClean="0"/>
              <a:t>PDF  JPG PNG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402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下载安装与使用</a:t>
            </a:r>
            <a:r>
              <a:rPr lang="zh-CN" altLang="en-US" dirty="0" smtClean="0"/>
              <a:t>指引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题录管理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参考文献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笔记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参考</a:t>
            </a:r>
            <a:r>
              <a:rPr lang="zh-CN" altLang="en-US" dirty="0"/>
              <a:t>文献样式设置</a:t>
            </a:r>
          </a:p>
        </p:txBody>
      </p:sp>
    </p:spTree>
    <p:extLst>
      <p:ext uri="{BB962C8B-B14F-4D97-AF65-F5344CB8AC3E}">
        <p14:creationId xmlns:p14="http://schemas.microsoft.com/office/powerpoint/2010/main" val="31644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成果管理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229600" cy="5328592"/>
          </a:xfr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911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4" y="1600200"/>
            <a:ext cx="7739311" cy="4525963"/>
          </a:xfrm>
          <a:ln w="57150">
            <a:solidFill>
              <a:schemeClr val="accent1"/>
            </a:solidFill>
          </a:ln>
        </p:spPr>
      </p:pic>
      <p:sp>
        <p:nvSpPr>
          <p:cNvPr id="5" name="矩形标注 4"/>
          <p:cNvSpPr/>
          <p:nvPr/>
        </p:nvSpPr>
        <p:spPr>
          <a:xfrm>
            <a:off x="6300192" y="3573016"/>
            <a:ext cx="1368152" cy="720080"/>
          </a:xfrm>
          <a:prstGeom prst="wedgeRectCallout">
            <a:avLst>
              <a:gd name="adj1" fmla="val 32799"/>
              <a:gd name="adj2" fmla="val -86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排序方式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13010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9" y="476672"/>
            <a:ext cx="4362450" cy="1895475"/>
          </a:xfrm>
          <a:ln w="57150"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019425" cy="291465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cxnSp>
        <p:nvCxnSpPr>
          <p:cNvPr id="7" name="直接箭头连接符 6"/>
          <p:cNvCxnSpPr/>
          <p:nvPr/>
        </p:nvCxnSpPr>
        <p:spPr>
          <a:xfrm>
            <a:off x="1115616" y="2132856"/>
            <a:ext cx="5184576" cy="151216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25144"/>
            <a:ext cx="4619625" cy="136207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cxnSp>
        <p:nvCxnSpPr>
          <p:cNvPr id="10" name="直接箭头连接符 9"/>
          <p:cNvCxnSpPr/>
          <p:nvPr/>
        </p:nvCxnSpPr>
        <p:spPr>
          <a:xfrm flipH="1">
            <a:off x="4427984" y="4221088"/>
            <a:ext cx="2808312" cy="100811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标注 10"/>
          <p:cNvSpPr/>
          <p:nvPr/>
        </p:nvSpPr>
        <p:spPr>
          <a:xfrm>
            <a:off x="5652120" y="4938129"/>
            <a:ext cx="2448272" cy="936104"/>
          </a:xfrm>
          <a:prstGeom prst="wedgeRectCallout">
            <a:avLst>
              <a:gd name="adj1" fmla="val -23600"/>
              <a:gd name="adj2" fmla="val -71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可针对一个题录上传多个</a:t>
            </a:r>
            <a:r>
              <a:rPr lang="en-US" altLang="zh-CN" dirty="0" smtClean="0"/>
              <a:t>PDF</a:t>
            </a:r>
            <a:r>
              <a:rPr lang="zh-CN" altLang="en-US" dirty="0" smtClean="0"/>
              <a:t>，如包括封面等信息</a:t>
            </a:r>
            <a:r>
              <a:rPr lang="en-US" altLang="zh-CN" dirty="0" smtClean="0"/>
              <a:t>,</a:t>
            </a:r>
            <a:r>
              <a:rPr lang="zh-CN" altLang="en-US" dirty="0" smtClean="0"/>
              <a:t>和全文</a:t>
            </a:r>
            <a:r>
              <a:rPr lang="en-US" altLang="zh-CN" dirty="0" smtClean="0"/>
              <a:t>PDF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43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056783" cy="6480720"/>
          </a:xfrm>
        </p:spPr>
      </p:pic>
    </p:spTree>
    <p:extLst>
      <p:ext uri="{BB962C8B-B14F-4D97-AF65-F5344CB8AC3E}">
        <p14:creationId xmlns:p14="http://schemas.microsoft.com/office/powerpoint/2010/main" val="26076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生成材料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71" y="1600200"/>
            <a:ext cx="6560257" cy="4525963"/>
          </a:xfrm>
          <a:ln w="57150">
            <a:solidFill>
              <a:srgbClr val="0070C0"/>
            </a:solidFill>
          </a:ln>
        </p:spPr>
      </p:pic>
      <p:sp>
        <p:nvSpPr>
          <p:cNvPr id="5" name="矩形标注 4"/>
          <p:cNvSpPr/>
          <p:nvPr/>
        </p:nvSpPr>
        <p:spPr>
          <a:xfrm>
            <a:off x="7524328" y="1124744"/>
            <a:ext cx="1440160" cy="86409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先挑选成果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83552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049711" cy="5577483"/>
          </a:xfrm>
        </p:spPr>
      </p:pic>
      <p:sp>
        <p:nvSpPr>
          <p:cNvPr id="5" name="矩形标注 4"/>
          <p:cNvSpPr/>
          <p:nvPr/>
        </p:nvSpPr>
        <p:spPr>
          <a:xfrm>
            <a:off x="4932040" y="1628800"/>
            <a:ext cx="1728192" cy="792088"/>
          </a:xfrm>
          <a:prstGeom prst="wedgeRectCallout">
            <a:avLst>
              <a:gd name="adj1" fmla="val -60026"/>
              <a:gd name="adj2" fmla="val -20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编辑封面</a:t>
            </a:r>
            <a:endParaRPr lang="zh-CN" altLang="en-US" dirty="0"/>
          </a:p>
        </p:txBody>
      </p:sp>
      <p:sp>
        <p:nvSpPr>
          <p:cNvPr id="6" name="矩形标注 5"/>
          <p:cNvSpPr/>
          <p:nvPr/>
        </p:nvSpPr>
        <p:spPr>
          <a:xfrm>
            <a:off x="6084168" y="4869160"/>
            <a:ext cx="1728192" cy="792088"/>
          </a:xfrm>
          <a:prstGeom prst="wedgeRectCallout">
            <a:avLst>
              <a:gd name="adj1" fmla="val -21486"/>
              <a:gd name="adj2" fmla="val 70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生成</a:t>
            </a:r>
            <a:r>
              <a:rPr lang="en-US" altLang="zh-CN" dirty="0" smtClean="0"/>
              <a:t>PDF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38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汇总表格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0" y="1340768"/>
            <a:ext cx="8820298" cy="1772847"/>
          </a:xfrm>
          <a:ln w="57150"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0" y="3578999"/>
            <a:ext cx="8820298" cy="303220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56827"/>
            <a:ext cx="2724150" cy="287655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860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6768752" cy="2973968"/>
          </a:xfrm>
        </p:spPr>
      </p:pic>
    </p:spTree>
    <p:extLst>
      <p:ext uri="{BB962C8B-B14F-4D97-AF65-F5344CB8AC3E}">
        <p14:creationId xmlns:p14="http://schemas.microsoft.com/office/powerpoint/2010/main" val="22983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填表助手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70" y="1600200"/>
            <a:ext cx="4419260" cy="4525963"/>
          </a:xfrm>
          <a:solidFill>
            <a:schemeClr val="accent2"/>
          </a:solidFill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520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9411"/>
            <a:ext cx="8346159" cy="5112568"/>
          </a:xfrm>
          <a:prstGeom prst="rect">
            <a:avLst/>
          </a:prstGeom>
          <a:solidFill>
            <a:schemeClr val="accent2"/>
          </a:solidFill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335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下载安装与使用指引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登录 </a:t>
            </a: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://www.notefirst.com/</a:t>
            </a:r>
            <a:r>
              <a:rPr lang="zh-CN" altLang="en-US" dirty="0" smtClean="0"/>
              <a:t>，</a:t>
            </a:r>
            <a:r>
              <a:rPr lang="zh-CN" altLang="en-US" dirty="0"/>
              <a:t>即可进行 </a:t>
            </a:r>
            <a:r>
              <a:rPr lang="en-US" altLang="zh-CN" dirty="0" err="1"/>
              <a:t>NoteFirst</a:t>
            </a:r>
            <a:r>
              <a:rPr lang="en-US" altLang="zh-CN" dirty="0"/>
              <a:t> </a:t>
            </a:r>
            <a:r>
              <a:rPr lang="zh-CN" altLang="en-US" dirty="0" smtClean="0"/>
              <a:t>软件的</a:t>
            </a:r>
            <a:r>
              <a:rPr lang="zh-CN" altLang="en-US" dirty="0"/>
              <a:t>免费下载和</a:t>
            </a:r>
            <a:r>
              <a:rPr lang="zh-CN" altLang="en-US" dirty="0" smtClean="0"/>
              <a:t>使用</a:t>
            </a:r>
            <a:endParaRPr lang="en-US" altLang="zh-CN" dirty="0" smtClean="0"/>
          </a:p>
          <a:p>
            <a:r>
              <a:rPr lang="zh-CN" altLang="en-US" dirty="0"/>
              <a:t>安装完成以后，用户桌面上自动生成一个“</a:t>
            </a:r>
            <a:r>
              <a:rPr lang="en-US" altLang="zh-CN" dirty="0" err="1"/>
              <a:t>NoteFirst</a:t>
            </a:r>
            <a:r>
              <a:rPr lang="en-US" altLang="zh-CN" dirty="0"/>
              <a:t> 3.0”</a:t>
            </a:r>
            <a:r>
              <a:rPr lang="zh-CN" altLang="en-US" dirty="0"/>
              <a:t>快捷方式，双击以后</a:t>
            </a:r>
            <a:r>
              <a:rPr lang="zh-CN" altLang="en-US" dirty="0" smtClean="0"/>
              <a:t>进入登录界面</a:t>
            </a:r>
            <a:endParaRPr lang="zh-CN" altLang="en-US" dirty="0"/>
          </a:p>
          <a:p>
            <a:pPr lvl="1"/>
            <a:r>
              <a:rPr lang="zh-CN" altLang="en-US" dirty="0" smtClean="0"/>
              <a:t>需要</a:t>
            </a:r>
            <a:r>
              <a:rPr lang="zh-CN" altLang="en-US" dirty="0"/>
              <a:t>先免费注册</a:t>
            </a:r>
            <a:r>
              <a:rPr lang="zh-CN" altLang="en-US" dirty="0" smtClean="0"/>
              <a:t>账号，点击“注册新账号”</a:t>
            </a:r>
            <a:endParaRPr lang="zh-CN" altLang="en-US" dirty="0"/>
          </a:p>
          <a:p>
            <a:pPr lvl="1"/>
            <a:r>
              <a:rPr lang="zh-CN" altLang="en-US" dirty="0" smtClean="0"/>
              <a:t>需要到注册</a:t>
            </a:r>
            <a:r>
              <a:rPr lang="zh-CN" altLang="en-US" dirty="0"/>
              <a:t>邮箱中进行账号激活。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4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3863"/>
            <a:ext cx="9132887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zh-CN" altLang="en-US" dirty="0" smtClean="0"/>
              <a:t>学术格子评价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优势</a:t>
            </a:r>
            <a:endParaRPr lang="en-US" altLang="zh-CN" dirty="0" smtClean="0"/>
          </a:p>
          <a:p>
            <a:pPr lvl="1"/>
            <a:r>
              <a:rPr lang="en-US" altLang="zh-CN" dirty="0"/>
              <a:t> </a:t>
            </a:r>
            <a:r>
              <a:rPr lang="zh-CN" altLang="en-US" dirty="0" smtClean="0"/>
              <a:t>云存储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中文文献批量添加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档案归类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表格字段自动生成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填表和结题功能值得期待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目前申请使用可成为终审用户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移动端也可以自由操作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458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zh-CN" altLang="en-US" dirty="0"/>
              <a:t>学术格子评价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学术格子的出现是基于科研用户最头痛的困扰而研发的产品，但因为各种申报表的不同，所以想一概囊括，也并非易事。</a:t>
            </a:r>
            <a:endParaRPr lang="en-US" altLang="zh-CN" dirty="0" smtClean="0"/>
          </a:p>
          <a:p>
            <a:r>
              <a:rPr lang="zh-CN" altLang="en-US" dirty="0" smtClean="0"/>
              <a:t>功能还需要不断完善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目前看还比较单一、简单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一些动态数据无法抓取如被引次数、影响因子等信息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外文文献的批量抓取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表格字段的前后排序功能，字段的自由组配功能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辅助材料自动生成中如何去除掉一个文件中的部分页面（如封面）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98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作为一款新产品，还是比较值得期待，还需要看后续的发展情况。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89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百度脑图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免安装</a:t>
            </a:r>
            <a:endParaRPr lang="en-US" altLang="zh-CN" dirty="0" smtClean="0"/>
          </a:p>
          <a:p>
            <a:r>
              <a:rPr lang="zh-CN" altLang="en-US" dirty="0"/>
              <a:t>云</a:t>
            </a:r>
            <a:r>
              <a:rPr lang="zh-CN" altLang="en-US" dirty="0" smtClean="0"/>
              <a:t>存储</a:t>
            </a:r>
            <a:endParaRPr lang="en-US" altLang="zh-CN" dirty="0" smtClean="0"/>
          </a:p>
          <a:p>
            <a:r>
              <a:rPr lang="zh-CN" altLang="en-US" dirty="0" smtClean="0"/>
              <a:t>易分享</a:t>
            </a:r>
            <a:endParaRPr lang="en-US" altLang="zh-CN" dirty="0" smtClean="0"/>
          </a:p>
          <a:p>
            <a:r>
              <a:rPr lang="zh-CN" altLang="en-US" dirty="0"/>
              <a:t>百</a:t>
            </a:r>
            <a:r>
              <a:rPr lang="zh-CN" altLang="en-US" dirty="0" smtClean="0"/>
              <a:t>度账号登录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20632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676456" cy="182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57" y="3212976"/>
            <a:ext cx="56959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260647"/>
            <a:ext cx="131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思路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182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600" dirty="0" smtClean="0"/>
              <a:t>谢  谢！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8782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048"/>
            <a:ext cx="7613080" cy="6204288"/>
          </a:xfrm>
        </p:spPr>
      </p:pic>
      <p:sp>
        <p:nvSpPr>
          <p:cNvPr id="2" name="圆角矩形标注 1"/>
          <p:cNvSpPr/>
          <p:nvPr/>
        </p:nvSpPr>
        <p:spPr>
          <a:xfrm>
            <a:off x="2483768" y="5301208"/>
            <a:ext cx="1296144" cy="648072"/>
          </a:xfrm>
          <a:prstGeom prst="wedgeRoundRectCallout">
            <a:avLst>
              <a:gd name="adj1" fmla="val -58284"/>
              <a:gd name="adj2" fmla="val -369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功能切换</a:t>
            </a:r>
            <a:endParaRPr lang="zh-CN" altLang="en-US" dirty="0"/>
          </a:p>
        </p:txBody>
      </p:sp>
      <p:sp>
        <p:nvSpPr>
          <p:cNvPr id="5" name="圆角矩形标注 4"/>
          <p:cNvSpPr/>
          <p:nvPr/>
        </p:nvSpPr>
        <p:spPr>
          <a:xfrm>
            <a:off x="6876256" y="1304764"/>
            <a:ext cx="1296144" cy="648072"/>
          </a:xfrm>
          <a:prstGeom prst="wedgeRoundRectCallout">
            <a:avLst>
              <a:gd name="adj1" fmla="val -23446"/>
              <a:gd name="adj2" fmla="val -6814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悬浮插件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40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2160</Words>
  <Application>Microsoft Office PowerPoint</Application>
  <PresentationFormat>全屏显示(4:3)</PresentationFormat>
  <Paragraphs>236</Paragraphs>
  <Slides>86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86</vt:i4>
      </vt:variant>
    </vt:vector>
  </HeadingPairs>
  <TitlesOfParts>
    <vt:vector size="87" baseType="lpstr">
      <vt:lpstr>Office 主题</vt:lpstr>
      <vt:lpstr>文献管理软件</vt:lpstr>
      <vt:lpstr>文献管理软件</vt:lpstr>
      <vt:lpstr>文献管理软件的主要功能</vt:lpstr>
      <vt:lpstr>常用文献管理软件介绍</vt:lpstr>
      <vt:lpstr>Notefirst用法详解</vt:lpstr>
      <vt:lpstr>PowerPoint 演示文稿</vt:lpstr>
      <vt:lpstr>主要功能</vt:lpstr>
      <vt:lpstr>1下载安装与使用指引</vt:lpstr>
      <vt:lpstr>PowerPoint 演示文稿</vt:lpstr>
      <vt:lpstr>1下载安装与使用指引</vt:lpstr>
      <vt:lpstr>PowerPoint 演示文稿</vt:lpstr>
      <vt:lpstr>PowerPoint 演示文稿</vt:lpstr>
      <vt:lpstr>5文献（题录）管理</vt:lpstr>
      <vt:lpstr>5题录管理——文件夹管理</vt:lpstr>
      <vt:lpstr>5题录管理——题录显示列表</vt:lpstr>
      <vt:lpstr>5题录管理——文献检索</vt:lpstr>
      <vt:lpstr>5题录管理——文献排序</vt:lpstr>
      <vt:lpstr>5题录管理——文献标注</vt:lpstr>
      <vt:lpstr>5题录管理——全文、标签</vt:lpstr>
      <vt:lpstr>5题录管理——新建题录 </vt:lpstr>
      <vt:lpstr>PowerPoint 演示文稿</vt:lpstr>
      <vt:lpstr>5题录管理——导入文件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5题录管理——从数据库中导入题录</vt:lpstr>
      <vt:lpstr>PowerPoint 演示文稿</vt:lpstr>
      <vt:lpstr>PowerPoint 演示文稿</vt:lpstr>
      <vt:lpstr>PowerPoint 演示文稿</vt:lpstr>
      <vt:lpstr>PowerPoint 演示文稿</vt:lpstr>
      <vt:lpstr>5题录管理——从数据库中导入题录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5题录管理——全文自动下载</vt:lpstr>
      <vt:lpstr>PowerPoint 演示文稿</vt:lpstr>
      <vt:lpstr>5题录管理——题录自动更新</vt:lpstr>
      <vt:lpstr>PowerPoint 演示文稿</vt:lpstr>
      <vt:lpstr>5题录管理——重复题录的处理</vt:lpstr>
      <vt:lpstr>PowerPoint 演示文稿</vt:lpstr>
      <vt:lpstr>6参考文献——自动形成</vt:lpstr>
      <vt:lpstr>PowerPoint 演示文稿</vt:lpstr>
      <vt:lpstr>6参考文献——更换引文格式</vt:lpstr>
      <vt:lpstr>6参考文献——引文编辑和删除</vt:lpstr>
      <vt:lpstr>PowerPoint 演示文稿</vt:lpstr>
      <vt:lpstr>6参考文献——引文格式化</vt:lpstr>
      <vt:lpstr>6参考文献——移除标记</vt:lpstr>
      <vt:lpstr>6参考文献——去除格式化</vt:lpstr>
      <vt:lpstr>6参考文献——引文定位</vt:lpstr>
      <vt:lpstr>7笔记</vt:lpstr>
      <vt:lpstr>PowerPoint 演示文稿</vt:lpstr>
      <vt:lpstr>8参考文献样式设置</vt:lpstr>
      <vt:lpstr>PowerPoint 演示文稿</vt:lpstr>
      <vt:lpstr>学术格子——学术人员的最佳助手</vt:lpstr>
      <vt:lpstr>什么是学术格子</vt:lpstr>
      <vt:lpstr>快智科技</vt:lpstr>
      <vt:lpstr>来源于科研用户的无奈</vt:lpstr>
      <vt:lpstr>访问方式</vt:lpstr>
      <vt:lpstr>PowerPoint 演示文稿</vt:lpstr>
      <vt:lpstr>1批量导入学术成果</vt:lpstr>
      <vt:lpstr>PowerPoint 演示文稿</vt:lpstr>
      <vt:lpstr>PowerPoint 演示文稿</vt:lpstr>
      <vt:lpstr>PowerPoint 演示文稿</vt:lpstr>
      <vt:lpstr>2单篇导入</vt:lpstr>
      <vt:lpstr>3成果管理</vt:lpstr>
      <vt:lpstr>PowerPoint 演示文稿</vt:lpstr>
      <vt:lpstr>PowerPoint 演示文稿</vt:lpstr>
      <vt:lpstr>PowerPoint 演示文稿</vt:lpstr>
      <vt:lpstr>4生成材料</vt:lpstr>
      <vt:lpstr>PowerPoint 演示文稿</vt:lpstr>
      <vt:lpstr>5汇总表格</vt:lpstr>
      <vt:lpstr>PowerPoint 演示文稿</vt:lpstr>
      <vt:lpstr>6填表助手</vt:lpstr>
      <vt:lpstr>PowerPoint 演示文稿</vt:lpstr>
      <vt:lpstr>PowerPoint 演示文稿</vt:lpstr>
      <vt:lpstr>学术格子评价</vt:lpstr>
      <vt:lpstr>学术格子评价</vt:lpstr>
      <vt:lpstr>PowerPoint 演示文稿</vt:lpstr>
      <vt:lpstr>百度脑图</vt:lpstr>
      <vt:lpstr>PowerPoint 演示文稿</vt:lpstr>
      <vt:lpstr>谢 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</cp:lastModifiedBy>
  <cp:revision>63</cp:revision>
  <dcterms:created xsi:type="dcterms:W3CDTF">2013-11-05T02:16:36Z</dcterms:created>
  <dcterms:modified xsi:type="dcterms:W3CDTF">2018-10-10T08:42:28Z</dcterms:modified>
</cp:coreProperties>
</file>