
<file path=[Content_Types].xml><?xml version="1.0" encoding="utf-8"?>
<Types xmlns="http://schemas.openxmlformats.org/package/2006/content-types">
  <Default Extension="jpeg" ContentType="image/jpeg"/>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458" r:id="rId3"/>
    <p:sldId id="459" r:id="rId4"/>
    <p:sldId id="460" r:id="rId5"/>
    <p:sldId id="461" r:id="rId6"/>
    <p:sldId id="462" r:id="rId7"/>
    <p:sldId id="463" r:id="rId8"/>
    <p:sldId id="464" r:id="rId9"/>
    <p:sldId id="465" r:id="rId10"/>
    <p:sldId id="466" r:id="rId11"/>
    <p:sldId id="467" r:id="rId12"/>
    <p:sldId id="468" r:id="rId13"/>
    <p:sldId id="469" r:id="rId14"/>
    <p:sldId id="470" r:id="rId15"/>
    <p:sldId id="471" r:id="rId16"/>
    <p:sldId id="640" r:id="rId17"/>
    <p:sldId id="473" r:id="rId18"/>
    <p:sldId id="474" r:id="rId19"/>
    <p:sldId id="475" r:id="rId20"/>
    <p:sldId id="476" r:id="rId21"/>
    <p:sldId id="477" r:id="rId22"/>
    <p:sldId id="478" r:id="rId23"/>
    <p:sldId id="497" r:id="rId24"/>
    <p:sldId id="479" r:id="rId26"/>
    <p:sldId id="306" r:id="rId27"/>
    <p:sldId id="308" r:id="rId28"/>
    <p:sldId id="309" r:id="rId29"/>
    <p:sldId id="311" r:id="rId30"/>
    <p:sldId id="438" r:id="rId31"/>
    <p:sldId id="403" r:id="rId32"/>
    <p:sldId id="641" r:id="rId33"/>
    <p:sldId id="642" r:id="rId34"/>
    <p:sldId id="643" r:id="rId35"/>
    <p:sldId id="402" r:id="rId36"/>
    <p:sldId id="644" r:id="rId37"/>
    <p:sldId id="645" r:id="rId38"/>
    <p:sldId id="650" r:id="rId39"/>
    <p:sldId id="647" r:id="rId40"/>
    <p:sldId id="646" r:id="rId41"/>
    <p:sldId id="649" r:id="rId42"/>
    <p:sldId id="409" r:id="rId43"/>
    <p:sldId id="651" r:id="rId44"/>
    <p:sldId id="653" r:id="rId45"/>
    <p:sldId id="652" r:id="rId46"/>
    <p:sldId id="654" r:id="rId47"/>
    <p:sldId id="655" r:id="rId48"/>
    <p:sldId id="657" r:id="rId49"/>
    <p:sldId id="664" r:id="rId50"/>
    <p:sldId id="658" r:id="rId51"/>
    <p:sldId id="656" r:id="rId52"/>
    <p:sldId id="659" r:id="rId53"/>
    <p:sldId id="660" r:id="rId54"/>
    <p:sldId id="662" r:id="rId55"/>
    <p:sldId id="661" r:id="rId56"/>
    <p:sldId id="424" r:id="rId57"/>
    <p:sldId id="426" r:id="rId58"/>
    <p:sldId id="337" r:id="rId59"/>
    <p:sldId id="338" r:id="rId60"/>
    <p:sldId id="335" r:id="rId61"/>
    <p:sldId id="665" r:id="rId62"/>
    <p:sldId id="669" r:id="rId63"/>
    <p:sldId id="666" r:id="rId64"/>
    <p:sldId id="668" r:id="rId65"/>
    <p:sldId id="341" r:id="rId66"/>
    <p:sldId id="342" r:id="rId67"/>
    <p:sldId id="343" r:id="rId68"/>
    <p:sldId id="429" r:id="rId69"/>
    <p:sldId id="670" r:id="rId70"/>
    <p:sldId id="672" r:id="rId71"/>
    <p:sldId id="671" r:id="rId72"/>
    <p:sldId id="673" r:id="rId73"/>
    <p:sldId id="674" r:id="rId74"/>
    <p:sldId id="675" r:id="rId75"/>
    <p:sldId id="677" r:id="rId76"/>
    <p:sldId id="443" r:id="rId77"/>
    <p:sldId id="444" r:id="rId78"/>
    <p:sldId id="445" r:id="rId79"/>
    <p:sldId id="446" r:id="rId80"/>
    <p:sldId id="447" r:id="rId81"/>
    <p:sldId id="448" r:id="rId82"/>
    <p:sldId id="496" r:id="rId83"/>
    <p:sldId id="482" r:id="rId84"/>
    <p:sldId id="611" r:id="rId85"/>
    <p:sldId id="612" r:id="rId86"/>
    <p:sldId id="613" r:id="rId87"/>
    <p:sldId id="486" r:id="rId88"/>
    <p:sldId id="487" r:id="rId89"/>
    <p:sldId id="488" r:id="rId90"/>
    <p:sldId id="489" r:id="rId91"/>
    <p:sldId id="492" r:id="rId92"/>
    <p:sldId id="517" r:id="rId93"/>
    <p:sldId id="518" r:id="rId94"/>
    <p:sldId id="501" r:id="rId95"/>
    <p:sldId id="502" r:id="rId96"/>
    <p:sldId id="614" r:id="rId97"/>
    <p:sldId id="615" r:id="rId98"/>
    <p:sldId id="616" r:id="rId99"/>
    <p:sldId id="503" r:id="rId100"/>
    <p:sldId id="504" r:id="rId101"/>
    <p:sldId id="505" r:id="rId102"/>
    <p:sldId id="506" r:id="rId103"/>
    <p:sldId id="507" r:id="rId104"/>
    <p:sldId id="509" r:id="rId105"/>
    <p:sldId id="510" r:id="rId106"/>
    <p:sldId id="511" r:id="rId107"/>
    <p:sldId id="512" r:id="rId108"/>
    <p:sldId id="513" r:id="rId109"/>
    <p:sldId id="749" r:id="rId110"/>
    <p:sldId id="514" r:id="rId111"/>
    <p:sldId id="515" r:id="rId112"/>
    <p:sldId id="750" r:id="rId113"/>
    <p:sldId id="617" r:id="rId114"/>
    <p:sldId id="516" r:id="rId11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70C0"/>
    <a:srgbClr val="EE801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94678" autoAdjust="0"/>
  </p:normalViewPr>
  <p:slideViewPr>
    <p:cSldViewPr showGuides="1">
      <p:cViewPr>
        <p:scale>
          <a:sx n="100" d="100"/>
          <a:sy n="100" d="100"/>
        </p:scale>
        <p:origin x="-1104" y="-324"/>
      </p:cViewPr>
      <p:guideLst>
        <p:guide orient="horz" pos="1122"/>
        <p:guide pos="2848"/>
        <p:guide pos="130"/>
        <p:guide pos="56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68" d="100"/>
          <a:sy n="68" d="100"/>
        </p:scale>
        <p:origin x="-2856" y="-90"/>
      </p:cViewPr>
      <p:guideLst>
        <p:guide orient="horz" pos="2913"/>
        <p:guide pos="2136"/>
      </p:guideLst>
    </p:cSldViewPr>
  </p:notesViewPr>
  <p:gridSpacing cx="45005" cy="45005"/>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8" Type="http://schemas.openxmlformats.org/officeDocument/2006/relationships/tableStyles" Target="tableStyles.xml"/><Relationship Id="rId117" Type="http://schemas.openxmlformats.org/officeDocument/2006/relationships/viewProps" Target="viewProps.xml"/><Relationship Id="rId116" Type="http://schemas.openxmlformats.org/officeDocument/2006/relationships/presProps" Target="presProps.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526329-80D0-4E23-84A4-2B11838AFF9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16941B-5E38-4410-9853-817463BF25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6E16941B-5E38-4410-9853-817463BF25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6E16941B-5E38-4410-9853-817463BF25F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6E16941B-5E38-4410-9853-817463BF25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6E16941B-5E38-4410-9853-817463BF25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A3120A-B636-4F2E-A96B-2D278298D7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31E7F6-2E52-4111-BE32-D91E3B49B1A3}" type="slidenum">
              <a:rPr lang="zh-CN" altLang="en-US" smtClean="0"/>
            </a:fld>
            <a:endParaRPr lang="zh-CN" altLang="en-US"/>
          </a:p>
        </p:txBody>
      </p:sp>
    </p:spTree>
  </p:cSld>
  <p:clrMapOvr>
    <a:masterClrMapping/>
  </p:clrMapOvr>
  <p:transition>
    <p:split dir="in"/>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9AA3120A-B636-4F2E-A96B-2D278298D7FE}"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9D31E7F6-2E52-4111-BE32-D91E3B49B1A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plit dir="in"/>
  </p:transition>
  <p:txStyles>
    <p:titleStyle>
      <a:lvl1pPr algn="ctr" defTabSz="914400" rtl="0" eaLnBrk="1" latinLnBrk="0" hangingPunct="1">
        <a:spcBef>
          <a:spcPct val="0"/>
        </a:spcBef>
        <a:buNone/>
        <a:defRPr sz="32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5.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6.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8.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9.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0.jpe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0" Type="http://schemas.openxmlformats.org/officeDocument/2006/relationships/notesSlide" Target="../notesSlides/notesSlide2.xml"/><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0" Type="http://schemas.openxmlformats.org/officeDocument/2006/relationships/notesSlide" Target="../notesSlides/notesSlide3.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0" Type="http://schemas.openxmlformats.org/officeDocument/2006/relationships/notesSlide" Target="../notesSlides/notesSlide4.xml"/><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jpeg"/><Relationship Id="rId1" Type="http://schemas.openxmlformats.org/officeDocument/2006/relationships/image" Target="../media/image53.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GIF"/></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9.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0.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3.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541860"/>
            <a:ext cx="9144000" cy="20597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2" name="标题 1"/>
          <p:cNvSpPr>
            <a:spLocks noGrp="1"/>
          </p:cNvSpPr>
          <p:nvPr>
            <p:ph type="ctrTitle"/>
          </p:nvPr>
        </p:nvSpPr>
        <p:spPr>
          <a:xfrm>
            <a:off x="685800" y="1869672"/>
            <a:ext cx="7772400" cy="1102519"/>
          </a:xfrm>
        </p:spPr>
        <p:txBody>
          <a:bodyPr>
            <a:normAutofit/>
          </a:bodyPr>
          <a:lstStyle/>
          <a:p>
            <a:r>
              <a:rPr lang="zh-CN" altLang="en-US" sz="5400" b="1" dirty="0" smtClean="0">
                <a:solidFill>
                  <a:schemeClr val="bg1"/>
                </a:solidFill>
                <a:latin typeface="黑体" panose="02010609060101010101" pitchFamily="49" charset="-122"/>
                <a:ea typeface="黑体" panose="02010609060101010101" pitchFamily="49" charset="-122"/>
              </a:rPr>
              <a:t>中文期刊的检索与利用</a:t>
            </a:r>
            <a:endParaRPr lang="zh-CN" altLang="en-US" sz="54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56875"/>
              <a:ext cx="3084164" cy="3551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rPr>
                <a:t>非法刊物的识别</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395536" y="883499"/>
            <a:ext cx="8280920" cy="653705"/>
          </a:xfrm>
          <a:prstGeom prst="rect">
            <a:avLst/>
          </a:prstGeom>
        </p:spPr>
        <p:txBody>
          <a:bodyPr wrap="square">
            <a:spAutoFit/>
          </a:bodyPr>
          <a:lstStyle/>
          <a:p>
            <a:pPr>
              <a:lnSpc>
                <a:spcPct val="114000"/>
              </a:lnSpc>
            </a:pPr>
            <a:endParaRPr lang="zh-CN" altLang="en-US" sz="3200" b="1" dirty="0" smtClean="0">
              <a:latin typeface="微软雅黑" panose="020B0503020204020204" pitchFamily="34" charset="-122"/>
              <a:ea typeface="微软雅黑" panose="020B0503020204020204" pitchFamily="34" charset="-122"/>
            </a:endParaRPr>
          </a:p>
        </p:txBody>
      </p:sp>
      <p:sp>
        <p:nvSpPr>
          <p:cNvPr id="8" name="矩形 7"/>
          <p:cNvSpPr/>
          <p:nvPr/>
        </p:nvSpPr>
        <p:spPr>
          <a:xfrm>
            <a:off x="251520" y="709174"/>
            <a:ext cx="8568952" cy="3170099"/>
          </a:xfrm>
          <a:prstGeom prst="rect">
            <a:avLst/>
          </a:prstGeom>
        </p:spPr>
        <p:txBody>
          <a:bodyPr wrap="square">
            <a:spAutoFit/>
          </a:bodyPr>
          <a:lstStyle/>
          <a:p>
            <a:pPr marL="742950" indent="-742950">
              <a:buFont typeface="+mj-lt"/>
              <a:buAutoNum type="arabicPeriod"/>
            </a:pPr>
            <a:r>
              <a:rPr lang="zh-CN" altLang="en-US" sz="2000" dirty="0" smtClean="0"/>
              <a:t>在境外注册刊号，在境内非法编辑、出版、印刷和发行，通常只在版权页上注明</a:t>
            </a:r>
            <a:r>
              <a:rPr lang="en-US" altLang="zh-CN" sz="2000" dirty="0" smtClean="0"/>
              <a:t>ISSN</a:t>
            </a:r>
            <a:r>
              <a:rPr lang="zh-CN" altLang="en-US" sz="2000" dirty="0" smtClean="0"/>
              <a:t>号而不标注</a:t>
            </a:r>
            <a:r>
              <a:rPr lang="en-US" altLang="zh-CN" sz="2000" dirty="0" smtClean="0"/>
              <a:t>CN</a:t>
            </a:r>
            <a:r>
              <a:rPr lang="zh-CN" altLang="en-US" sz="2000" dirty="0" smtClean="0"/>
              <a:t>号</a:t>
            </a:r>
            <a:endParaRPr lang="en-US" altLang="zh-CN" sz="2000" dirty="0" smtClean="0"/>
          </a:p>
          <a:p>
            <a:pPr marL="742950" indent="-742950">
              <a:buFont typeface="+mj-lt"/>
              <a:buAutoNum type="arabicPeriod"/>
            </a:pPr>
            <a:r>
              <a:rPr lang="zh-CN" altLang="en-US" sz="2000" dirty="0" smtClean="0"/>
              <a:t>表面上既有</a:t>
            </a:r>
            <a:r>
              <a:rPr lang="en-US" altLang="zh-CN" sz="2000" dirty="0" smtClean="0"/>
              <a:t>ISSN</a:t>
            </a:r>
            <a:r>
              <a:rPr lang="zh-CN" altLang="en-US" sz="2000" dirty="0" smtClean="0"/>
              <a:t>号，又有</a:t>
            </a:r>
            <a:r>
              <a:rPr lang="en-US" altLang="zh-CN" sz="2000" dirty="0" smtClean="0"/>
              <a:t>CN</a:t>
            </a:r>
            <a:r>
              <a:rPr lang="zh-CN" altLang="en-US" sz="2000" dirty="0" smtClean="0"/>
              <a:t>号，所不同的是它的</a:t>
            </a:r>
            <a:r>
              <a:rPr lang="en-US" altLang="zh-CN" sz="2000" dirty="0" smtClean="0"/>
              <a:t>CN</a:t>
            </a:r>
            <a:r>
              <a:rPr lang="zh-CN" altLang="en-US" sz="2000" dirty="0" smtClean="0"/>
              <a:t>号后边加括号或缀有别的字母（如</a:t>
            </a:r>
            <a:r>
              <a:rPr lang="en-US" altLang="zh-CN" sz="2000" dirty="0" smtClean="0"/>
              <a:t>HK</a:t>
            </a:r>
            <a:r>
              <a:rPr lang="zh-CN" altLang="en-US" sz="2000" dirty="0" smtClean="0"/>
              <a:t>、</a:t>
            </a:r>
            <a:r>
              <a:rPr lang="en-US" altLang="zh-CN" sz="2000" dirty="0" smtClean="0"/>
              <a:t>NR</a:t>
            </a:r>
            <a:r>
              <a:rPr lang="zh-CN" altLang="en-US" sz="2000" dirty="0" smtClean="0"/>
              <a:t>、</a:t>
            </a:r>
            <a:r>
              <a:rPr lang="en-US" altLang="zh-CN" sz="2000" dirty="0" smtClean="0"/>
              <a:t>H</a:t>
            </a:r>
            <a:r>
              <a:rPr lang="zh-CN" altLang="en-US" sz="2000" dirty="0" smtClean="0"/>
              <a:t>）</a:t>
            </a:r>
            <a:endParaRPr lang="en-US" altLang="zh-CN" sz="2000" dirty="0" smtClean="0"/>
          </a:p>
          <a:p>
            <a:pPr marL="742950" indent="-742950">
              <a:buFont typeface="+mj-lt"/>
              <a:buAutoNum type="arabicPeriod"/>
            </a:pPr>
            <a:r>
              <a:rPr lang="zh-CN" altLang="en-US" sz="2000" dirty="0"/>
              <a:t>假冒国内刊号。比如，</a:t>
            </a:r>
            <a:r>
              <a:rPr lang="en-US" altLang="zh-CN" sz="2000" dirty="0"/>
              <a:t>CN</a:t>
            </a:r>
            <a:r>
              <a:rPr lang="zh-CN" altLang="en-US" sz="2000" dirty="0"/>
              <a:t>后面的前两位数（地区号）为</a:t>
            </a:r>
            <a:r>
              <a:rPr lang="en-US" altLang="zh-CN" sz="2000" dirty="0"/>
              <a:t>00-10</a:t>
            </a:r>
            <a:r>
              <a:rPr lang="zh-CN" altLang="en-US" sz="2000" dirty="0"/>
              <a:t>、</a:t>
            </a:r>
            <a:r>
              <a:rPr lang="en-US" altLang="zh-CN" sz="2000" dirty="0"/>
              <a:t>16-20</a:t>
            </a:r>
            <a:r>
              <a:rPr lang="zh-CN" altLang="en-US" sz="2000" dirty="0"/>
              <a:t>、大于</a:t>
            </a:r>
            <a:r>
              <a:rPr lang="en-US" altLang="zh-CN" sz="2000" dirty="0"/>
              <a:t>66</a:t>
            </a:r>
            <a:r>
              <a:rPr lang="zh-CN" altLang="en-US" sz="2000" dirty="0"/>
              <a:t>或者超过两位数的，都是假冒的国内统一</a:t>
            </a:r>
            <a:r>
              <a:rPr lang="zh-CN" altLang="en-US" sz="2000" dirty="0" smtClean="0"/>
              <a:t>刊号</a:t>
            </a:r>
            <a:endParaRPr lang="en-US" altLang="zh-CN" sz="2000" dirty="0" smtClean="0"/>
          </a:p>
          <a:p>
            <a:pPr marL="742950" indent="-742950">
              <a:buFont typeface="+mj-lt"/>
              <a:buAutoNum type="arabicPeriod"/>
            </a:pPr>
            <a:r>
              <a:rPr lang="zh-CN" altLang="en-US" sz="2000" dirty="0" smtClean="0"/>
              <a:t>地区号与所在地区不吻合，即异地办刊，或者说编辑部地址与</a:t>
            </a:r>
            <a:r>
              <a:rPr lang="en-US" altLang="zh-CN" sz="2000" dirty="0" smtClean="0"/>
              <a:t>CN</a:t>
            </a:r>
            <a:r>
              <a:rPr lang="zh-CN" altLang="en-US" sz="2000" dirty="0" smtClean="0"/>
              <a:t>后面的地区号不相一致</a:t>
            </a:r>
            <a:endParaRPr lang="en-US" altLang="zh-CN" sz="2000" dirty="0" smtClean="0"/>
          </a:p>
          <a:p>
            <a:pPr marL="742950" indent="-742950">
              <a:buFont typeface="+mj-lt"/>
              <a:buAutoNum type="arabicPeriod"/>
            </a:pPr>
            <a:r>
              <a:rPr lang="zh-CN" altLang="en-US" sz="2000" dirty="0" smtClean="0"/>
              <a:t>地区号后面的“地区连续出版物序号”有问题。如某非法出版物本是期刊，其地区连续出版物序号却标注为</a:t>
            </a:r>
            <a:r>
              <a:rPr lang="en-US" altLang="zh-CN" sz="2000" dirty="0" smtClean="0"/>
              <a:t>0001</a:t>
            </a:r>
            <a:endParaRPr lang="zh-CN" altLang="en-US" sz="2000" dirty="0"/>
          </a:p>
        </p:txBody>
      </p:sp>
      <p:sp>
        <p:nvSpPr>
          <p:cNvPr id="9" name="矩形 8"/>
          <p:cNvSpPr/>
          <p:nvPr/>
        </p:nvSpPr>
        <p:spPr>
          <a:xfrm>
            <a:off x="326909" y="3975907"/>
            <a:ext cx="8418175" cy="1198880"/>
          </a:xfrm>
          <a:prstGeom prst="rect">
            <a:avLst/>
          </a:prstGeom>
        </p:spPr>
        <p:txBody>
          <a:bodyPr wrap="square">
            <a:spAutoFit/>
          </a:bodyPr>
          <a:lstStyle/>
          <a:p>
            <a:r>
              <a:rPr lang="zh-CN" altLang="en-US" sz="2400" dirty="0" smtClean="0">
                <a:solidFill>
                  <a:srgbClr val="C00000"/>
                </a:solidFill>
              </a:rPr>
              <a:t>如果需要进一步鉴定，可登陆国家新闻出版广电总局</a:t>
            </a:r>
            <a:r>
              <a:rPr lang="en-US" altLang="zh-CN" sz="2400" dirty="0" smtClean="0">
                <a:solidFill>
                  <a:srgbClr val="C00000"/>
                </a:solidFill>
              </a:rPr>
              <a:t>——</a:t>
            </a:r>
            <a:r>
              <a:rPr lang="zh-CN" altLang="en-US" sz="2400" dirty="0" smtClean="0">
                <a:solidFill>
                  <a:srgbClr val="C00000"/>
                </a:solidFill>
              </a:rPr>
              <a:t> </a:t>
            </a:r>
            <a:r>
              <a:rPr lang="en-US" altLang="zh-CN" sz="2400" dirty="0" smtClean="0">
                <a:solidFill>
                  <a:srgbClr val="C00000"/>
                </a:solidFill>
              </a:rPr>
              <a:t>http://www.gapp.gov.cn </a:t>
            </a:r>
            <a:r>
              <a:rPr lang="zh-CN" altLang="en-US" sz="2400" dirty="0" smtClean="0">
                <a:solidFill>
                  <a:srgbClr val="C00000"/>
                </a:solidFill>
              </a:rPr>
              <a:t>或者登陆中国知网“中国期刊全文数据库”校对</a:t>
            </a:r>
            <a:endParaRPr lang="zh-CN" altLang="en-US" sz="2400" dirty="0">
              <a:solidFill>
                <a:srgbClr val="C00000"/>
              </a:solidFill>
            </a:endParaRPr>
          </a:p>
        </p:txBody>
      </p:sp>
      <p:sp>
        <p:nvSpPr>
          <p:cNvPr id="10" name="矩形 9"/>
          <p:cNvSpPr/>
          <p:nvPr/>
        </p:nvSpPr>
        <p:spPr>
          <a:xfrm>
            <a:off x="390171" y="181189"/>
            <a:ext cx="3480440" cy="584775"/>
          </a:xfrm>
          <a:prstGeom prst="rect">
            <a:avLst/>
          </a:prstGeom>
        </p:spPr>
        <p:txBody>
          <a:bodyPr wrap="none">
            <a:spAutoFit/>
          </a:bodyPr>
          <a:lstStyle/>
          <a:p>
            <a:r>
              <a:rPr lang="zh-CN" altLang="en-US" sz="3200" b="1" dirty="0" smtClean="0"/>
              <a:t>非法刊物鉴别技巧</a:t>
            </a:r>
            <a:endParaRPr lang="en-US" altLang="zh-CN" sz="3200" b="1" dirty="0" smtClean="0"/>
          </a:p>
        </p:txBody>
      </p:sp>
    </p:spTree>
  </p:cSld>
  <p:clrMapOvr>
    <a:masterClrMapping/>
  </p:clrMapOvr>
  <p:transition>
    <p:split dir="in"/>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4283969" y="93542"/>
            <a:ext cx="5083547" cy="966041"/>
            <a:chOff x="0" y="3685"/>
            <a:chExt cx="3758981" cy="586763"/>
          </a:xfrm>
          <a:solidFill>
            <a:schemeClr val="accent2">
              <a:lumMod val="75000"/>
            </a:schemeClr>
          </a:solidFill>
        </p:grpSpPr>
        <p:grpSp>
          <p:nvGrpSpPr>
            <p:cNvPr id="5" name="Group 4"/>
            <p:cNvGrpSpPr/>
            <p:nvPr/>
          </p:nvGrpSpPr>
          <p:grpSpPr bwMode="auto">
            <a:xfrm>
              <a:off x="0" y="3685"/>
              <a:ext cx="3758981" cy="372862"/>
              <a:chOff x="0" y="0"/>
              <a:chExt cx="1566494" cy="372862"/>
            </a:xfrm>
            <a:grpFill/>
          </p:grpSpPr>
          <p:sp>
            <p:nvSpPr>
              <p:cNvPr id="8"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9"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6"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 name="文本框 5"/>
            <p:cNvSpPr>
              <a:spLocks noChangeArrowheads="1"/>
            </p:cNvSpPr>
            <p:nvPr/>
          </p:nvSpPr>
          <p:spPr bwMode="auto">
            <a:xfrm>
              <a:off x="340211" y="56921"/>
              <a:ext cx="3253494" cy="3177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博看人文畅销期刊数据库</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168985" y="761316"/>
            <a:ext cx="8314716" cy="1015663"/>
          </a:xfrm>
          <a:prstGeom prst="rect">
            <a:avLst/>
          </a:prstGeom>
        </p:spPr>
        <p:txBody>
          <a:bodyPr wrap="square">
            <a:spAutoFit/>
          </a:bodyPr>
          <a:lstStyle/>
          <a:p>
            <a:r>
              <a:rPr lang="en-US" altLang="zh-CN" sz="2000" b="1" dirty="0" smtClean="0"/>
              <a:t>	</a:t>
            </a:r>
            <a:r>
              <a:rPr lang="zh-CN" altLang="en-US" sz="2000" b="1" dirty="0" smtClean="0"/>
              <a:t>博看人文畅销</a:t>
            </a:r>
            <a:r>
              <a:rPr lang="zh-CN" altLang="en-US" sz="2000" b="1" dirty="0"/>
              <a:t>期刊数据库作为</a:t>
            </a:r>
            <a:r>
              <a:rPr lang="zh-CN" altLang="en-US" sz="2000" b="1" dirty="0">
                <a:solidFill>
                  <a:srgbClr val="C00000"/>
                </a:solidFill>
              </a:rPr>
              <a:t>全球第一中文报刊网</a:t>
            </a:r>
            <a:r>
              <a:rPr lang="zh-CN" altLang="en-US" sz="2000" b="1" dirty="0"/>
              <a:t>，收录</a:t>
            </a:r>
            <a:r>
              <a:rPr lang="en-US" altLang="zh-CN" sz="2000" b="1" dirty="0">
                <a:solidFill>
                  <a:srgbClr val="C00000"/>
                </a:solidFill>
              </a:rPr>
              <a:t>3000</a:t>
            </a:r>
            <a:r>
              <a:rPr lang="zh-CN" altLang="en-US" sz="2000" b="1" dirty="0"/>
              <a:t>多种畅销期刊，我们经常订阅的杂志几乎都囊括其中。日更新量达</a:t>
            </a:r>
            <a:r>
              <a:rPr lang="en-US" altLang="zh-CN" sz="2000" b="1" dirty="0"/>
              <a:t>80-100</a:t>
            </a:r>
            <a:r>
              <a:rPr lang="zh-CN" altLang="en-US" sz="2000" b="1" dirty="0"/>
              <a:t>种，与纸刊同步</a:t>
            </a:r>
            <a:r>
              <a:rPr lang="zh-CN" altLang="en-US" sz="2000" b="1" dirty="0" smtClean="0"/>
              <a:t>面世，阅</a:t>
            </a:r>
            <a:r>
              <a:rPr lang="zh-CN" altLang="en-US" sz="2000" b="1" dirty="0"/>
              <a:t>尽天下事！</a:t>
            </a:r>
            <a:endParaRPr lang="zh-CN" altLang="en-US" sz="2000" b="1" dirty="0"/>
          </a:p>
        </p:txBody>
      </p:sp>
      <p:sp>
        <p:nvSpPr>
          <p:cNvPr id="2" name="矩形 1"/>
          <p:cNvSpPr/>
          <p:nvPr/>
        </p:nvSpPr>
        <p:spPr>
          <a:xfrm>
            <a:off x="323528" y="1659737"/>
            <a:ext cx="8409422" cy="3526030"/>
          </a:xfrm>
          <a:prstGeom prst="rect">
            <a:avLst/>
          </a:prstGeom>
        </p:spPr>
        <p:txBody>
          <a:bodyPr wrap="square">
            <a:spAutoFit/>
          </a:bodyPr>
          <a:lstStyle/>
          <a:p>
            <a:pPr marL="342900" indent="-342900">
              <a:lnSpc>
                <a:spcPct val="114000"/>
              </a:lnSpc>
              <a:buFont typeface="Arial" panose="020B0604020202020204" pitchFamily="34" charset="0"/>
              <a:buChar char="•"/>
            </a:pPr>
            <a:r>
              <a:rPr lang="zh-CN" altLang="en-US" b="1" dirty="0">
                <a:solidFill>
                  <a:srgbClr val="C00000"/>
                </a:solidFill>
                <a:latin typeface="宋体" panose="02010600030101010101" pitchFamily="2" charset="-122"/>
              </a:rPr>
              <a:t>大刊名刊、内容优质</a:t>
            </a:r>
            <a:endParaRPr lang="zh-CN" altLang="en-US" b="1" dirty="0">
              <a:solidFill>
                <a:srgbClr val="C00000"/>
              </a:solidFill>
              <a:latin typeface="宋体" panose="02010600030101010101" pitchFamily="2" charset="-122"/>
            </a:endParaRPr>
          </a:p>
          <a:p>
            <a:pPr>
              <a:lnSpc>
                <a:spcPct val="114000"/>
              </a:lnSpc>
            </a:pPr>
            <a:r>
              <a:rPr lang="zh-CN" altLang="en-US" b="1" dirty="0">
                <a:latin typeface="宋体" panose="02010600030101010101" pitchFamily="2" charset="-122"/>
              </a:rPr>
              <a:t>收录</a:t>
            </a:r>
            <a:r>
              <a:rPr lang="en-US" altLang="zh-CN" b="1" dirty="0">
                <a:latin typeface="宋体" panose="02010600030101010101" pitchFamily="2" charset="-122"/>
              </a:rPr>
              <a:t>3000</a:t>
            </a:r>
            <a:r>
              <a:rPr lang="zh-CN" altLang="en-US" b="1" dirty="0">
                <a:latin typeface="宋体" panose="02010600030101010101" pitchFamily="2" charset="-122"/>
              </a:rPr>
              <a:t>多种畅销期刊，内容优质、名刊荟萃，文章云集。</a:t>
            </a:r>
            <a:endParaRPr lang="zh-CN" altLang="en-US" b="1" dirty="0">
              <a:latin typeface="宋体" panose="02010600030101010101" pitchFamily="2" charset="-122"/>
            </a:endParaRPr>
          </a:p>
          <a:p>
            <a:pPr marL="342900" indent="-342900">
              <a:lnSpc>
                <a:spcPct val="114000"/>
              </a:lnSpc>
              <a:buFont typeface="Arial" panose="020B0604020202020204" pitchFamily="34" charset="0"/>
              <a:buChar char="•"/>
            </a:pPr>
            <a:r>
              <a:rPr lang="zh-CN" altLang="en-US" b="1" dirty="0">
                <a:solidFill>
                  <a:srgbClr val="C00000"/>
                </a:solidFill>
                <a:latin typeface="宋体" panose="02010600030101010101" pitchFamily="2" charset="-122"/>
              </a:rPr>
              <a:t>原貌呈现、文本下载</a:t>
            </a:r>
            <a:endParaRPr lang="zh-CN" altLang="en-US" b="1" dirty="0">
              <a:solidFill>
                <a:srgbClr val="C00000"/>
              </a:solidFill>
              <a:latin typeface="宋体" panose="02010600030101010101" pitchFamily="2" charset="-122"/>
            </a:endParaRPr>
          </a:p>
          <a:p>
            <a:pPr>
              <a:lnSpc>
                <a:spcPct val="114000"/>
              </a:lnSpc>
            </a:pPr>
            <a:r>
              <a:rPr lang="zh-CN" altLang="en-US" b="1" dirty="0">
                <a:latin typeface="宋体" panose="02010600030101010101" pitchFamily="2" charset="-122"/>
              </a:rPr>
              <a:t>原貌版保留刊物图片、文字全貌，按目录、篇章整刊呈现；文本版提供复制、粘贴功能。原貌版与文本版同步更新。</a:t>
            </a:r>
            <a:endParaRPr lang="zh-CN" altLang="en-US" b="1" dirty="0">
              <a:latin typeface="宋体" panose="02010600030101010101" pitchFamily="2" charset="-122"/>
            </a:endParaRPr>
          </a:p>
          <a:p>
            <a:pPr marL="342900" indent="-342900">
              <a:lnSpc>
                <a:spcPct val="114000"/>
              </a:lnSpc>
              <a:buFont typeface="Arial" panose="020B0604020202020204" pitchFamily="34" charset="0"/>
              <a:buChar char="•"/>
            </a:pPr>
            <a:r>
              <a:rPr lang="zh-CN" altLang="en-US" b="1" dirty="0">
                <a:solidFill>
                  <a:srgbClr val="C00000"/>
                </a:solidFill>
                <a:latin typeface="宋体" panose="02010600030101010101" pitchFamily="2" charset="-122"/>
              </a:rPr>
              <a:t>海量数据、更新及时</a:t>
            </a:r>
            <a:endParaRPr lang="zh-CN" altLang="en-US" b="1" dirty="0">
              <a:solidFill>
                <a:srgbClr val="C00000"/>
              </a:solidFill>
              <a:latin typeface="宋体" panose="02010600030101010101" pitchFamily="2" charset="-122"/>
            </a:endParaRPr>
          </a:p>
          <a:p>
            <a:pPr>
              <a:lnSpc>
                <a:spcPct val="114000"/>
              </a:lnSpc>
            </a:pPr>
            <a:r>
              <a:rPr lang="zh-CN" altLang="en-US" b="1" dirty="0">
                <a:latin typeface="宋体" panose="02010600030101010101" pitchFamily="2" charset="-122"/>
              </a:rPr>
              <a:t>日更新量达</a:t>
            </a:r>
            <a:r>
              <a:rPr lang="en-US" altLang="zh-CN" b="1" dirty="0">
                <a:latin typeface="宋体" panose="02010600030101010101" pitchFamily="2" charset="-122"/>
              </a:rPr>
              <a:t>80-100</a:t>
            </a:r>
            <a:r>
              <a:rPr lang="zh-CN" altLang="en-US" b="1" dirty="0">
                <a:latin typeface="宋体" panose="02010600030101010101" pitchFamily="2" charset="-122"/>
              </a:rPr>
              <a:t>种，与纸刊同步面市。</a:t>
            </a:r>
            <a:endParaRPr lang="zh-CN" altLang="en-US" b="1" dirty="0">
              <a:latin typeface="宋体" panose="02010600030101010101" pitchFamily="2" charset="-122"/>
            </a:endParaRPr>
          </a:p>
          <a:p>
            <a:pPr marL="342900" indent="-342900">
              <a:lnSpc>
                <a:spcPct val="114000"/>
              </a:lnSpc>
              <a:buFont typeface="Arial" panose="020B0604020202020204" pitchFamily="34" charset="0"/>
              <a:buChar char="•"/>
            </a:pPr>
            <a:r>
              <a:rPr lang="zh-CN" altLang="en-US" b="1" dirty="0">
                <a:solidFill>
                  <a:srgbClr val="C00000"/>
                </a:solidFill>
                <a:latin typeface="宋体" panose="02010600030101010101" pitchFamily="2" charset="-122"/>
              </a:rPr>
              <a:t>逐一签约、版权稳定</a:t>
            </a:r>
            <a:endParaRPr lang="zh-CN" altLang="en-US" b="1" dirty="0">
              <a:solidFill>
                <a:srgbClr val="C00000"/>
              </a:solidFill>
              <a:latin typeface="宋体" panose="02010600030101010101" pitchFamily="2" charset="-122"/>
            </a:endParaRPr>
          </a:p>
          <a:p>
            <a:pPr>
              <a:lnSpc>
                <a:spcPct val="114000"/>
              </a:lnSpc>
            </a:pPr>
            <a:r>
              <a:rPr lang="zh-CN" altLang="en-US" b="1" dirty="0">
                <a:latin typeface="宋体" panose="02010600030101010101" pitchFamily="2" charset="-122"/>
              </a:rPr>
              <a:t>重视版权保护，</a:t>
            </a:r>
            <a:r>
              <a:rPr lang="en-US" altLang="zh-CN" b="1" dirty="0">
                <a:latin typeface="宋体" panose="02010600030101010101" pitchFamily="2" charset="-122"/>
              </a:rPr>
              <a:t>3000</a:t>
            </a:r>
            <a:r>
              <a:rPr lang="zh-CN" altLang="en-US" b="1" dirty="0">
                <a:latin typeface="宋体" panose="02010600030101010101" pitchFamily="2" charset="-122"/>
              </a:rPr>
              <a:t>多家刊物逐一签约授权，服务稳定。</a:t>
            </a:r>
            <a:endParaRPr lang="zh-CN" altLang="en-US" b="1" dirty="0">
              <a:latin typeface="宋体" panose="02010600030101010101" pitchFamily="2" charset="-122"/>
            </a:endParaRPr>
          </a:p>
          <a:p>
            <a:pPr marL="342900" indent="-342900">
              <a:lnSpc>
                <a:spcPct val="114000"/>
              </a:lnSpc>
              <a:buFont typeface="Arial" panose="020B0604020202020204" pitchFamily="34" charset="0"/>
              <a:buChar char="•"/>
            </a:pPr>
            <a:r>
              <a:rPr lang="zh-CN" altLang="en-US" b="1" dirty="0">
                <a:solidFill>
                  <a:srgbClr val="C00000"/>
                </a:solidFill>
                <a:latin typeface="宋体" panose="02010600030101010101" pitchFamily="2" charset="-122"/>
              </a:rPr>
              <a:t>在线阅读、使用便捷</a:t>
            </a:r>
            <a:endParaRPr lang="zh-CN" altLang="en-US" b="1" dirty="0">
              <a:solidFill>
                <a:srgbClr val="C00000"/>
              </a:solidFill>
              <a:latin typeface="宋体" panose="02010600030101010101" pitchFamily="2" charset="-122"/>
            </a:endParaRPr>
          </a:p>
          <a:p>
            <a:pPr>
              <a:lnSpc>
                <a:spcPct val="114000"/>
              </a:lnSpc>
            </a:pPr>
            <a:r>
              <a:rPr lang="zh-CN" altLang="en-US" b="1" dirty="0">
                <a:latin typeface="宋体" panose="02010600030101010101" pitchFamily="2" charset="-122"/>
              </a:rPr>
              <a:t>无需下载阅读器即可在线阅读，使用方便快捷。</a:t>
            </a:r>
            <a:endParaRPr lang="zh-CN" altLang="en-US" b="1" i="0" dirty="0">
              <a:effectLst/>
              <a:latin typeface="宋体" panose="02010600030101010101" pitchFamily="2" charset="-122"/>
            </a:endParaRPr>
          </a:p>
        </p:txBody>
      </p:sp>
    </p:spTree>
  </p:cSld>
  <p:clrMapOvr>
    <a:masterClrMapping/>
  </p:clrMapOvr>
  <p:transition>
    <p:split dir="in"/>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983" y="1221600"/>
            <a:ext cx="8335293" cy="2308324"/>
          </a:xfrm>
          <a:prstGeom prst="rect">
            <a:avLst/>
          </a:prstGeom>
        </p:spPr>
        <p:txBody>
          <a:bodyPr wrap="square">
            <a:spAutoFit/>
          </a:bodyPr>
          <a:lstStyle/>
          <a:p>
            <a:pPr marL="457200" indent="-457200">
              <a:buFont typeface="Wingdings" panose="05000000000000000000" pitchFamily="2" charset="2"/>
              <a:buChar char="Ø"/>
            </a:pPr>
            <a:r>
              <a:rPr lang="zh-CN" altLang="en-US" sz="2400" b="1" dirty="0" smtClean="0">
                <a:latin typeface="+mn-ea"/>
              </a:rPr>
              <a:t>网</a:t>
            </a:r>
            <a:r>
              <a:rPr lang="zh-CN" altLang="en-US" sz="2400" b="1" dirty="0">
                <a:latin typeface="+mn-ea"/>
              </a:rPr>
              <a:t>通镜像：</a:t>
            </a:r>
            <a:r>
              <a:rPr lang="en-US" altLang="zh-CN" sz="2400" b="1" dirty="0">
                <a:latin typeface="+mn-ea"/>
              </a:rPr>
              <a:t>http://www1.bookan.com.cn/synulib</a:t>
            </a:r>
            <a:endParaRPr lang="en-US" altLang="zh-CN" sz="2400" b="1" dirty="0">
              <a:latin typeface="+mn-ea"/>
            </a:endParaRPr>
          </a:p>
          <a:p>
            <a:pPr marL="457200" indent="-457200">
              <a:buFont typeface="Wingdings" panose="05000000000000000000" pitchFamily="2" charset="2"/>
              <a:buChar char="Ø"/>
            </a:pPr>
            <a:r>
              <a:rPr lang="zh-CN" altLang="en-US" sz="2400" b="1" dirty="0" smtClean="0">
                <a:latin typeface="+mn-ea"/>
              </a:rPr>
              <a:t>教育</a:t>
            </a:r>
            <a:r>
              <a:rPr lang="zh-CN" altLang="en-US" sz="2400" b="1" dirty="0">
                <a:latin typeface="+mn-ea"/>
              </a:rPr>
              <a:t>网镜像：</a:t>
            </a:r>
            <a:r>
              <a:rPr lang="en-US" altLang="zh-CN" sz="2400" b="1" dirty="0">
                <a:latin typeface="+mn-ea"/>
              </a:rPr>
              <a:t>http://www2.bookan.com.cn/synulib</a:t>
            </a:r>
            <a:endParaRPr lang="en-US" altLang="zh-CN" sz="2400" b="1" dirty="0">
              <a:latin typeface="+mn-ea"/>
            </a:endParaRPr>
          </a:p>
          <a:p>
            <a:pPr marL="457200" indent="-457200">
              <a:buFont typeface="Wingdings" panose="05000000000000000000" pitchFamily="2" charset="2"/>
              <a:buChar char="Ø"/>
            </a:pPr>
            <a:r>
              <a:rPr lang="zh-CN" altLang="en-US" sz="2400" b="1" dirty="0" smtClean="0">
                <a:latin typeface="+mn-ea"/>
              </a:rPr>
              <a:t>博</a:t>
            </a:r>
            <a:r>
              <a:rPr lang="zh-CN" altLang="en-US" sz="2400" b="1" dirty="0">
                <a:latin typeface="+mn-ea"/>
              </a:rPr>
              <a:t>看手机图书馆：</a:t>
            </a:r>
            <a:r>
              <a:rPr lang="en-US" altLang="zh-CN" sz="2400" b="1" dirty="0">
                <a:latin typeface="+mn-ea"/>
              </a:rPr>
              <a:t>http://</a:t>
            </a:r>
            <a:r>
              <a:rPr lang="en-US" altLang="zh-CN" sz="2400" b="1" dirty="0" smtClean="0">
                <a:latin typeface="+mn-ea"/>
              </a:rPr>
              <a:t>www.bookan.com.cn/synulibwap</a:t>
            </a:r>
            <a:endParaRPr lang="en-US" altLang="zh-CN" sz="2400" b="1" dirty="0" smtClean="0">
              <a:latin typeface="+mn-ea"/>
            </a:endParaRPr>
          </a:p>
          <a:p>
            <a:r>
              <a:rPr lang="zh-CN" altLang="en-US" sz="2400" b="1" dirty="0">
                <a:latin typeface="+mn-ea"/>
              </a:rPr>
              <a:t>　</a:t>
            </a:r>
            <a:endParaRPr lang="en-US" altLang="zh-CN" sz="2400" b="1" dirty="0" smtClean="0">
              <a:latin typeface="+mn-ea"/>
            </a:endParaRPr>
          </a:p>
          <a:p>
            <a:r>
              <a:rPr lang="zh-CN" altLang="en-US" sz="2400" b="1" dirty="0" smtClean="0">
                <a:latin typeface="+mn-ea"/>
              </a:rPr>
              <a:t>登录</a:t>
            </a:r>
            <a:r>
              <a:rPr lang="zh-CN" altLang="en-US" sz="2400" b="1" dirty="0">
                <a:latin typeface="+mn-ea"/>
              </a:rPr>
              <a:t>帐号：</a:t>
            </a:r>
            <a:r>
              <a:rPr lang="en-US" altLang="zh-CN" sz="2400" b="1" dirty="0" err="1">
                <a:latin typeface="+mn-ea"/>
              </a:rPr>
              <a:t>synulib</a:t>
            </a:r>
            <a:r>
              <a:rPr lang="en-US" altLang="zh-CN" sz="2400" b="1" dirty="0">
                <a:latin typeface="+mn-ea"/>
              </a:rPr>
              <a:t> </a:t>
            </a:r>
            <a:r>
              <a:rPr lang="en-US" altLang="zh-CN" sz="2400" b="1" dirty="0" smtClean="0">
                <a:latin typeface="+mn-ea"/>
              </a:rPr>
              <a:t>  </a:t>
            </a:r>
            <a:r>
              <a:rPr lang="zh-CN" altLang="en-US" sz="2400" b="1" dirty="0" smtClean="0">
                <a:latin typeface="+mn-ea"/>
              </a:rPr>
              <a:t>登录</a:t>
            </a:r>
            <a:r>
              <a:rPr lang="zh-CN" altLang="en-US" sz="2400" b="1" dirty="0">
                <a:latin typeface="+mn-ea"/>
              </a:rPr>
              <a:t>密码：</a:t>
            </a:r>
            <a:r>
              <a:rPr lang="en-US" altLang="zh-CN" sz="2400" b="1" dirty="0">
                <a:latin typeface="+mn-ea"/>
              </a:rPr>
              <a:t>155959</a:t>
            </a:r>
            <a:endParaRPr lang="en-US" altLang="zh-CN" sz="2400" b="1" dirty="0">
              <a:latin typeface="+mn-ea"/>
            </a:endParaRPr>
          </a:p>
        </p:txBody>
      </p:sp>
      <p:sp>
        <p:nvSpPr>
          <p:cNvPr id="3" name="TextBox 2"/>
          <p:cNvSpPr txBox="1"/>
          <p:nvPr/>
        </p:nvSpPr>
        <p:spPr>
          <a:xfrm>
            <a:off x="467544" y="333681"/>
            <a:ext cx="1620957" cy="523220"/>
          </a:xfrm>
          <a:prstGeom prst="rect">
            <a:avLst/>
          </a:prstGeom>
          <a:noFill/>
        </p:spPr>
        <p:txBody>
          <a:bodyPr wrap="none" rtlCol="0">
            <a:spAutoFit/>
          </a:bodyPr>
          <a:lstStyle/>
          <a:p>
            <a:r>
              <a:rPr lang="zh-CN" altLang="en-US" sz="2800" b="1" dirty="0" smtClean="0">
                <a:solidFill>
                  <a:srgbClr val="C00000"/>
                </a:solidFill>
                <a:latin typeface="微软雅黑" panose="020B0503020204020204" pitchFamily="34" charset="-122"/>
                <a:ea typeface="微软雅黑" panose="020B0503020204020204" pitchFamily="34" charset="-122"/>
              </a:rPr>
              <a:t>访问方式</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split dir="in"/>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36266"/>
            <a:ext cx="9144000" cy="3470968"/>
          </a:xfrm>
          <a:prstGeom prst="rect">
            <a:avLst/>
          </a:prstGeom>
        </p:spPr>
      </p:pic>
      <p:sp>
        <p:nvSpPr>
          <p:cNvPr id="3" name="矩形 2"/>
          <p:cNvSpPr/>
          <p:nvPr/>
        </p:nvSpPr>
        <p:spPr>
          <a:xfrm>
            <a:off x="1403648" y="3759883"/>
            <a:ext cx="1008112" cy="201539"/>
          </a:xfrm>
          <a:prstGeom prst="rect">
            <a:avLst/>
          </a:prstGeom>
          <a:noFill/>
          <a:ln w="571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split dir="in"/>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87170"/>
            <a:ext cx="9144000" cy="4369161"/>
          </a:xfrm>
          <a:prstGeom prst="rect">
            <a:avLst/>
          </a:prstGeom>
        </p:spPr>
      </p:pic>
      <p:sp>
        <p:nvSpPr>
          <p:cNvPr id="3" name="矩形 2"/>
          <p:cNvSpPr/>
          <p:nvPr/>
        </p:nvSpPr>
        <p:spPr>
          <a:xfrm>
            <a:off x="2099256" y="0"/>
            <a:ext cx="1882247" cy="769441"/>
          </a:xfrm>
          <a:prstGeom prst="rect">
            <a:avLst/>
          </a:prstGeom>
          <a:solidFill>
            <a:srgbClr val="C00000"/>
          </a:solidFill>
        </p:spPr>
        <p:txBody>
          <a:bodyPr wrap="none">
            <a:spAutoFit/>
          </a:bodyPr>
          <a:lstStyle/>
          <a:p>
            <a:r>
              <a:rPr lang="zh-CN" altLang="en-US" sz="4400" b="1" dirty="0" smtClean="0">
                <a:solidFill>
                  <a:schemeClr val="bg1"/>
                </a:solidFill>
              </a:rPr>
              <a:t>原貌版</a:t>
            </a:r>
            <a:endParaRPr lang="zh-CN" altLang="en-US" sz="4400" b="1" dirty="0">
              <a:solidFill>
                <a:schemeClr val="bg1"/>
              </a:solidFill>
            </a:endParaRPr>
          </a:p>
        </p:txBody>
      </p:sp>
    </p:spTree>
  </p:cSld>
  <p:clrMapOvr>
    <a:masterClrMapping/>
  </p:clrMapOvr>
  <p:transition>
    <p:split dir="in"/>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44286"/>
            <a:ext cx="9144000" cy="4054929"/>
          </a:xfrm>
          <a:prstGeom prst="rect">
            <a:avLst/>
          </a:prstGeom>
        </p:spPr>
      </p:pic>
      <p:sp>
        <p:nvSpPr>
          <p:cNvPr id="3" name="矩形 2"/>
          <p:cNvSpPr/>
          <p:nvPr/>
        </p:nvSpPr>
        <p:spPr>
          <a:xfrm>
            <a:off x="3923929" y="141480"/>
            <a:ext cx="1882247" cy="769441"/>
          </a:xfrm>
          <a:prstGeom prst="rect">
            <a:avLst/>
          </a:prstGeom>
          <a:solidFill>
            <a:srgbClr val="C00000"/>
          </a:solidFill>
        </p:spPr>
        <p:txBody>
          <a:bodyPr wrap="none">
            <a:spAutoFit/>
          </a:bodyPr>
          <a:lstStyle/>
          <a:p>
            <a:r>
              <a:rPr lang="zh-CN" altLang="en-US" sz="4400" b="1" dirty="0" smtClean="0">
                <a:solidFill>
                  <a:schemeClr val="bg1"/>
                </a:solidFill>
              </a:rPr>
              <a:t>文字版</a:t>
            </a:r>
            <a:endParaRPr lang="zh-CN" altLang="en-US" sz="4400" b="1" dirty="0">
              <a:solidFill>
                <a:schemeClr val="bg1"/>
              </a:solidFill>
            </a:endParaRPr>
          </a:p>
        </p:txBody>
      </p:sp>
    </p:spTree>
  </p:cSld>
  <p:clrMapOvr>
    <a:masterClrMapping/>
  </p:clrMapOvr>
  <p:transition>
    <p:split dir="in"/>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4283969" y="93542"/>
            <a:ext cx="5083547" cy="966041"/>
            <a:chOff x="0" y="3685"/>
            <a:chExt cx="3758981" cy="586763"/>
          </a:xfrm>
          <a:solidFill>
            <a:schemeClr val="accent2">
              <a:lumMod val="75000"/>
            </a:schemeClr>
          </a:solidFill>
        </p:grpSpPr>
        <p:grpSp>
          <p:nvGrpSpPr>
            <p:cNvPr id="5" name="Group 4"/>
            <p:cNvGrpSpPr/>
            <p:nvPr/>
          </p:nvGrpSpPr>
          <p:grpSpPr bwMode="auto">
            <a:xfrm>
              <a:off x="0" y="3685"/>
              <a:ext cx="3758981" cy="372862"/>
              <a:chOff x="0" y="0"/>
              <a:chExt cx="1566494" cy="372862"/>
            </a:xfrm>
            <a:grpFill/>
          </p:grpSpPr>
          <p:sp>
            <p:nvSpPr>
              <p:cNvPr id="8"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9"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6"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 name="文本框 5"/>
            <p:cNvSpPr>
              <a:spLocks noChangeArrowheads="1"/>
            </p:cNvSpPr>
            <p:nvPr/>
          </p:nvSpPr>
          <p:spPr bwMode="auto">
            <a:xfrm>
              <a:off x="340211" y="56921"/>
              <a:ext cx="3253494" cy="3551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rPr>
                <a:t>大成故纸堆全文</a:t>
              </a:r>
              <a:r>
                <a:rPr lang="zh-CN" altLang="en-US" sz="3200" b="1" dirty="0">
                  <a:solidFill>
                    <a:schemeClr val="bg1"/>
                  </a:solidFill>
                  <a:latin typeface="微软雅黑" panose="020B0503020204020204" pitchFamily="34" charset="-122"/>
                  <a:ea typeface="微软雅黑" panose="020B0503020204020204" pitchFamily="34" charset="-122"/>
                </a:rPr>
                <a:t>期刊库</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3" name="矩形 2"/>
          <p:cNvSpPr/>
          <p:nvPr/>
        </p:nvSpPr>
        <p:spPr>
          <a:xfrm>
            <a:off x="539552" y="1084330"/>
            <a:ext cx="8064896" cy="2677656"/>
          </a:xfrm>
          <a:prstGeom prst="rect">
            <a:avLst/>
          </a:prstGeom>
        </p:spPr>
        <p:txBody>
          <a:bodyPr wrap="square">
            <a:spAutoFit/>
          </a:bodyPr>
          <a:lstStyle/>
          <a:p>
            <a:r>
              <a:rPr lang="en-US" altLang="zh-CN" sz="2800" b="1" dirty="0" smtClean="0"/>
              <a:t>	</a:t>
            </a:r>
            <a:r>
              <a:rPr lang="zh-CN" altLang="en-US" sz="2800" b="1" dirty="0" smtClean="0"/>
              <a:t>大成故纸堆是</a:t>
            </a:r>
            <a:r>
              <a:rPr lang="zh-CN" altLang="en-US" sz="2800" b="1" dirty="0"/>
              <a:t>文献资源的一个重要组成部分，它蕴藏着巨大的信息量。</a:t>
            </a:r>
            <a:r>
              <a:rPr lang="en-US" altLang="zh-CN" sz="2800" b="1" dirty="0"/>
              <a:t>《</a:t>
            </a:r>
            <a:r>
              <a:rPr lang="zh-CN" altLang="en-US" sz="2800" b="1" dirty="0" smtClean="0"/>
              <a:t>大成故纸堆全文</a:t>
            </a:r>
            <a:r>
              <a:rPr lang="zh-CN" altLang="en-US" sz="2800" b="1" dirty="0"/>
              <a:t>数据库</a:t>
            </a:r>
            <a:r>
              <a:rPr lang="en-US" altLang="zh-CN" sz="2800" b="1" dirty="0"/>
              <a:t>》</a:t>
            </a:r>
            <a:r>
              <a:rPr lang="zh-CN" altLang="en-US" sz="2800" b="1" dirty="0"/>
              <a:t>收录了</a:t>
            </a:r>
            <a:r>
              <a:rPr lang="zh-CN" altLang="en-US" sz="2800" b="1" dirty="0">
                <a:solidFill>
                  <a:srgbClr val="C00000"/>
                </a:solidFill>
              </a:rPr>
              <a:t>清末自有期刊以来到</a:t>
            </a:r>
            <a:r>
              <a:rPr lang="en-US" altLang="zh-CN" sz="2800" b="1" dirty="0">
                <a:solidFill>
                  <a:srgbClr val="C00000"/>
                </a:solidFill>
              </a:rPr>
              <a:t>1949</a:t>
            </a:r>
            <a:r>
              <a:rPr lang="zh-CN" altLang="en-US" sz="2800" b="1" dirty="0">
                <a:solidFill>
                  <a:srgbClr val="C00000"/>
                </a:solidFill>
              </a:rPr>
              <a:t>年以前</a:t>
            </a:r>
            <a:r>
              <a:rPr lang="zh-CN" altLang="en-US" sz="2800" b="1" dirty="0"/>
              <a:t>，中国出版的</a:t>
            </a:r>
            <a:r>
              <a:rPr lang="en-US" altLang="zh-CN" sz="2800" b="1" dirty="0">
                <a:solidFill>
                  <a:srgbClr val="C00000"/>
                </a:solidFill>
              </a:rPr>
              <a:t>7000</a:t>
            </a:r>
            <a:r>
              <a:rPr lang="zh-CN" altLang="en-US" sz="2800" b="1" dirty="0"/>
              <a:t>多种期刊，共</a:t>
            </a:r>
            <a:r>
              <a:rPr lang="en-US" altLang="zh-CN" sz="2800" b="1" dirty="0">
                <a:solidFill>
                  <a:srgbClr val="C00000"/>
                </a:solidFill>
              </a:rPr>
              <a:t>14</a:t>
            </a:r>
            <a:r>
              <a:rPr lang="zh-CN" altLang="en-US" sz="2800" b="1" dirty="0">
                <a:solidFill>
                  <a:srgbClr val="C00000"/>
                </a:solidFill>
              </a:rPr>
              <a:t>万</a:t>
            </a:r>
            <a:r>
              <a:rPr lang="zh-CN" altLang="en-US" sz="2800" b="1" dirty="0"/>
              <a:t>多期，</a:t>
            </a:r>
            <a:r>
              <a:rPr lang="en-US" altLang="zh-CN" sz="2800" b="1" dirty="0">
                <a:solidFill>
                  <a:srgbClr val="C00000"/>
                </a:solidFill>
              </a:rPr>
              <a:t>260</a:t>
            </a:r>
            <a:r>
              <a:rPr lang="zh-CN" altLang="en-US" sz="2800" b="1" dirty="0">
                <a:solidFill>
                  <a:srgbClr val="C00000"/>
                </a:solidFill>
              </a:rPr>
              <a:t>余万</a:t>
            </a:r>
            <a:r>
              <a:rPr lang="zh-CN" altLang="en-US" sz="2800" b="1" dirty="0"/>
              <a:t>篇文章，具有全面性和独有性，是研究各个学科发展，科技传承脉络的不可或缺的数据库工具。</a:t>
            </a:r>
            <a:endParaRPr lang="zh-CN" altLang="en-US" sz="2800" b="1" dirty="0"/>
          </a:p>
        </p:txBody>
      </p:sp>
    </p:spTree>
  </p:cSld>
  <p:clrMapOvr>
    <a:masterClrMapping/>
  </p:clrMapOvr>
  <p:transition>
    <p:split dir="in"/>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813"/>
            <a:ext cx="9648825"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plit dir="in"/>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3020" y="49530"/>
            <a:ext cx="9106535" cy="5036820"/>
          </a:xfrm>
          <a:prstGeom prst="rect">
            <a:avLst/>
          </a:prstGeom>
        </p:spPr>
      </p:pic>
    </p:spTree>
  </p:cSld>
  <p:clrMapOvr>
    <a:masterClrMapping/>
  </p:clrMapOvr>
  <p:transition>
    <p:split dir="in"/>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49493"/>
            <a:ext cx="9143999" cy="4536503"/>
          </a:xfrm>
          <a:prstGeom prst="rect">
            <a:avLst/>
          </a:prstGeom>
        </p:spPr>
      </p:pic>
    </p:spTree>
  </p:cSld>
  <p:clrMapOvr>
    <a:masterClrMapping/>
  </p:clrMapOvr>
  <p:transition>
    <p:split dir="in"/>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513" y="357505"/>
            <a:ext cx="8784976" cy="4698521"/>
          </a:xfrm>
          <a:prstGeom prst="rect">
            <a:avLst/>
          </a:prstGeom>
        </p:spPr>
      </p:pic>
      <p:sp>
        <p:nvSpPr>
          <p:cNvPr id="3" name="矩形 2"/>
          <p:cNvSpPr/>
          <p:nvPr/>
        </p:nvSpPr>
        <p:spPr>
          <a:xfrm>
            <a:off x="323528" y="3327834"/>
            <a:ext cx="3579826" cy="769441"/>
          </a:xfrm>
          <a:prstGeom prst="rect">
            <a:avLst/>
          </a:prstGeom>
          <a:solidFill>
            <a:srgbClr val="C00000"/>
          </a:solidFill>
        </p:spPr>
        <p:txBody>
          <a:bodyPr wrap="none">
            <a:spAutoFit/>
          </a:bodyPr>
          <a:lstStyle/>
          <a:p>
            <a:r>
              <a:rPr lang="zh-CN" altLang="en-US" sz="4400" b="1" dirty="0">
                <a:solidFill>
                  <a:schemeClr val="bg1"/>
                </a:solidFill>
              </a:rPr>
              <a:t>原件高清扫描</a:t>
            </a:r>
            <a:endParaRPr lang="zh-CN" altLang="en-US" sz="4400" b="1" dirty="0">
              <a:solidFill>
                <a:schemeClr val="bg1"/>
              </a:solidFill>
            </a:endParaRPr>
          </a:p>
        </p:txBody>
      </p:sp>
      <p:sp>
        <p:nvSpPr>
          <p:cNvPr id="5" name="矩形 4"/>
          <p:cNvSpPr/>
          <p:nvPr/>
        </p:nvSpPr>
        <p:spPr>
          <a:xfrm>
            <a:off x="7092281" y="357505"/>
            <a:ext cx="852691" cy="309551"/>
          </a:xfrm>
          <a:prstGeom prst="rect">
            <a:avLst/>
          </a:prstGeom>
          <a:noFill/>
          <a:ln w="571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split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32802"/>
              <a:ext cx="3084164" cy="429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核心期刊</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395536" y="883498"/>
            <a:ext cx="8576404" cy="864211"/>
          </a:xfrm>
          <a:prstGeom prst="rect">
            <a:avLst/>
          </a:prstGeom>
        </p:spPr>
        <p:txBody>
          <a:bodyPr wrap="square">
            <a:spAutoFit/>
          </a:bodyPr>
          <a:lstStyle/>
          <a:p>
            <a:pPr>
              <a:lnSpc>
                <a:spcPct val="114000"/>
              </a:lnSpc>
            </a:pPr>
            <a:r>
              <a:rPr lang="en-US" altLang="zh-CN" sz="2000" b="1" dirty="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某学科（或某领域）的核心期刊，是指那些发表该学科（或该领域）论文较多、使用率（含被引率、摘转率和流通率）较高、</a:t>
            </a:r>
            <a:r>
              <a:rPr lang="zh-CN" altLang="en-US" sz="2000" b="1" dirty="0" smtClean="0">
                <a:solidFill>
                  <a:srgbClr val="C00000"/>
                </a:solidFill>
                <a:latin typeface="微软雅黑" panose="020B0503020204020204" pitchFamily="34" charset="-122"/>
                <a:ea typeface="微软雅黑" panose="020B0503020204020204" pitchFamily="34" charset="-122"/>
              </a:rPr>
              <a:t>学术影响较大</a:t>
            </a:r>
            <a:r>
              <a:rPr lang="zh-CN" altLang="en-US" sz="2000" b="1" dirty="0" smtClean="0">
                <a:latin typeface="微软雅黑" panose="020B0503020204020204" pitchFamily="34" charset="-122"/>
                <a:ea typeface="微软雅黑" panose="020B0503020204020204" pitchFamily="34" charset="-122"/>
              </a:rPr>
              <a:t>的期刊</a:t>
            </a:r>
            <a:r>
              <a:rPr lang="zh-CN" altLang="en-US" sz="2400" b="1" dirty="0" smtClean="0">
                <a:latin typeface="微软雅黑" panose="020B0503020204020204" pitchFamily="34" charset="-122"/>
                <a:ea typeface="微软雅黑" panose="020B0503020204020204" pitchFamily="34" charset="-122"/>
              </a:rPr>
              <a:t>。</a:t>
            </a:r>
            <a:endParaRPr lang="zh-CN" altLang="en-US" sz="2400" b="1" dirty="0" smtClean="0">
              <a:latin typeface="微软雅黑" panose="020B0503020204020204" pitchFamily="34" charset="-122"/>
              <a:ea typeface="微软雅黑" panose="020B0503020204020204" pitchFamily="34" charset="-122"/>
            </a:endParaRPr>
          </a:p>
        </p:txBody>
      </p:sp>
      <p:sp>
        <p:nvSpPr>
          <p:cNvPr id="8" name="矩形 7"/>
          <p:cNvSpPr/>
          <p:nvPr/>
        </p:nvSpPr>
        <p:spPr>
          <a:xfrm>
            <a:off x="340246" y="1747709"/>
            <a:ext cx="8686984" cy="2999740"/>
          </a:xfrm>
          <a:prstGeom prst="rect">
            <a:avLst/>
          </a:prstGeom>
        </p:spPr>
        <p:txBody>
          <a:bodyPr wrap="square">
            <a:spAutoFit/>
          </a:bodyPr>
          <a:lstStyle/>
          <a:p>
            <a:r>
              <a:rPr lang="zh-CN" altLang="en-US" sz="2400" dirty="0" smtClean="0">
                <a:solidFill>
                  <a:srgbClr val="C00000"/>
                </a:solidFill>
                <a:latin typeface="微软雅黑" panose="020B0503020204020204" pitchFamily="34" charset="-122"/>
                <a:ea typeface="微软雅黑" panose="020B0503020204020204" pitchFamily="34" charset="-122"/>
              </a:rPr>
              <a:t>国内</a:t>
            </a:r>
            <a:r>
              <a:rPr lang="en-US" altLang="zh-CN" sz="2400" dirty="0" smtClean="0">
                <a:solidFill>
                  <a:srgbClr val="C00000"/>
                </a:solidFill>
                <a:latin typeface="微软雅黑" panose="020B0503020204020204" pitchFamily="34" charset="-122"/>
                <a:ea typeface="微软雅黑" panose="020B0503020204020204" pitchFamily="34" charset="-122"/>
              </a:rPr>
              <a:t>7</a:t>
            </a:r>
            <a:r>
              <a:rPr lang="zh-CN" altLang="en-US" sz="2400" dirty="0" smtClean="0">
                <a:solidFill>
                  <a:srgbClr val="C00000"/>
                </a:solidFill>
                <a:latin typeface="微软雅黑" panose="020B0503020204020204" pitchFamily="34" charset="-122"/>
                <a:ea typeface="微软雅黑" panose="020B0503020204020204" pitchFamily="34" charset="-122"/>
              </a:rPr>
              <a:t>大核心期刊遴选体系</a:t>
            </a:r>
            <a:endParaRPr lang="en-US" altLang="zh-CN" sz="2400" dirty="0" smtClean="0">
              <a:solidFill>
                <a:srgbClr val="C00000"/>
              </a:solidFill>
              <a:latin typeface="微软雅黑" panose="020B0503020204020204" pitchFamily="34" charset="-122"/>
              <a:ea typeface="微软雅黑" panose="020B0503020204020204" pitchFamily="34" charset="-122"/>
            </a:endParaRPr>
          </a:p>
          <a:p>
            <a:pPr>
              <a:lnSpc>
                <a:spcPct val="125000"/>
              </a:lnSpc>
            </a:pPr>
            <a:r>
              <a:rPr lang="en-US" altLang="zh-CN" sz="2200" b="1" dirty="0" smtClean="0"/>
              <a:t>1.</a:t>
            </a:r>
            <a:r>
              <a:rPr lang="zh-CN" altLang="en-US" sz="2200" b="1" dirty="0" smtClean="0"/>
              <a:t>北京大学图书馆</a:t>
            </a:r>
            <a:r>
              <a:rPr lang="zh-CN" altLang="en-US" sz="2200" b="1" dirty="0"/>
              <a:t>“中文核心期刊”（即</a:t>
            </a:r>
            <a:r>
              <a:rPr lang="en-US" altLang="zh-CN" sz="2200" b="1" dirty="0"/>
              <a:t>《</a:t>
            </a:r>
            <a:r>
              <a:rPr lang="zh-CN" altLang="en-US" sz="2200" b="1" dirty="0"/>
              <a:t>中文核心期刊要目总览</a:t>
            </a:r>
            <a:r>
              <a:rPr lang="en-US" altLang="zh-CN" sz="2200" b="1" dirty="0"/>
              <a:t>》</a:t>
            </a:r>
            <a:r>
              <a:rPr lang="zh-CN" altLang="en-US" sz="2200" b="1" dirty="0"/>
              <a:t>）</a:t>
            </a:r>
            <a:br>
              <a:rPr lang="zh-CN" altLang="en-US" sz="2200" b="1" dirty="0" smtClean="0"/>
            </a:br>
            <a:r>
              <a:rPr lang="en-US" altLang="zh-CN" sz="2200" b="1" dirty="0" smtClean="0"/>
              <a:t>2.</a:t>
            </a:r>
            <a:r>
              <a:rPr lang="zh-CN" altLang="en-US" sz="2200" b="1" dirty="0" smtClean="0"/>
              <a:t>南京大学</a:t>
            </a:r>
            <a:r>
              <a:rPr lang="zh-CN" altLang="en-US" sz="2200" b="1" dirty="0"/>
              <a:t>“中文社会科学引文索引（</a:t>
            </a:r>
            <a:r>
              <a:rPr lang="en-US" altLang="zh-CN" sz="2200" b="1" dirty="0"/>
              <a:t>CSSCI</a:t>
            </a:r>
            <a:r>
              <a:rPr lang="zh-CN" altLang="en-US" sz="2200" b="1" dirty="0"/>
              <a:t>）来源期刊”</a:t>
            </a:r>
            <a:br>
              <a:rPr lang="zh-CN" altLang="en-US" sz="2200" b="1" dirty="0" smtClean="0"/>
            </a:br>
            <a:r>
              <a:rPr lang="en-US" altLang="zh-CN" sz="2200" b="1" dirty="0" smtClean="0"/>
              <a:t>3.</a:t>
            </a:r>
            <a:r>
              <a:rPr lang="zh-CN" altLang="en-US" sz="2200" b="1" dirty="0" smtClean="0"/>
              <a:t>中国</a:t>
            </a:r>
            <a:r>
              <a:rPr lang="zh-CN" altLang="en-US" sz="2200" b="1" dirty="0"/>
              <a:t>科学技术信息研究所“中国科技论文与引文数据库（</a:t>
            </a:r>
            <a:r>
              <a:rPr lang="en-US" altLang="zh-CN" sz="2200" b="1" dirty="0">
                <a:sym typeface="+mn-ea"/>
              </a:rPr>
              <a:t>CSTPCD</a:t>
            </a:r>
            <a:r>
              <a:rPr lang="zh-CN" altLang="en-US" sz="2200" b="1" dirty="0">
                <a:sym typeface="+mn-ea"/>
              </a:rPr>
              <a:t>）</a:t>
            </a:r>
            <a:r>
              <a:rPr lang="zh-CN" altLang="en-US" sz="2200" b="1" dirty="0"/>
              <a:t>”</a:t>
            </a:r>
            <a:br>
              <a:rPr lang="zh-CN" altLang="en-US" sz="2200" b="1" dirty="0" smtClean="0"/>
            </a:br>
            <a:r>
              <a:rPr lang="en-US" altLang="zh-CN" sz="2200" b="1" dirty="0" smtClean="0"/>
              <a:t>4.</a:t>
            </a:r>
            <a:r>
              <a:rPr lang="zh-CN" altLang="en-US" sz="2200" b="1" dirty="0" smtClean="0"/>
              <a:t>中国社会科学院</a:t>
            </a:r>
            <a:r>
              <a:rPr lang="zh-CN" altLang="en-US" sz="2200" b="1" dirty="0"/>
              <a:t>文献中心“中国人文社会科学核心期刊（</a:t>
            </a:r>
            <a:r>
              <a:rPr lang="en-US" altLang="zh-CN" sz="2200" b="1" dirty="0"/>
              <a:t>CASS</a:t>
            </a:r>
            <a:r>
              <a:rPr lang="zh-CN" altLang="en-US" sz="2200" b="1" dirty="0"/>
              <a:t>）”</a:t>
            </a:r>
            <a:br>
              <a:rPr lang="zh-CN" altLang="en-US" sz="2200" b="1" dirty="0" smtClean="0"/>
            </a:br>
            <a:r>
              <a:rPr lang="en-US" altLang="zh-CN" sz="2200" b="1" dirty="0" smtClean="0"/>
              <a:t>5.</a:t>
            </a:r>
            <a:r>
              <a:rPr lang="zh-CN" altLang="en-US" sz="2200" b="1" dirty="0" smtClean="0"/>
              <a:t>中国科学院文献情报中心</a:t>
            </a:r>
            <a:r>
              <a:rPr lang="zh-CN" altLang="en-US" sz="2200" b="1" dirty="0"/>
              <a:t>“中国科学引文数据库（</a:t>
            </a:r>
            <a:r>
              <a:rPr lang="en-US" altLang="zh-CN" sz="2200" b="1" dirty="0"/>
              <a:t>CSCD</a:t>
            </a:r>
            <a:r>
              <a:rPr lang="zh-CN" altLang="en-US" sz="2200" b="1" dirty="0"/>
              <a:t>）来源期刊”</a:t>
            </a:r>
            <a:br>
              <a:rPr lang="zh-CN" altLang="en-US" sz="2200" b="1" dirty="0" smtClean="0"/>
            </a:br>
            <a:r>
              <a:rPr lang="en-US" altLang="zh-CN" sz="2200" b="1" dirty="0" smtClean="0"/>
              <a:t>6.</a:t>
            </a:r>
            <a:r>
              <a:rPr lang="zh-CN" altLang="en-US" sz="2200" b="1" dirty="0" smtClean="0"/>
              <a:t>中国人</a:t>
            </a:r>
            <a:r>
              <a:rPr lang="zh-CN" altLang="en-US" sz="2200" b="1" dirty="0"/>
              <a:t>文社会科学学报学会“中国人文社科学报核心期刊”</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split dir="in"/>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86385" y="157480"/>
            <a:ext cx="8571230" cy="4828540"/>
          </a:xfrm>
          <a:prstGeom prst="rect">
            <a:avLst/>
          </a:prstGeom>
        </p:spPr>
      </p:pic>
    </p:spTree>
  </p:cSld>
  <p:clrMapOvr>
    <a:masterClrMapping/>
  </p:clrMapOvr>
  <p:transition>
    <p:split dir="in"/>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5110" y="214630"/>
            <a:ext cx="8754745" cy="5077460"/>
          </a:xfrm>
          <a:prstGeom prst="rect">
            <a:avLst/>
          </a:prstGeom>
          <a:noFill/>
        </p:spPr>
        <p:txBody>
          <a:bodyPr wrap="square" rtlCol="0" anchor="t">
            <a:spAutoFit/>
          </a:bodyPr>
          <a:p>
            <a:r>
              <a:rPr lang="zh-CN" altLang="en-US" sz="3600" b="1" kern="0" dirty="0" smtClean="0">
                <a:solidFill>
                  <a:srgbClr val="FF0000"/>
                </a:solidFill>
                <a:effectLst>
                  <a:outerShdw blurRad="38100" dist="19050" dir="2700000" algn="tl" rotWithShape="0">
                    <a:schemeClr val="dk1">
                      <a:alpha val="40000"/>
                    </a:schemeClr>
                  </a:outerShdw>
                </a:effectLst>
                <a:latin typeface="Arial" panose="020B0604020202020204" pitchFamily="34" charset="0"/>
                <a:sym typeface="+mn-ea"/>
              </a:rPr>
              <a:t>中文学位论文数据库</a:t>
            </a:r>
            <a:endParaRPr lang="zh-CN" altLang="en-US" sz="3600" b="1" kern="0" dirty="0" smtClean="0">
              <a:solidFill>
                <a:srgbClr val="FF0000"/>
              </a:solidFill>
              <a:effectLst>
                <a:outerShdw blurRad="38100" dist="19050" dir="2700000" algn="tl" rotWithShape="0">
                  <a:schemeClr val="dk1">
                    <a:alpha val="40000"/>
                  </a:schemeClr>
                </a:outerShdw>
              </a:effectLst>
              <a:latin typeface="Arial" panose="020B0604020202020204" pitchFamily="34" charset="0"/>
              <a:sym typeface="+mn-ea"/>
            </a:endParaRPr>
          </a:p>
          <a:p>
            <a:endParaRPr lang="zh-CN" altLang="en-US" sz="3600" b="1" kern="0" dirty="0" smtClean="0">
              <a:solidFill>
                <a:srgbClr val="FF0000"/>
              </a:solidFill>
              <a:effectLst>
                <a:outerShdw blurRad="38100" dist="19050" dir="2700000" algn="tl" rotWithShape="0">
                  <a:schemeClr val="dk1">
                    <a:alpha val="40000"/>
                  </a:schemeClr>
                </a:outerShdw>
              </a:effectLst>
              <a:latin typeface="Arial" panose="020B0604020202020204" pitchFamily="34" charset="0"/>
              <a:sym typeface="+mn-ea"/>
            </a:endParaRPr>
          </a:p>
          <a:p>
            <a:r>
              <a:rPr lang="zh-CN" altLang="en-US"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中国知网</a:t>
            </a:r>
            <a:endParaRPr lang="zh-CN" altLang="en-US"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a:p>
            <a:r>
              <a:rPr lang="zh-CN" altLang="en-US"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万方数据</a:t>
            </a:r>
            <a:endParaRPr lang="zh-CN" altLang="en-US"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a:p>
            <a:r>
              <a:rPr lang="zh-CN" altLang="en-US" sz="3600" b="1" kern="0" dirty="0" smtClean="0">
                <a:effectLst>
                  <a:outerShdw blurRad="38100" dist="19050" dir="2700000" algn="tl" rotWithShape="0">
                    <a:schemeClr val="dk1">
                      <a:alpha val="40000"/>
                    </a:schemeClr>
                  </a:outerShdw>
                </a:effectLst>
                <a:latin typeface="Arial" panose="020B0604020202020204" pitchFamily="34" charset="0"/>
                <a:sym typeface="+mn-ea"/>
              </a:rPr>
              <a:t>读秀学位论文</a:t>
            </a:r>
            <a:endParaRPr lang="zh-CN" altLang="en-US" sz="3600" b="1" kern="0" dirty="0" smtClean="0">
              <a:effectLst>
                <a:outerShdw blurRad="38100" dist="19050" dir="2700000" algn="tl" rotWithShape="0">
                  <a:schemeClr val="dk1">
                    <a:alpha val="40000"/>
                  </a:schemeClr>
                </a:outerShdw>
              </a:effectLst>
              <a:latin typeface="Arial" panose="020B0604020202020204" pitchFamily="34" charset="0"/>
              <a:sym typeface="+mn-ea"/>
            </a:endParaRPr>
          </a:p>
          <a:p>
            <a:r>
              <a:rPr lang="en-US" altLang="zh-CN" sz="3600" b="1" kern="0" dirty="0" smtClean="0">
                <a:effectLst>
                  <a:outerShdw blurRad="38100" dist="19050" dir="2700000" algn="tl" rotWithShape="0">
                    <a:schemeClr val="dk1">
                      <a:alpha val="40000"/>
                    </a:schemeClr>
                  </a:outerShdw>
                </a:effectLst>
                <a:latin typeface="Arial" panose="020B0604020202020204" pitchFamily="34" charset="0"/>
                <a:sym typeface="+mn-ea"/>
              </a:rPr>
              <a:t>Calis</a:t>
            </a:r>
            <a:r>
              <a:rPr lang="zh-CN" altLang="zh-CN" sz="3600" b="1" kern="0" dirty="0" smtClean="0">
                <a:effectLst>
                  <a:outerShdw blurRad="38100" dist="19050" dir="2700000" algn="tl" rotWithShape="0">
                    <a:schemeClr val="dk1">
                      <a:alpha val="40000"/>
                    </a:schemeClr>
                  </a:outerShdw>
                </a:effectLst>
                <a:latin typeface="Arial" panose="020B0604020202020204" pitchFamily="34" charset="0"/>
                <a:sym typeface="+mn-ea"/>
              </a:rPr>
              <a:t>学位论文              </a:t>
            </a:r>
            <a:r>
              <a:rPr lang="zh-CN" altLang="en-US" sz="3600" b="1" kern="0" dirty="0" smtClean="0">
                <a:effectLst>
                  <a:outerShdw blurRad="38100" dist="19050" dir="2700000" algn="tl" rotWithShape="0">
                    <a:schemeClr val="dk1">
                      <a:alpha val="40000"/>
                    </a:schemeClr>
                  </a:outerShdw>
                </a:effectLst>
                <a:latin typeface="Arial" panose="020B0604020202020204" pitchFamily="34" charset="0"/>
                <a:sym typeface="+mn-ea"/>
              </a:rPr>
              <a:t>etd.calis.edu.cn</a:t>
            </a:r>
            <a:endParaRPr lang="zh-CN" altLang="en-US" sz="3600" b="1" kern="0" dirty="0" smtClean="0">
              <a:solidFill>
                <a:srgbClr val="FF0000"/>
              </a:solidFill>
              <a:effectLst>
                <a:outerShdw blurRad="38100" dist="19050" dir="2700000" algn="tl" rotWithShape="0">
                  <a:schemeClr val="dk1">
                    <a:alpha val="40000"/>
                  </a:schemeClr>
                </a:outerShdw>
              </a:effectLst>
              <a:latin typeface="Arial" panose="020B0604020202020204" pitchFamily="34" charset="0"/>
              <a:sym typeface="+mn-ea"/>
            </a:endParaRPr>
          </a:p>
          <a:p>
            <a:r>
              <a:rPr lang="zh-CN" altLang="en-US"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国家图书馆                   </a:t>
            </a:r>
            <a:r>
              <a:rPr lang="en-US" altLang="zh-CN"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www.nlc.cn</a:t>
            </a:r>
            <a:endParaRPr lang="en-US" altLang="zh-CN"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a:p>
            <a:r>
              <a:rPr lang="zh-CN" altLang="en-US"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国家科技图书文献中心 </a:t>
            </a:r>
            <a:r>
              <a:rPr lang="en-US" altLang="zh-CN"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www.nstl.gov.cn</a:t>
            </a:r>
            <a:endParaRPr lang="en-US" altLang="zh-CN" sz="3600" b="1" kern="0" dirty="0" smtClean="0">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a:p>
            <a:endParaRPr lang="zh-CN" altLang="en-US" sz="3600" b="1" kern="0" dirty="0" smtClean="0">
              <a:solidFill>
                <a:srgbClr val="FF0000"/>
              </a:solidFill>
              <a:effectLst>
                <a:outerShdw blurRad="38100" dist="19050" dir="2700000" algn="tl" rotWithShape="0">
                  <a:schemeClr val="dk1">
                    <a:alpha val="40000"/>
                  </a:schemeClr>
                </a:outerShdw>
              </a:effectLst>
              <a:latin typeface="Arial" panose="020B0604020202020204" pitchFamily="34" charset="0"/>
              <a:sym typeface="+mn-ea"/>
            </a:endParaRPr>
          </a:p>
        </p:txBody>
      </p:sp>
    </p:spTree>
  </p:cSld>
  <p:clrMapOvr>
    <a:masterClrMapping/>
  </p:clrMapOvr>
  <p:transition>
    <p:split dir="in"/>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329612"/>
            <a:ext cx="9144000" cy="34623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109907" y="983363"/>
            <a:ext cx="2691763"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end</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矩形 4"/>
          <p:cNvSpPr/>
          <p:nvPr/>
        </p:nvSpPr>
        <p:spPr>
          <a:xfrm>
            <a:off x="2978459" y="2085696"/>
            <a:ext cx="2954655" cy="923330"/>
          </a:xfrm>
          <a:prstGeom prst="rect">
            <a:avLst/>
          </a:prstGeom>
          <a:noFill/>
        </p:spPr>
        <p:txBody>
          <a:bodyPr wrap="none" lIns="91440" tIns="45720" rIns="91440" bIns="45720">
            <a:spAutoFit/>
          </a:bodyPr>
          <a:lstStyle/>
          <a:p>
            <a:pPr algn="ctr"/>
            <a:r>
              <a:rPr lang="zh-CN" altLang="en-US" sz="5400" dirty="0">
                <a:ln w="18415" cmpd="sng">
                  <a:solidFill>
                    <a:schemeClr val="tx2">
                      <a:lumMod val="50000"/>
                      <a:lumOff val="50000"/>
                    </a:schemeClr>
                  </a:solidFill>
                  <a:prstDash val="solid"/>
                </a:ln>
                <a:solidFill>
                  <a:srgbClr val="C00000"/>
                </a:solidFill>
                <a:effectLst>
                  <a:outerShdw blurRad="63500" dir="3600000" algn="tl" rotWithShape="0">
                    <a:srgbClr val="000000">
                      <a:alpha val="70000"/>
                    </a:srgbClr>
                  </a:outerShdw>
                </a:effectLst>
              </a:rPr>
              <a:t>谢谢聆听</a:t>
            </a:r>
            <a:endParaRPr lang="zh-CN" altLang="en-US" sz="5400" b="0" cap="none" spc="0" dirty="0">
              <a:ln w="18415" cmpd="sng">
                <a:solidFill>
                  <a:schemeClr val="tx2">
                    <a:lumMod val="50000"/>
                    <a:lumOff val="50000"/>
                  </a:schemeClr>
                </a:solidFill>
                <a:prstDash val="solid"/>
              </a:ln>
              <a:solidFill>
                <a:srgbClr val="C00000"/>
              </a:solidFill>
              <a:effectLst>
                <a:outerShdw blurRad="63500" dir="3600000" algn="tl" rotWithShape="0">
                  <a:srgbClr val="000000">
                    <a:alpha val="70000"/>
                  </a:srgbClr>
                </a:outerShdw>
              </a:effectLst>
            </a:endParaRPr>
          </a:p>
        </p:txBody>
      </p:sp>
    </p:spTree>
  </p:cSld>
  <p:clrMapOvr>
    <a:masterClrMapping/>
  </p:clrMapOvr>
  <p:transition>
    <p:spli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32802"/>
              <a:ext cx="3084164" cy="429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核心期刊</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395536" y="883498"/>
            <a:ext cx="8576404" cy="1143635"/>
          </a:xfrm>
          <a:prstGeom prst="rect">
            <a:avLst/>
          </a:prstGeom>
        </p:spPr>
        <p:txBody>
          <a:bodyPr wrap="square">
            <a:spAutoFit/>
          </a:bodyPr>
          <a:lstStyle/>
          <a:p>
            <a:pPr>
              <a:lnSpc>
                <a:spcPct val="114000"/>
              </a:lnSpc>
            </a:pPr>
            <a:r>
              <a:rPr lang="zh-CN" altLang="en-US" sz="2000" b="1" dirty="0" smtClean="0">
                <a:latin typeface="微软雅黑" panose="020B0503020204020204" pitchFamily="34" charset="-122"/>
                <a:ea typeface="微软雅黑" panose="020B0503020204020204" pitchFamily="34" charset="-122"/>
              </a:rPr>
              <a:t>通常所说的中文核心期刊，是北大图书馆每四年出版一次的</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全国中文核心期刊要目总览</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中列出的期刊</a:t>
            </a:r>
            <a:r>
              <a:rPr lang="en-US" altLang="zh-CN" sz="2000" b="1" dirty="0" smtClean="0">
                <a:latin typeface="微软雅黑" panose="020B0503020204020204" pitchFamily="34" charset="-122"/>
                <a:ea typeface="微软雅黑" panose="020B0503020204020204" pitchFamily="34" charset="-122"/>
              </a:rPr>
              <a:t>(2011</a:t>
            </a:r>
            <a:r>
              <a:rPr lang="zh-CN" altLang="en-US" sz="2000" b="1" dirty="0" smtClean="0">
                <a:latin typeface="微软雅黑" panose="020B0503020204020204" pitchFamily="34" charset="-122"/>
                <a:ea typeface="微软雅黑" panose="020B0503020204020204" pitchFamily="34" charset="-122"/>
              </a:rPr>
              <a:t>年后每三年出版一次），最新版为</a:t>
            </a:r>
            <a:r>
              <a:rPr lang="en-US" altLang="zh-CN" sz="2000" b="1" dirty="0" smtClean="0">
                <a:latin typeface="微软雅黑" panose="020B0503020204020204" pitchFamily="34" charset="-122"/>
                <a:ea typeface="微软雅黑" panose="020B0503020204020204" pitchFamily="34" charset="-122"/>
              </a:rPr>
              <a:t>2017</a:t>
            </a:r>
            <a:r>
              <a:rPr lang="zh-CN" altLang="en-US" sz="2000" b="1" dirty="0" smtClean="0">
                <a:latin typeface="微软雅黑" panose="020B0503020204020204" pitchFamily="34" charset="-122"/>
                <a:ea typeface="微软雅黑" panose="020B0503020204020204" pitchFamily="34" charset="-122"/>
              </a:rPr>
              <a:t>年版。</a:t>
            </a:r>
            <a:endParaRPr lang="zh-CN" altLang="en-US" sz="2400" b="1" dirty="0" smtClean="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5536" y="2301720"/>
            <a:ext cx="8438028" cy="2538282"/>
          </a:xfrm>
          <a:prstGeom prst="rect">
            <a:avLst/>
          </a:prstGeom>
          <a:ln w="57150">
            <a:solidFill>
              <a:srgbClr val="C00000"/>
            </a:solidFill>
          </a:ln>
        </p:spPr>
      </p:pic>
    </p:spTree>
  </p:cSld>
  <p:clrMapOvr>
    <a:masterClrMapping/>
  </p:clrMapOvr>
  <p:transition>
    <p:split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32802"/>
              <a:ext cx="3084164" cy="429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000" b="1" dirty="0">
                  <a:solidFill>
                    <a:schemeClr val="bg1"/>
                  </a:solidFill>
                  <a:latin typeface="微软雅黑" panose="020B0503020204020204" pitchFamily="34" charset="-122"/>
                  <a:ea typeface="微软雅黑" panose="020B0503020204020204" pitchFamily="34" charset="-122"/>
                </a:rPr>
                <a:t>影响因子</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211373" y="883499"/>
            <a:ext cx="8760567" cy="4154984"/>
          </a:xfrm>
          <a:prstGeom prst="rect">
            <a:avLst/>
          </a:prstGeom>
        </p:spPr>
        <p:txBody>
          <a:bodyPr wrap="square">
            <a:spAutoFit/>
          </a:bodyPr>
          <a:lstStyle/>
          <a:p>
            <a:pPr marL="285750" indent="-285750">
              <a:buFont typeface="Wingdings" panose="05000000000000000000" pitchFamily="2" charset="2"/>
              <a:buChar char="Ø"/>
            </a:pPr>
            <a:r>
              <a:rPr lang="zh-CN" altLang="en-US" sz="2400" b="1" dirty="0" smtClean="0"/>
              <a:t>影响因子</a:t>
            </a:r>
            <a:r>
              <a:rPr lang="en-US" altLang="zh-CN" sz="2400" b="1" dirty="0" smtClean="0"/>
              <a:t>(Impact Factor ,IF)</a:t>
            </a:r>
            <a:r>
              <a:rPr lang="zh-CN" altLang="en-US" sz="2400" b="1" dirty="0" smtClean="0"/>
              <a:t>是美国科学信息研究所</a:t>
            </a:r>
            <a:r>
              <a:rPr lang="en-US" altLang="zh-CN" sz="2400" b="1" dirty="0" smtClean="0"/>
              <a:t>(ISI</a:t>
            </a:r>
            <a:r>
              <a:rPr lang="en-US" altLang="zh-CN" sz="2400" b="1" dirty="0"/>
              <a:t>)</a:t>
            </a:r>
            <a:r>
              <a:rPr lang="zh-CN" altLang="en-US" sz="2400" b="1" dirty="0" smtClean="0"/>
              <a:t>的期刊引证报告 </a:t>
            </a:r>
            <a:r>
              <a:rPr lang="en-US" altLang="zh-CN" sz="2400" b="1" dirty="0" smtClean="0"/>
              <a:t>(JCR)</a:t>
            </a:r>
            <a:r>
              <a:rPr lang="zh-CN" altLang="en-US" sz="2400" b="1" dirty="0" smtClean="0"/>
              <a:t>中的一项数据。 </a:t>
            </a:r>
            <a:endParaRPr lang="zh-CN" altLang="en-US" sz="2400" b="1" dirty="0" smtClean="0"/>
          </a:p>
          <a:p>
            <a:pPr marL="285750" indent="-285750">
              <a:buFont typeface="Wingdings" panose="05000000000000000000" pitchFamily="2" charset="2"/>
              <a:buChar char="Ø"/>
            </a:pPr>
            <a:r>
              <a:rPr lang="zh-CN" altLang="en-US" sz="2400" b="1" dirty="0" smtClean="0"/>
              <a:t>即</a:t>
            </a:r>
            <a:r>
              <a:rPr lang="zh-CN" altLang="en-US" sz="2400" b="1" dirty="0" smtClean="0">
                <a:solidFill>
                  <a:srgbClr val="C00000"/>
                </a:solidFill>
              </a:rPr>
              <a:t>某期刊前两年发表的论文在统计当年的被引用总次数除以该期刊在前两年内发表的论文总数</a:t>
            </a:r>
            <a:endParaRPr lang="en-US" altLang="zh-CN" sz="2400" b="1" dirty="0" smtClean="0"/>
          </a:p>
          <a:p>
            <a:r>
              <a:rPr lang="zh-CN" altLang="en-US" sz="2400" b="1" dirty="0" smtClean="0"/>
              <a:t>    以</a:t>
            </a:r>
            <a:r>
              <a:rPr lang="en-US" altLang="zh-CN" sz="2400" b="1" dirty="0" smtClean="0"/>
              <a:t>1992</a:t>
            </a:r>
            <a:r>
              <a:rPr lang="zh-CN" altLang="en-US" sz="2400" b="1" dirty="0" smtClean="0"/>
              <a:t>年某一期刊影响因子为例，</a:t>
            </a:r>
            <a:r>
              <a:rPr lang="en-US" altLang="zh-CN" sz="2400" b="1" dirty="0" smtClean="0"/>
              <a:t>IF</a:t>
            </a:r>
            <a:r>
              <a:rPr lang="en-US" altLang="zh-CN" sz="2400" b="1" dirty="0"/>
              <a:t>(</a:t>
            </a:r>
            <a:r>
              <a:rPr lang="en-US" altLang="zh-CN" sz="2400" b="1" dirty="0" smtClean="0"/>
              <a:t>1992</a:t>
            </a:r>
            <a:r>
              <a:rPr lang="zh-CN" altLang="en-US" sz="2400" b="1" dirty="0" smtClean="0"/>
              <a:t>年</a:t>
            </a:r>
            <a:r>
              <a:rPr lang="en-US" altLang="zh-CN" sz="2400" b="1" dirty="0" smtClean="0"/>
              <a:t>)= A / B</a:t>
            </a:r>
            <a:endParaRPr lang="en-US" altLang="zh-CN" sz="2400" b="1" dirty="0" smtClean="0"/>
          </a:p>
          <a:p>
            <a:r>
              <a:rPr lang="zh-CN" altLang="en-US" sz="2400" b="1" dirty="0" smtClean="0"/>
              <a:t>    其中，</a:t>
            </a:r>
            <a:endParaRPr lang="zh-CN" altLang="en-US" sz="2400" b="1" dirty="0" smtClean="0"/>
          </a:p>
          <a:p>
            <a:r>
              <a:rPr lang="en-US" altLang="zh-CN" sz="2400" b="1" dirty="0" smtClean="0"/>
              <a:t>     A = </a:t>
            </a:r>
            <a:r>
              <a:rPr lang="zh-CN" altLang="en-US" sz="2400" b="1" dirty="0" smtClean="0"/>
              <a:t>该期刊</a:t>
            </a:r>
            <a:r>
              <a:rPr lang="en-US" altLang="zh-CN" sz="2400" b="1" dirty="0" smtClean="0"/>
              <a:t>1990</a:t>
            </a:r>
            <a:r>
              <a:rPr lang="zh-CN" altLang="en-US" sz="2400" b="1" dirty="0" smtClean="0"/>
              <a:t>年至</a:t>
            </a:r>
            <a:r>
              <a:rPr lang="en-US" altLang="zh-CN" sz="2400" b="1" dirty="0" smtClean="0"/>
              <a:t>1991</a:t>
            </a:r>
            <a:r>
              <a:rPr lang="zh-CN" altLang="en-US" sz="2400" b="1" dirty="0" smtClean="0"/>
              <a:t>年所有文章在</a:t>
            </a:r>
            <a:r>
              <a:rPr lang="en-US" altLang="zh-CN" sz="2400" b="1" dirty="0" smtClean="0"/>
              <a:t>1992</a:t>
            </a:r>
            <a:r>
              <a:rPr lang="zh-CN" altLang="en-US" sz="2400" b="1" dirty="0" smtClean="0"/>
              <a:t>年中被引           用的次数；</a:t>
            </a:r>
            <a:endParaRPr lang="zh-CN" altLang="en-US" sz="2400" b="1" dirty="0" smtClean="0"/>
          </a:p>
          <a:p>
            <a:r>
              <a:rPr lang="en-US" altLang="zh-CN" sz="2400" b="1" dirty="0" smtClean="0"/>
              <a:t>     B = </a:t>
            </a:r>
            <a:r>
              <a:rPr lang="zh-CN" altLang="en-US" sz="2400" b="1" dirty="0" smtClean="0"/>
              <a:t>该期刊</a:t>
            </a:r>
            <a:r>
              <a:rPr lang="en-US" altLang="zh-CN" sz="2400" b="1" dirty="0" smtClean="0"/>
              <a:t>1990</a:t>
            </a:r>
            <a:r>
              <a:rPr lang="zh-CN" altLang="en-US" sz="2400" b="1" dirty="0" smtClean="0"/>
              <a:t>年至</a:t>
            </a:r>
            <a:r>
              <a:rPr lang="en-US" altLang="zh-CN" sz="2400" b="1" dirty="0" smtClean="0"/>
              <a:t>1991</a:t>
            </a:r>
            <a:r>
              <a:rPr lang="zh-CN" altLang="en-US" sz="2400" b="1" dirty="0" smtClean="0"/>
              <a:t>年所有文章数</a:t>
            </a:r>
            <a:endParaRPr lang="zh-CN" altLang="en-US" sz="2400" b="1" dirty="0" smtClean="0"/>
          </a:p>
          <a:p>
            <a:pPr marL="285750" indent="-285750">
              <a:buFont typeface="Wingdings" panose="05000000000000000000" pitchFamily="2" charset="2"/>
              <a:buChar char="Ø"/>
            </a:pPr>
            <a:r>
              <a:rPr lang="zh-CN" altLang="en-US" sz="2400" b="1" dirty="0" smtClean="0"/>
              <a:t>影响因子是衡量学术期刊影响力的一个重要指标。一般来说，</a:t>
            </a:r>
            <a:r>
              <a:rPr lang="zh-CN" altLang="en-US" sz="2400" b="1" dirty="0" smtClean="0">
                <a:solidFill>
                  <a:srgbClr val="C00000"/>
                </a:solidFill>
              </a:rPr>
              <a:t>影响因子越高，其学术影响力也越大</a:t>
            </a:r>
            <a:r>
              <a:rPr lang="zh-CN" altLang="en-US" sz="2400" b="1" dirty="0" smtClean="0"/>
              <a:t>。 </a:t>
            </a:r>
            <a:endParaRPr lang="zh-CN" altLang="en-US" sz="2400" b="1" dirty="0"/>
          </a:p>
        </p:txBody>
      </p:sp>
    </p:spTree>
  </p:cSld>
  <p:clrMapOvr>
    <a:masterClrMapping/>
  </p:clrMapOvr>
  <p:transition>
    <p:split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69474" y="93542"/>
            <a:ext cx="9298042" cy="966041"/>
            <a:chOff x="-3116369" y="3685"/>
            <a:chExt cx="6875350"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116369" y="33383"/>
              <a:ext cx="6583487" cy="4516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Digital Object Unique Identifier    </a:t>
              </a:r>
              <a:r>
                <a:rPr lang="en-US" altLang="zh-CN" sz="4000" b="1" dirty="0">
                  <a:solidFill>
                    <a:schemeClr val="bg1"/>
                  </a:solidFill>
                  <a:latin typeface="微软雅黑" panose="020B0503020204020204" pitchFamily="34" charset="-122"/>
                  <a:ea typeface="微软雅黑" panose="020B0503020204020204" pitchFamily="34" charset="-122"/>
                </a:rPr>
                <a:t> DOI</a:t>
              </a:r>
              <a:endParaRPr lang="en-US" altLang="zh-CN" sz="4000" b="1" dirty="0">
                <a:solidFill>
                  <a:schemeClr val="bg1"/>
                </a:solidFill>
                <a:latin typeface="微软雅黑" panose="020B0503020204020204" pitchFamily="34" charset="-122"/>
                <a:ea typeface="微软雅黑" panose="020B0503020204020204" pitchFamily="34" charset="-122"/>
              </a:endParaRPr>
            </a:p>
          </p:txBody>
        </p:sp>
      </p:grpSp>
      <p:sp>
        <p:nvSpPr>
          <p:cNvPr id="9" name="内容占位符 1"/>
          <p:cNvSpPr txBox="1"/>
          <p:nvPr/>
        </p:nvSpPr>
        <p:spPr>
          <a:xfrm>
            <a:off x="323528" y="951570"/>
            <a:ext cx="8352928" cy="367240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b="1" dirty="0" smtClean="0">
                <a:latin typeface="+mn-ea"/>
              </a:rPr>
              <a:t>DOI</a:t>
            </a:r>
            <a:endParaRPr lang="en-US" altLang="zh-CN" sz="2800" b="1" dirty="0" smtClean="0">
              <a:latin typeface="+mn-ea"/>
            </a:endParaRPr>
          </a:p>
          <a:p>
            <a:r>
              <a:rPr lang="zh-CN" altLang="en-US" sz="2800" b="1" dirty="0" smtClean="0">
                <a:solidFill>
                  <a:srgbClr val="C00000"/>
                </a:solidFill>
                <a:latin typeface="+mn-ea"/>
              </a:rPr>
              <a:t>数字对象标识符</a:t>
            </a:r>
            <a:r>
              <a:rPr lang="zh-CN" altLang="zh-CN" sz="2800" b="1" dirty="0" smtClean="0">
                <a:latin typeface="+mn-ea"/>
              </a:rPr>
              <a:t>（Digital Object Identifier，简称DOI）是一套识别数位资源的机制，涵括的对象有视频、报告或书籍等等。它既有一套为资源命名的机制，也有一套将识别号解析为具体</a:t>
            </a:r>
            <a:r>
              <a:rPr lang="zh-CN" altLang="en-US" sz="2800" b="1" dirty="0" smtClean="0">
                <a:latin typeface="+mn-ea"/>
              </a:rPr>
              <a:t>地</a:t>
            </a:r>
            <a:r>
              <a:rPr lang="zh-CN" altLang="zh-CN" sz="2800" b="1" dirty="0" smtClean="0">
                <a:latin typeface="+mn-ea"/>
              </a:rPr>
              <a:t>址的协定</a:t>
            </a:r>
            <a:r>
              <a:rPr lang="zh-CN" altLang="en-US" sz="2800" b="1" dirty="0" smtClean="0">
                <a:latin typeface="+mn-ea"/>
              </a:rPr>
              <a:t>。</a:t>
            </a:r>
            <a:endParaRPr lang="en-US" altLang="zh-CN" sz="2800" b="1" dirty="0" smtClean="0">
              <a:latin typeface="+mn-ea"/>
            </a:endParaRPr>
          </a:p>
          <a:p>
            <a:r>
              <a:rPr lang="en-US" altLang="zh-CN" sz="2800" b="1" dirty="0" smtClean="0">
                <a:latin typeface="+mn-ea"/>
              </a:rPr>
              <a:t>DOI</a:t>
            </a:r>
            <a:r>
              <a:rPr lang="zh-CN" altLang="en-US" sz="2800" b="1" dirty="0" smtClean="0">
                <a:latin typeface="+mn-ea"/>
              </a:rPr>
              <a:t>的体现形式主要包括：二维码、条形码、字符码、网络域名等，数字对象唯一性，是</a:t>
            </a:r>
            <a:r>
              <a:rPr lang="en-US" altLang="zh-CN" sz="2800" b="1" dirty="0" smtClean="0">
                <a:latin typeface="+mn-ea"/>
              </a:rPr>
              <a:t>DOI</a:t>
            </a:r>
            <a:r>
              <a:rPr lang="zh-CN" altLang="en-US" sz="2800" b="1" dirty="0" smtClean="0">
                <a:latin typeface="+mn-ea"/>
              </a:rPr>
              <a:t>的典型特征，也是数字时代的“身份证”号码。</a:t>
            </a:r>
            <a:endParaRPr lang="en-US" altLang="zh-CN" sz="2800" b="1" dirty="0" smtClean="0">
              <a:latin typeface="+mn-ea"/>
            </a:endParaRPr>
          </a:p>
          <a:p>
            <a:r>
              <a:rPr lang="en-US" altLang="zh-CN" sz="2800" b="1" dirty="0" smtClean="0">
                <a:latin typeface="+mn-ea"/>
              </a:rPr>
              <a:t>DOI</a:t>
            </a:r>
            <a:r>
              <a:rPr lang="zh-CN" altLang="en-US" sz="2800" b="1" dirty="0" smtClean="0">
                <a:latin typeface="+mn-ea"/>
              </a:rPr>
              <a:t>码由前缀和后缀两部分组成，之间用“</a:t>
            </a:r>
            <a:r>
              <a:rPr lang="en-US" altLang="zh-CN" sz="2800" b="1" dirty="0" smtClean="0">
                <a:latin typeface="+mn-ea"/>
              </a:rPr>
              <a:t>/”</a:t>
            </a:r>
            <a:r>
              <a:rPr lang="zh-CN" altLang="en-US" sz="2800" b="1" dirty="0" smtClean="0">
                <a:latin typeface="+mn-ea"/>
              </a:rPr>
              <a:t>分开，并且前缀以“</a:t>
            </a:r>
            <a:r>
              <a:rPr lang="en-US" altLang="zh-CN" sz="2800" b="1" dirty="0" smtClean="0">
                <a:latin typeface="+mn-ea"/>
              </a:rPr>
              <a:t>.”</a:t>
            </a:r>
            <a:r>
              <a:rPr lang="zh-CN" altLang="en-US" sz="2800" b="1" dirty="0" smtClean="0">
                <a:latin typeface="+mn-ea"/>
              </a:rPr>
              <a:t>再分为两部分。</a:t>
            </a:r>
            <a:endParaRPr lang="en-US" altLang="zh-CN" sz="2800" b="1" dirty="0" smtClean="0">
              <a:latin typeface="+mn-ea"/>
            </a:endParaRPr>
          </a:p>
          <a:p>
            <a:r>
              <a:rPr lang="zh-CN" altLang="en-US" sz="2800" b="1" dirty="0" smtClean="0">
                <a:latin typeface="+mn-ea"/>
              </a:rPr>
              <a:t>例：</a:t>
            </a:r>
            <a:r>
              <a:rPr lang="en-US" altLang="zh-CN" sz="2800" b="1" dirty="0" err="1" smtClean="0">
                <a:latin typeface="+mn-ea"/>
                <a:cs typeface="Arial" panose="020B0604020202020204" pitchFamily="34" charset="0"/>
              </a:rPr>
              <a:t>doi</a:t>
            </a:r>
            <a:r>
              <a:rPr lang="en-US" altLang="zh-CN" sz="2800" b="1" dirty="0" smtClean="0">
                <a:latin typeface="+mn-ea"/>
                <a:cs typeface="Arial" panose="020B0604020202020204" pitchFamily="34" charset="0"/>
              </a:rPr>
              <a:t>: 10.1186/1471-2407-10-338</a:t>
            </a:r>
            <a:endParaRPr lang="en-US" altLang="zh-CN" sz="2800" b="1" dirty="0" smtClean="0">
              <a:latin typeface="+mn-ea"/>
              <a:cs typeface="Arial" panose="020B0604020202020204" pitchFamily="34" charset="0"/>
            </a:endParaRPr>
          </a:p>
        </p:txBody>
      </p:sp>
      <p:grpSp>
        <p:nvGrpSpPr>
          <p:cNvPr id="13" name="组合 12"/>
          <p:cNvGrpSpPr/>
          <p:nvPr/>
        </p:nvGrpSpPr>
        <p:grpSpPr>
          <a:xfrm>
            <a:off x="341944" y="950935"/>
            <a:ext cx="8712967" cy="3564396"/>
            <a:chOff x="355291" y="1831647"/>
            <a:chExt cx="8000001" cy="2466429"/>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5291" y="1831647"/>
              <a:ext cx="8000001" cy="2466429"/>
            </a:xfrm>
            <a:prstGeom prst="rect">
              <a:avLst/>
            </a:prstGeom>
          </p:spPr>
        </p:pic>
        <p:sp>
          <p:nvSpPr>
            <p:cNvPr id="10" name="圆角矩形 9"/>
            <p:cNvSpPr/>
            <p:nvPr/>
          </p:nvSpPr>
          <p:spPr>
            <a:xfrm>
              <a:off x="611560" y="2822897"/>
              <a:ext cx="3345501" cy="356184"/>
            </a:xfrm>
            <a:prstGeom prst="roundRect">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620" y="24130"/>
            <a:ext cx="9020810" cy="5087620"/>
          </a:xfrm>
          <a:prstGeom prst="rect">
            <a:avLst/>
          </a:prstGeom>
        </p:spPr>
      </p:pic>
      <p:sp>
        <p:nvSpPr>
          <p:cNvPr id="3" name="文本框 2"/>
          <p:cNvSpPr txBox="1"/>
          <p:nvPr/>
        </p:nvSpPr>
        <p:spPr>
          <a:xfrm>
            <a:off x="5960110" y="4322445"/>
            <a:ext cx="2828925" cy="706755"/>
          </a:xfrm>
          <a:prstGeom prst="rect">
            <a:avLst/>
          </a:prstGeom>
          <a:noFill/>
        </p:spPr>
        <p:txBody>
          <a:bodyPr wrap="none" rtlCol="0">
            <a:spAutoFit/>
          </a:bodyPr>
          <a:p>
            <a:r>
              <a:rPr lang="en-US" altLang="zh-CN" sz="4000">
                <a:solidFill>
                  <a:srgbClr val="FF0000"/>
                </a:solidFill>
              </a:rPr>
              <a:t>www.doi.org</a:t>
            </a:r>
            <a:endParaRPr lang="en-US" altLang="zh-CN" sz="4000">
              <a:solidFill>
                <a:srgbClr val="FF0000"/>
              </a:solidFill>
            </a:endParaRPr>
          </a:p>
        </p:txBody>
      </p:sp>
    </p:spTree>
  </p:cSld>
  <p:clrMapOvr>
    <a:masterClrMapping/>
  </p:clrMapOvr>
  <p:transition>
    <p:split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41860"/>
            <a:ext cx="9144000" cy="20597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3" name="Text Box 7"/>
          <p:cNvSpPr txBox="1">
            <a:spLocks noChangeArrowheads="1"/>
          </p:cNvSpPr>
          <p:nvPr/>
        </p:nvSpPr>
        <p:spPr bwMode="auto">
          <a:xfrm>
            <a:off x="4495800" y="2343150"/>
            <a:ext cx="2667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eaLnBrk="1" hangingPunct="1">
              <a:spcBef>
                <a:spcPts val="0"/>
              </a:spcBef>
              <a:spcAft>
                <a:spcPts val="0"/>
              </a:spcAft>
              <a:defRPr/>
            </a:pPr>
            <a:r>
              <a:rPr lang="en-US" altLang="zh-CN" sz="6000" dirty="0" smtClean="0">
                <a:solidFill>
                  <a:schemeClr val="bg1"/>
                </a:solidFill>
                <a:effectLst>
                  <a:outerShdw blurRad="38100" dist="38100" dir="2700000" algn="tl">
                    <a:srgbClr val="000000">
                      <a:alpha val="43137"/>
                    </a:srgbClr>
                  </a:outerShdw>
                </a:effectLst>
              </a:rPr>
              <a:t>PART </a:t>
            </a:r>
            <a:endParaRPr lang="en-US" altLang="zh-CN" sz="6000" dirty="0" smtClean="0">
              <a:solidFill>
                <a:schemeClr val="bg1"/>
              </a:solidFill>
              <a:effectLst>
                <a:outerShdw blurRad="38100" dist="38100" dir="2700000" algn="tl">
                  <a:srgbClr val="000000">
                    <a:alpha val="43137"/>
                  </a:srgbClr>
                </a:outerShdw>
              </a:effectLst>
            </a:endParaRPr>
          </a:p>
        </p:txBody>
      </p:sp>
      <p:sp>
        <p:nvSpPr>
          <p:cNvPr id="4" name="Text Box 7"/>
          <p:cNvSpPr txBox="1">
            <a:spLocks noChangeArrowheads="1"/>
          </p:cNvSpPr>
          <p:nvPr/>
        </p:nvSpPr>
        <p:spPr bwMode="auto">
          <a:xfrm>
            <a:off x="4419600" y="3105150"/>
            <a:ext cx="403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a:spcBef>
                <a:spcPct val="0"/>
              </a:spcBef>
              <a:buNone/>
            </a:pPr>
            <a:r>
              <a:rPr lang="zh-CN" altLang="en-US" sz="2800" dirty="0">
                <a:solidFill>
                  <a:schemeClr val="bg1"/>
                </a:solidFill>
                <a:latin typeface="微软雅黑" panose="020B0503020204020204" pitchFamily="34" charset="-122"/>
                <a:ea typeface="微软雅黑" panose="020B0503020204020204" pitchFamily="34" charset="-122"/>
              </a:rPr>
              <a:t>纸质中文期刊查询</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4572000" y="3105150"/>
            <a:ext cx="373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10"/>
          <p:cNvSpPr>
            <a:spLocks noChangeArrowheads="1"/>
          </p:cNvSpPr>
          <p:nvPr/>
        </p:nvSpPr>
        <p:spPr bwMode="auto">
          <a:xfrm>
            <a:off x="7582049" y="994395"/>
            <a:ext cx="1447502"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ts val="0"/>
              </a:spcBef>
              <a:spcAft>
                <a:spcPts val="0"/>
              </a:spcAft>
              <a:defRPr/>
            </a:pPr>
            <a:r>
              <a:rPr lang="en-US" altLang="zh-CN" sz="16600" b="1" dirty="0" smtClean="0">
                <a:solidFill>
                  <a:srgbClr val="FF9700"/>
                </a:solidFill>
                <a:effectLst>
                  <a:outerShdw blurRad="38100" dist="38100" dir="2700000" algn="tl">
                    <a:srgbClr val="000000">
                      <a:alpha val="43137"/>
                    </a:srgbClr>
                  </a:outerShdw>
                </a:effectLst>
              </a:rPr>
              <a:t>2</a:t>
            </a:r>
            <a:endParaRPr lang="en-US" altLang="zh-CN" sz="16600" b="1" dirty="0" smtClean="0">
              <a:solidFill>
                <a:srgbClr val="FF9700"/>
              </a:solidFill>
              <a:effectLst>
                <a:outerShdw blurRad="38100" dist="38100" dir="2700000" algn="tl">
                  <a:srgbClr val="000000">
                    <a:alpha val="43137"/>
                  </a:srgbClr>
                </a:outerShdw>
              </a:effectLst>
            </a:endParaRPr>
          </a:p>
        </p:txBody>
      </p:sp>
    </p:spTree>
  </p:cSld>
  <p:clrMapOvr>
    <a:masterClrMapping/>
  </p:clrMapOvr>
  <p:transition>
    <p:spli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56875"/>
              <a:ext cx="3084164" cy="3177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我馆馆藏书目查询系统</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56084" y="849057"/>
            <a:ext cx="8787916" cy="954107"/>
          </a:xfrm>
          <a:prstGeom prst="rect">
            <a:avLst/>
          </a:prstGeom>
        </p:spPr>
        <p:txBody>
          <a:bodyPr wrap="square">
            <a:spAutoFit/>
          </a:bodyPr>
          <a:lstStyle/>
          <a:p>
            <a:pPr marL="457200" lvl="0" indent="-457200" eaLnBrk="0" fontAlgn="base" hangingPunct="0">
              <a:spcBef>
                <a:spcPct val="0"/>
              </a:spcBef>
              <a:spcAft>
                <a:spcPct val="0"/>
              </a:spcAft>
              <a:buBlip>
                <a:blip r:embed="rId1"/>
              </a:buBlip>
            </a:pPr>
            <a:r>
              <a:rPr lang="zh-CN" altLang="en-US" sz="2800" b="1" kern="0" dirty="0">
                <a:latin typeface="Arial" panose="020B0604020202020204"/>
              </a:rPr>
              <a:t>图书馆书目检索系统（</a:t>
            </a:r>
            <a:r>
              <a:rPr lang="en-US" altLang="zh-CN" sz="2800" b="1" kern="0" dirty="0">
                <a:latin typeface="Arial" panose="020B0604020202020204"/>
              </a:rPr>
              <a:t>OPAC</a:t>
            </a:r>
            <a:r>
              <a:rPr lang="zh-CN" altLang="en-US" sz="2800" b="1" kern="0" dirty="0" smtClean="0">
                <a:latin typeface="Arial" panose="020B0604020202020204"/>
              </a:rPr>
              <a:t>）可以</a:t>
            </a:r>
            <a:r>
              <a:rPr lang="zh-CN" altLang="en-US" sz="2800" b="1" kern="0" dirty="0">
                <a:latin typeface="Arial" panose="020B0604020202020204"/>
              </a:rPr>
              <a:t>查询到馆藏期刊信息</a:t>
            </a:r>
            <a:endParaRPr lang="zh-CN" altLang="en-US" sz="2800" b="1" kern="0" dirty="0">
              <a:latin typeface="Arial" panose="020B0604020202020204"/>
            </a:endParaRPr>
          </a:p>
        </p:txBody>
      </p:sp>
      <p:sp>
        <p:nvSpPr>
          <p:cNvPr id="9" name="矩形 8"/>
          <p:cNvSpPr/>
          <p:nvPr/>
        </p:nvSpPr>
        <p:spPr>
          <a:xfrm>
            <a:off x="323529" y="1707655"/>
            <a:ext cx="8594131" cy="523220"/>
          </a:xfrm>
          <a:prstGeom prst="rect">
            <a:avLst/>
          </a:prstGeom>
        </p:spPr>
        <p:txBody>
          <a:bodyPr wrap="square">
            <a:spAutoFit/>
          </a:bodyPr>
          <a:lstStyle/>
          <a:p>
            <a:pPr marL="457200" indent="-457200">
              <a:buBlip>
                <a:blip r:embed="rId1"/>
              </a:buBlip>
            </a:pPr>
            <a:r>
              <a:rPr lang="zh-CN" altLang="en-US" sz="2800" b="1" dirty="0" smtClean="0"/>
              <a:t>我馆期刊</a:t>
            </a:r>
            <a:r>
              <a:rPr lang="zh-CN" altLang="en-US" sz="2800" b="1" dirty="0"/>
              <a:t>的索取号是 </a:t>
            </a:r>
            <a:r>
              <a:rPr lang="zh-CN" altLang="en-US" sz="2800" b="1" dirty="0">
                <a:solidFill>
                  <a:srgbClr val="C00000"/>
                </a:solidFill>
              </a:rPr>
              <a:t>分类号</a:t>
            </a:r>
            <a:r>
              <a:rPr lang="en-US" altLang="zh-CN" sz="2800" b="1" dirty="0">
                <a:solidFill>
                  <a:srgbClr val="C00000"/>
                </a:solidFill>
              </a:rPr>
              <a:t>/</a:t>
            </a:r>
            <a:r>
              <a:rPr lang="zh-CN" altLang="en-US" sz="2800" b="1" dirty="0">
                <a:solidFill>
                  <a:srgbClr val="C00000"/>
                </a:solidFill>
              </a:rPr>
              <a:t>首音字母</a:t>
            </a:r>
            <a:endParaRPr lang="zh-CN" altLang="en-US" sz="2800" b="1" dirty="0">
              <a:solidFill>
                <a:srgbClr val="C00000"/>
              </a:solidFill>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486" y="2895786"/>
            <a:ext cx="6719823" cy="1566174"/>
          </a:xfrm>
          <a:prstGeom prst="rect">
            <a:avLst/>
          </a:prstGeom>
        </p:spPr>
      </p:pic>
      <p:sp>
        <p:nvSpPr>
          <p:cNvPr id="12" name="右箭头 11"/>
          <p:cNvSpPr/>
          <p:nvPr/>
        </p:nvSpPr>
        <p:spPr>
          <a:xfrm rot="7334783">
            <a:off x="4418964" y="2167835"/>
            <a:ext cx="898773" cy="783209"/>
          </a:xfrm>
          <a:prstGeom prst="rightArrow">
            <a:avLst/>
          </a:prstGeom>
          <a:solidFill>
            <a:srgbClr val="C00000"/>
          </a:solidFill>
          <a:ln w="25400" cap="flat" cmpd="sng" algn="ctr">
            <a:noFill/>
            <a:prstDash val="solid"/>
          </a:ln>
          <a:effectLst/>
        </p:spPr>
        <p:txBody>
          <a:bodyPr anchor="ct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rgbClr val="F8F8F8"/>
              </a:solidFill>
              <a:effectLst/>
              <a:uLnTx/>
              <a:uFillTx/>
              <a:latin typeface="Arial" panose="020B0604020202020204"/>
              <a:ea typeface="宋体" panose="02010600030101010101" pitchFamily="2" charset="-122"/>
              <a:cs typeface="Arial" panose="020B0604020202020204"/>
            </a:endParaRPr>
          </a:p>
        </p:txBody>
      </p:sp>
      <p:sp>
        <p:nvSpPr>
          <p:cNvPr id="13" name="矩形 12"/>
          <p:cNvSpPr/>
          <p:nvPr/>
        </p:nvSpPr>
        <p:spPr>
          <a:xfrm>
            <a:off x="1679484" y="3099309"/>
            <a:ext cx="2748499" cy="4445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useBgFill="1">
        <p:nvSpPr>
          <p:cNvPr id="14" name="TextBox 13"/>
          <p:cNvSpPr txBox="1"/>
          <p:nvPr/>
        </p:nvSpPr>
        <p:spPr>
          <a:xfrm>
            <a:off x="3372954" y="3148458"/>
            <a:ext cx="1008112" cy="369332"/>
          </a:xfrm>
          <a:prstGeom prst="rect">
            <a:avLst/>
          </a:prstGeom>
        </p:spPr>
        <p:txBody>
          <a:bodyPr wrap="square" rtlCol="0">
            <a:spAutoFit/>
          </a:bodyPr>
          <a:lstStyle/>
          <a:p>
            <a:r>
              <a:rPr lang="en-US" altLang="zh-CN" b="1" dirty="0" smtClean="0"/>
              <a:t>TP-R</a:t>
            </a:r>
            <a:endParaRPr lang="zh-CN" altLang="en-US" b="1" dirty="0"/>
          </a:p>
        </p:txBody>
      </p:sp>
    </p:spTree>
  </p:cSld>
  <p:clrMapOvr>
    <a:masterClrMapping/>
  </p:clrMapOvr>
  <p:transition>
    <p:spli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56875"/>
              <a:ext cx="3084164" cy="3551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全国期刊联合目录</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56084" y="883499"/>
            <a:ext cx="8615856" cy="1384995"/>
          </a:xfrm>
          <a:prstGeom prst="rect">
            <a:avLst/>
          </a:prstGeom>
        </p:spPr>
        <p:txBody>
          <a:bodyPr wrap="square">
            <a:spAutoFit/>
          </a:bodyPr>
          <a:lstStyle/>
          <a:p>
            <a:pPr lvl="0" eaLnBrk="0" fontAlgn="base" hangingPunct="0">
              <a:spcBef>
                <a:spcPct val="0"/>
              </a:spcBef>
              <a:spcAft>
                <a:spcPct val="0"/>
              </a:spcAft>
            </a:pPr>
            <a:r>
              <a:rPr lang="zh-CN" altLang="en-US" sz="2800" b="1" kern="0" dirty="0" smtClean="0">
                <a:latin typeface="Arial" panose="020B0604020202020204"/>
              </a:rPr>
              <a:t>       全国</a:t>
            </a:r>
            <a:r>
              <a:rPr lang="zh-CN" altLang="en-US" sz="2800" b="1" kern="0" dirty="0">
                <a:latin typeface="Arial" panose="020B0604020202020204"/>
              </a:rPr>
              <a:t>期刊联合目录数据库创建于</a:t>
            </a:r>
            <a:r>
              <a:rPr lang="en-US" altLang="zh-CN" sz="2800" b="1" kern="0" dirty="0">
                <a:latin typeface="Arial" panose="020B0604020202020204"/>
              </a:rPr>
              <a:t>1983</a:t>
            </a:r>
            <a:r>
              <a:rPr lang="zh-CN" altLang="en-US" sz="2800" b="1" kern="0" dirty="0">
                <a:latin typeface="Arial" panose="020B0604020202020204"/>
              </a:rPr>
              <a:t>年，由</a:t>
            </a:r>
            <a:r>
              <a:rPr lang="zh-CN" altLang="en-US" sz="2800" b="1" kern="0" dirty="0" smtClean="0">
                <a:latin typeface="Arial" panose="020B0604020202020204"/>
              </a:rPr>
              <a:t>中国科学院文献情报中心牵头</a:t>
            </a:r>
            <a:r>
              <a:rPr lang="zh-CN" altLang="en-US" sz="2800" b="1" kern="0" dirty="0">
                <a:latin typeface="Arial" panose="020B0604020202020204"/>
              </a:rPr>
              <a:t>研建，现已经发展成一个多学科的大型</a:t>
            </a:r>
            <a:r>
              <a:rPr lang="zh-CN" altLang="en-US" sz="2800" b="1" kern="0" dirty="0" smtClean="0">
                <a:latin typeface="Arial" panose="020B0604020202020204"/>
              </a:rPr>
              <a:t>数据库。</a:t>
            </a:r>
            <a:endParaRPr lang="zh-CN" altLang="en-US" sz="2800" b="1" kern="0" dirty="0">
              <a:latin typeface="Arial" panose="020B0604020202020204"/>
            </a:endParaRPr>
          </a:p>
        </p:txBody>
      </p:sp>
      <p:sp>
        <p:nvSpPr>
          <p:cNvPr id="10" name="矩形 9"/>
          <p:cNvSpPr/>
          <p:nvPr/>
        </p:nvSpPr>
        <p:spPr>
          <a:xfrm>
            <a:off x="399971" y="2166705"/>
            <a:ext cx="8615856" cy="461665"/>
          </a:xfrm>
          <a:prstGeom prst="rect">
            <a:avLst/>
          </a:prstGeom>
        </p:spPr>
        <p:txBody>
          <a:bodyPr wrap="square">
            <a:spAutoFit/>
          </a:bodyPr>
          <a:lstStyle/>
          <a:p>
            <a:r>
              <a:rPr lang="zh-CN" altLang="en-US" sz="2400" b="1" dirty="0" smtClean="0">
                <a:solidFill>
                  <a:srgbClr val="C00000"/>
                </a:solidFill>
              </a:rPr>
              <a:t>四个子库</a:t>
            </a:r>
            <a:r>
              <a:rPr lang="zh-CN" altLang="en-US" sz="2400" dirty="0" smtClean="0"/>
              <a:t>：西文、日文、俄文、中文</a:t>
            </a:r>
            <a:r>
              <a:rPr lang="zh-CN" altLang="en-US" sz="2400" dirty="0"/>
              <a:t>期刊联合目录</a:t>
            </a:r>
            <a:r>
              <a:rPr lang="zh-CN" altLang="en-US" sz="2400" dirty="0" smtClean="0"/>
              <a:t>数据库</a:t>
            </a:r>
            <a:endParaRPr lang="zh-CN" altLang="en-US" sz="2400" dirty="0"/>
          </a:p>
        </p:txBody>
      </p:sp>
      <p:sp>
        <p:nvSpPr>
          <p:cNvPr id="14" name="矩形 13"/>
          <p:cNvSpPr/>
          <p:nvPr/>
        </p:nvSpPr>
        <p:spPr>
          <a:xfrm>
            <a:off x="409030" y="2693410"/>
            <a:ext cx="8464388" cy="461665"/>
          </a:xfrm>
          <a:prstGeom prst="rect">
            <a:avLst/>
          </a:prstGeom>
        </p:spPr>
        <p:txBody>
          <a:bodyPr wrap="square">
            <a:spAutoFit/>
          </a:bodyPr>
          <a:lstStyle/>
          <a:p>
            <a:r>
              <a:rPr lang="zh-CN" altLang="en-US" sz="2400" b="1" dirty="0">
                <a:solidFill>
                  <a:srgbClr val="C00000"/>
                </a:solidFill>
              </a:rPr>
              <a:t>学科</a:t>
            </a:r>
            <a:r>
              <a:rPr lang="zh-CN" altLang="en-US" sz="2400" b="1" dirty="0" smtClean="0">
                <a:solidFill>
                  <a:srgbClr val="C00000"/>
                </a:solidFill>
              </a:rPr>
              <a:t>范围</a:t>
            </a:r>
            <a:r>
              <a:rPr lang="zh-CN" altLang="en-US" sz="2400" dirty="0" smtClean="0"/>
              <a:t>：覆盖理、工、农、林、医、军事和社会科学等</a:t>
            </a:r>
            <a:endParaRPr lang="zh-CN" altLang="en-US" sz="2400" dirty="0"/>
          </a:p>
        </p:txBody>
      </p:sp>
      <p:sp>
        <p:nvSpPr>
          <p:cNvPr id="15" name="矩形 14"/>
          <p:cNvSpPr/>
          <p:nvPr/>
        </p:nvSpPr>
        <p:spPr>
          <a:xfrm>
            <a:off x="399971" y="3201820"/>
            <a:ext cx="8376615" cy="1200329"/>
          </a:xfrm>
          <a:prstGeom prst="rect">
            <a:avLst/>
          </a:prstGeom>
        </p:spPr>
        <p:txBody>
          <a:bodyPr wrap="square">
            <a:spAutoFit/>
          </a:bodyPr>
          <a:lstStyle/>
          <a:p>
            <a:r>
              <a:rPr lang="zh-CN" altLang="en-US" sz="2400" b="1" dirty="0">
                <a:solidFill>
                  <a:srgbClr val="C00000"/>
                </a:solidFill>
              </a:rPr>
              <a:t>成员</a:t>
            </a:r>
            <a:r>
              <a:rPr lang="zh-CN" altLang="en-US" sz="2400" b="1" dirty="0" smtClean="0">
                <a:solidFill>
                  <a:srgbClr val="C00000"/>
                </a:solidFill>
              </a:rPr>
              <a:t>馆</a:t>
            </a:r>
            <a:r>
              <a:rPr lang="zh-CN" altLang="en-US" sz="2400" dirty="0" smtClean="0"/>
              <a:t>：遍布全国</a:t>
            </a:r>
            <a:r>
              <a:rPr lang="en-US" altLang="zh-CN" sz="2400" dirty="0" smtClean="0"/>
              <a:t>400</a:t>
            </a:r>
            <a:r>
              <a:rPr lang="zh-CN" altLang="en-US" sz="2400" dirty="0"/>
              <a:t>余家主要的大型公共图书馆</a:t>
            </a:r>
            <a:r>
              <a:rPr lang="zh-CN" altLang="en-US" sz="2400" dirty="0" smtClean="0"/>
              <a:t>、各</a:t>
            </a:r>
            <a:r>
              <a:rPr lang="zh-CN" altLang="en-US" sz="2400" dirty="0"/>
              <a:t>大</a:t>
            </a:r>
            <a:r>
              <a:rPr lang="zh-CN" altLang="en-US" sz="2400" dirty="0" smtClean="0"/>
              <a:t>部委情报所</a:t>
            </a:r>
            <a:r>
              <a:rPr lang="zh-CN" altLang="en-US" sz="2400" dirty="0"/>
              <a:t>、科研</a:t>
            </a:r>
            <a:r>
              <a:rPr lang="zh-CN" altLang="en-US" sz="2400" dirty="0" smtClean="0"/>
              <a:t>系统图书馆</a:t>
            </a:r>
            <a:r>
              <a:rPr lang="zh-CN" altLang="en-US" sz="2400" dirty="0"/>
              <a:t>、重点</a:t>
            </a:r>
            <a:r>
              <a:rPr lang="zh-CN" altLang="en-US" sz="2400" dirty="0" smtClean="0"/>
              <a:t>高校图书馆</a:t>
            </a:r>
            <a:r>
              <a:rPr lang="zh-CN" altLang="en-US" sz="2400" dirty="0"/>
              <a:t>和军队卫生</a:t>
            </a:r>
            <a:r>
              <a:rPr lang="zh-CN" altLang="en-US" sz="2400" dirty="0" smtClean="0"/>
              <a:t>系统图书馆</a:t>
            </a:r>
            <a:r>
              <a:rPr lang="zh-CN" altLang="en-US" sz="2400" dirty="0"/>
              <a:t>等。</a:t>
            </a:r>
            <a:endParaRPr lang="zh-CN" altLang="en-US" sz="2400" dirty="0"/>
          </a:p>
        </p:txBody>
      </p:sp>
      <p:sp>
        <p:nvSpPr>
          <p:cNvPr id="16" name="矩形 15"/>
          <p:cNvSpPr/>
          <p:nvPr/>
        </p:nvSpPr>
        <p:spPr>
          <a:xfrm>
            <a:off x="179513" y="261981"/>
            <a:ext cx="4095417" cy="584775"/>
          </a:xfrm>
          <a:prstGeom prst="rect">
            <a:avLst/>
          </a:prstGeom>
        </p:spPr>
        <p:txBody>
          <a:bodyPr wrap="none">
            <a:spAutoFit/>
          </a:bodyPr>
          <a:lstStyle/>
          <a:p>
            <a:r>
              <a:rPr lang="en-US" altLang="zh-CN" sz="3200" b="1" dirty="0">
                <a:solidFill>
                  <a:srgbClr val="C00000"/>
                </a:solidFill>
              </a:rPr>
              <a:t>http://</a:t>
            </a:r>
            <a:r>
              <a:rPr lang="en-US" altLang="zh-CN" sz="3200" b="1" dirty="0" smtClean="0">
                <a:solidFill>
                  <a:srgbClr val="C00000"/>
                </a:solidFill>
              </a:rPr>
              <a:t>union.csdl.ac.cn</a:t>
            </a:r>
            <a:endParaRPr lang="zh-CN" altLang="en-US" sz="3200" b="1" dirty="0">
              <a:solidFill>
                <a:srgbClr val="C00000"/>
              </a:solidFill>
            </a:endParaRPr>
          </a:p>
        </p:txBody>
      </p:sp>
    </p:spTree>
  </p:cSld>
  <p:clrMapOvr>
    <a:masterClrMapping/>
  </p:clrMapOvr>
  <p:transition>
    <p:split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56875"/>
              <a:ext cx="3084164" cy="3551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全国期刊联合目录</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877" y="789552"/>
            <a:ext cx="9144000" cy="435394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3161278"/>
            <a:ext cx="1656184" cy="1732730"/>
          </a:xfrm>
          <a:prstGeom prst="rect">
            <a:avLst/>
          </a:prstGeom>
          <a:ln w="57150">
            <a:solidFill>
              <a:srgbClr val="C00000"/>
            </a:solidFill>
          </a:ln>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478" y="3139515"/>
            <a:ext cx="1789987" cy="1700488"/>
          </a:xfrm>
          <a:prstGeom prst="rect">
            <a:avLst/>
          </a:prstGeom>
          <a:ln w="57150">
            <a:solidFill>
              <a:srgbClr val="C00000"/>
            </a:solidFill>
          </a:ln>
        </p:spPr>
      </p:pic>
    </p:spTree>
  </p:cSld>
  <p:clrMapOvr>
    <a:masterClrMapping/>
  </p:clrMapOvr>
  <p:transition>
    <p:spli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91"/>
          <p:cNvSpPr>
            <a:spLocks noChangeArrowheads="1"/>
          </p:cNvSpPr>
          <p:nvPr/>
        </p:nvSpPr>
        <p:spPr bwMode="gray">
          <a:xfrm>
            <a:off x="1343770" y="905259"/>
            <a:ext cx="5028431" cy="448866"/>
          </a:xfrm>
          <a:prstGeom prst="roundRect">
            <a:avLst>
              <a:gd name="adj" fmla="val 50000"/>
            </a:avLst>
          </a:prstGeom>
          <a:solidFill>
            <a:schemeClr val="bg1">
              <a:lumMod val="85000"/>
            </a:schemeClr>
          </a:solidFill>
          <a:ln>
            <a:noFill/>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5" name="Text Box 326"/>
          <p:cNvSpPr txBox="1">
            <a:spLocks noChangeArrowheads="1"/>
          </p:cNvSpPr>
          <p:nvPr/>
        </p:nvSpPr>
        <p:spPr bwMode="gray">
          <a:xfrm>
            <a:off x="1835697" y="885113"/>
            <a:ext cx="3502097" cy="646331"/>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zh-CN" altLang="en-US" sz="3600" b="1" kern="0" dirty="0" smtClean="0">
                <a:solidFill>
                  <a:sysClr val="windowText" lastClr="000000"/>
                </a:solidFill>
                <a:latin typeface="Arial" panose="020B0604020202020204" pitchFamily="34" charset="0"/>
              </a:rPr>
              <a:t>期刊基础知识</a:t>
            </a:r>
            <a:endParaRPr lang="en-US" altLang="zh-CN" sz="3600" b="1" kern="0" dirty="0">
              <a:solidFill>
                <a:sysClr val="windowText" lastClr="000000"/>
              </a:solidFill>
              <a:latin typeface="Arial" panose="020B0604020202020204" pitchFamily="34" charset="0"/>
            </a:endParaRPr>
          </a:p>
        </p:txBody>
      </p:sp>
      <p:sp>
        <p:nvSpPr>
          <p:cNvPr id="6" name="Oval 381"/>
          <p:cNvSpPr>
            <a:spLocks noChangeArrowheads="1"/>
          </p:cNvSpPr>
          <p:nvPr/>
        </p:nvSpPr>
        <p:spPr bwMode="gray">
          <a:xfrm>
            <a:off x="1259633" y="723094"/>
            <a:ext cx="600075" cy="461963"/>
          </a:xfrm>
          <a:prstGeom prst="ellipse">
            <a:avLst/>
          </a:prstGeom>
          <a:solidFill>
            <a:srgbClr val="0091D2">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7" name="Text Box 380"/>
          <p:cNvSpPr txBox="1">
            <a:spLocks noChangeArrowheads="1"/>
          </p:cNvSpPr>
          <p:nvPr/>
        </p:nvSpPr>
        <p:spPr bwMode="gray">
          <a:xfrm>
            <a:off x="1311175" y="733745"/>
            <a:ext cx="745437"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zh-CN" sz="3200" b="1" kern="0" dirty="0" smtClean="0">
                <a:solidFill>
                  <a:srgbClr val="FFFFFF"/>
                </a:solidFill>
                <a:latin typeface="Verdana" panose="020B0604030504040204" pitchFamily="34" charset="0"/>
              </a:rPr>
              <a:t>1</a:t>
            </a:r>
            <a:endParaRPr lang="en-US" altLang="zh-CN" sz="3200" b="1" kern="0" dirty="0">
              <a:solidFill>
                <a:srgbClr val="FFFFFF"/>
              </a:solidFill>
              <a:latin typeface="Verdana" panose="020B0604030504040204" pitchFamily="34" charset="0"/>
            </a:endParaRPr>
          </a:p>
        </p:txBody>
      </p:sp>
      <p:sp>
        <p:nvSpPr>
          <p:cNvPr id="8" name="AutoShape 393"/>
          <p:cNvSpPr>
            <a:spLocks noChangeArrowheads="1"/>
          </p:cNvSpPr>
          <p:nvPr/>
        </p:nvSpPr>
        <p:spPr bwMode="gray">
          <a:xfrm>
            <a:off x="1343769" y="1632732"/>
            <a:ext cx="5028431" cy="448865"/>
          </a:xfrm>
          <a:prstGeom prst="roundRect">
            <a:avLst>
              <a:gd name="adj" fmla="val 50000"/>
            </a:avLst>
          </a:prstGeom>
          <a:solidFill>
            <a:schemeClr val="bg1">
              <a:lumMod val="85000"/>
            </a:schemeClr>
          </a:solidFill>
          <a:ln>
            <a:noFill/>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9" name="Text Box 394"/>
          <p:cNvSpPr txBox="1">
            <a:spLocks noChangeArrowheads="1"/>
          </p:cNvSpPr>
          <p:nvPr/>
        </p:nvSpPr>
        <p:spPr bwMode="gray">
          <a:xfrm>
            <a:off x="1835697" y="1587191"/>
            <a:ext cx="4490839" cy="646331"/>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zh-CN" altLang="en-US" sz="3600" b="1" kern="0" dirty="0" smtClean="0">
                <a:solidFill>
                  <a:sysClr val="windowText" lastClr="000000"/>
                </a:solidFill>
                <a:latin typeface="Arial" panose="020B0604020202020204" pitchFamily="34" charset="0"/>
              </a:rPr>
              <a:t>纸质中文期刊查询</a:t>
            </a:r>
            <a:endParaRPr lang="en-US" altLang="zh-CN" sz="3600" b="1" kern="0" dirty="0">
              <a:solidFill>
                <a:sysClr val="windowText" lastClr="000000"/>
              </a:solidFill>
              <a:latin typeface="Arial" panose="020B0604020202020204" pitchFamily="34" charset="0"/>
            </a:endParaRPr>
          </a:p>
        </p:txBody>
      </p:sp>
      <p:sp>
        <p:nvSpPr>
          <p:cNvPr id="10" name="Oval 395"/>
          <p:cNvSpPr>
            <a:spLocks noChangeArrowheads="1"/>
          </p:cNvSpPr>
          <p:nvPr/>
        </p:nvSpPr>
        <p:spPr bwMode="gray">
          <a:xfrm>
            <a:off x="1259633" y="1450565"/>
            <a:ext cx="600075" cy="461963"/>
          </a:xfrm>
          <a:prstGeom prst="ellipse">
            <a:avLst/>
          </a:prstGeom>
          <a:solidFill>
            <a:srgbClr val="FCA11C">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1" name="Text Box 396"/>
          <p:cNvSpPr txBox="1">
            <a:spLocks noChangeArrowheads="1"/>
          </p:cNvSpPr>
          <p:nvPr/>
        </p:nvSpPr>
        <p:spPr bwMode="gray">
          <a:xfrm>
            <a:off x="1331640" y="1479179"/>
            <a:ext cx="531812"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3200" b="1" kern="0" dirty="0" smtClean="0">
                <a:solidFill>
                  <a:srgbClr val="FFFFFF"/>
                </a:solidFill>
                <a:latin typeface="Verdana" panose="020B0604030504040204" pitchFamily="34" charset="0"/>
              </a:rPr>
              <a:t>2</a:t>
            </a:r>
            <a:endParaRPr lang="en-US" altLang="zh-CN" sz="3200" b="1" kern="0" dirty="0">
              <a:solidFill>
                <a:srgbClr val="FFFFFF"/>
              </a:solidFill>
              <a:latin typeface="Verdana" panose="020B0604030504040204" pitchFamily="34" charset="0"/>
            </a:endParaRPr>
          </a:p>
        </p:txBody>
      </p:sp>
      <p:sp>
        <p:nvSpPr>
          <p:cNvPr id="12" name="AutoShape 397"/>
          <p:cNvSpPr>
            <a:spLocks noChangeArrowheads="1"/>
          </p:cNvSpPr>
          <p:nvPr/>
        </p:nvSpPr>
        <p:spPr bwMode="gray">
          <a:xfrm>
            <a:off x="1343769" y="2347107"/>
            <a:ext cx="5028430" cy="448865"/>
          </a:xfrm>
          <a:prstGeom prst="roundRect">
            <a:avLst>
              <a:gd name="adj" fmla="val 50000"/>
            </a:avLst>
          </a:prstGeom>
          <a:solidFill>
            <a:schemeClr val="bg1">
              <a:lumMod val="85000"/>
            </a:schemeClr>
          </a:solidFill>
          <a:ln>
            <a:noFill/>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3" name="Text Box 398"/>
          <p:cNvSpPr txBox="1">
            <a:spLocks noChangeArrowheads="1"/>
          </p:cNvSpPr>
          <p:nvPr/>
        </p:nvSpPr>
        <p:spPr bwMode="gray">
          <a:xfrm>
            <a:off x="1763689" y="2289269"/>
            <a:ext cx="4574347" cy="646331"/>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zh-CN" altLang="en-US" sz="3600" b="1" kern="0" dirty="0" smtClean="0">
                <a:solidFill>
                  <a:sysClr val="windowText" lastClr="000000"/>
                </a:solidFill>
                <a:latin typeface="Arial" panose="020B0604020202020204" pitchFamily="34" charset="0"/>
              </a:rPr>
              <a:t>中文电子期刊数据库</a:t>
            </a:r>
            <a:endParaRPr lang="en-US" altLang="zh-CN" sz="3600" b="1" kern="0" dirty="0">
              <a:solidFill>
                <a:sysClr val="windowText" lastClr="000000"/>
              </a:solidFill>
              <a:latin typeface="Arial" panose="020B0604020202020204" pitchFamily="34" charset="0"/>
            </a:endParaRPr>
          </a:p>
        </p:txBody>
      </p:sp>
      <p:sp>
        <p:nvSpPr>
          <p:cNvPr id="14" name="Oval 399"/>
          <p:cNvSpPr>
            <a:spLocks noChangeArrowheads="1"/>
          </p:cNvSpPr>
          <p:nvPr/>
        </p:nvSpPr>
        <p:spPr bwMode="gray">
          <a:xfrm>
            <a:off x="1259633" y="2164940"/>
            <a:ext cx="600075" cy="461963"/>
          </a:xfrm>
          <a:prstGeom prst="ellipse">
            <a:avLst/>
          </a:prstGeom>
          <a:solidFill>
            <a:srgbClr val="9A2FBB">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5" name="Text Box 400"/>
          <p:cNvSpPr txBox="1">
            <a:spLocks noChangeArrowheads="1"/>
          </p:cNvSpPr>
          <p:nvPr/>
        </p:nvSpPr>
        <p:spPr bwMode="gray">
          <a:xfrm>
            <a:off x="1331640" y="2181257"/>
            <a:ext cx="531812"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3200" b="1" kern="0" dirty="0" smtClean="0">
                <a:solidFill>
                  <a:srgbClr val="FFFFFF"/>
                </a:solidFill>
                <a:latin typeface="Verdana" panose="020B0604030504040204" pitchFamily="34" charset="0"/>
              </a:rPr>
              <a:t>3</a:t>
            </a:r>
            <a:endParaRPr lang="en-US" altLang="zh-CN" sz="3200" b="1" kern="0" dirty="0">
              <a:solidFill>
                <a:srgbClr val="FFFFFF"/>
              </a:solidFill>
              <a:latin typeface="Verdana" panose="020B0604030504040204" pitchFamily="34" charset="0"/>
            </a:endParaRPr>
          </a:p>
        </p:txBody>
      </p:sp>
      <p:sp>
        <p:nvSpPr>
          <p:cNvPr id="16" name="AutoShape 401"/>
          <p:cNvSpPr>
            <a:spLocks noChangeArrowheads="1"/>
          </p:cNvSpPr>
          <p:nvPr/>
        </p:nvSpPr>
        <p:spPr bwMode="gray">
          <a:xfrm>
            <a:off x="1343770" y="3078151"/>
            <a:ext cx="4994266" cy="448865"/>
          </a:xfrm>
          <a:prstGeom prst="roundRect">
            <a:avLst>
              <a:gd name="adj" fmla="val 50000"/>
            </a:avLst>
          </a:prstGeom>
          <a:solidFill>
            <a:schemeClr val="bg1">
              <a:lumMod val="85000"/>
            </a:schemeClr>
          </a:solidFill>
          <a:ln>
            <a:noFill/>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7" name="Text Box 402"/>
          <p:cNvSpPr txBox="1">
            <a:spLocks noChangeArrowheads="1"/>
          </p:cNvSpPr>
          <p:nvPr/>
        </p:nvSpPr>
        <p:spPr bwMode="gray">
          <a:xfrm>
            <a:off x="1619672" y="3045353"/>
            <a:ext cx="4475286" cy="646331"/>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US" altLang="zh-CN" sz="3600" kern="0" dirty="0">
                <a:solidFill>
                  <a:sysClr val="windowText" lastClr="000000"/>
                </a:solidFill>
                <a:latin typeface="Arial" panose="020B0604020202020204" pitchFamily="34" charset="0"/>
              </a:rPr>
              <a:t> </a:t>
            </a:r>
            <a:r>
              <a:rPr lang="zh-CN" altLang="en-US" sz="3600" b="1" kern="0" dirty="0" smtClean="0">
                <a:solidFill>
                  <a:sysClr val="windowText" lastClr="000000"/>
                </a:solidFill>
                <a:latin typeface="Arial" panose="020B0604020202020204" pitchFamily="34" charset="0"/>
              </a:rPr>
              <a:t>其他中文电子期刊库</a:t>
            </a:r>
            <a:endParaRPr lang="en-US" altLang="zh-CN" sz="3600" b="1" kern="0" dirty="0">
              <a:solidFill>
                <a:sysClr val="windowText" lastClr="000000"/>
              </a:solidFill>
              <a:latin typeface="Arial" panose="020B0604020202020204" pitchFamily="34" charset="0"/>
            </a:endParaRPr>
          </a:p>
        </p:txBody>
      </p:sp>
      <p:sp>
        <p:nvSpPr>
          <p:cNvPr id="18" name="Oval 403"/>
          <p:cNvSpPr>
            <a:spLocks noChangeArrowheads="1"/>
          </p:cNvSpPr>
          <p:nvPr/>
        </p:nvSpPr>
        <p:spPr bwMode="gray">
          <a:xfrm>
            <a:off x="1259633" y="2895984"/>
            <a:ext cx="600075" cy="461963"/>
          </a:xfrm>
          <a:prstGeom prst="ellipse">
            <a:avLst/>
          </a:prstGeom>
          <a:solidFill>
            <a:srgbClr val="89BC36">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9" name="Text Box 404"/>
          <p:cNvSpPr txBox="1">
            <a:spLocks noChangeArrowheads="1"/>
          </p:cNvSpPr>
          <p:nvPr/>
        </p:nvSpPr>
        <p:spPr bwMode="gray">
          <a:xfrm>
            <a:off x="1291382" y="2883335"/>
            <a:ext cx="531812"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3200" b="1" kern="0" dirty="0" smtClean="0">
                <a:solidFill>
                  <a:srgbClr val="FFFFFF"/>
                </a:solidFill>
                <a:latin typeface="Verdana" panose="020B0604030504040204" pitchFamily="34" charset="0"/>
              </a:rPr>
              <a:t>4</a:t>
            </a:r>
            <a:endParaRPr lang="en-US" altLang="zh-CN" sz="3200" b="1" kern="0" dirty="0">
              <a:solidFill>
                <a:srgbClr val="FFFFFF"/>
              </a:solidFill>
              <a:latin typeface="Verdana" panose="020B0604030504040204" pitchFamily="34" charset="0"/>
            </a:endParaRPr>
          </a:p>
        </p:txBody>
      </p:sp>
      <p:sp>
        <p:nvSpPr>
          <p:cNvPr id="20" name="Oval 405"/>
          <p:cNvSpPr>
            <a:spLocks noChangeArrowheads="1"/>
          </p:cNvSpPr>
          <p:nvPr/>
        </p:nvSpPr>
        <p:spPr bwMode="gray">
          <a:xfrm>
            <a:off x="6094958" y="985032"/>
            <a:ext cx="349250" cy="269081"/>
          </a:xfrm>
          <a:prstGeom prst="ellipse">
            <a:avLst/>
          </a:prstGeom>
          <a:solidFill>
            <a:srgbClr val="0091D2">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21" name="Oval 406"/>
          <p:cNvSpPr>
            <a:spLocks noChangeArrowheads="1"/>
          </p:cNvSpPr>
          <p:nvPr/>
        </p:nvSpPr>
        <p:spPr bwMode="gray">
          <a:xfrm>
            <a:off x="6094958" y="1712504"/>
            <a:ext cx="349250" cy="269081"/>
          </a:xfrm>
          <a:prstGeom prst="ellipse">
            <a:avLst/>
          </a:prstGeom>
          <a:solidFill>
            <a:srgbClr val="FCA11C">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22" name="Oval 407"/>
          <p:cNvSpPr>
            <a:spLocks noChangeArrowheads="1"/>
          </p:cNvSpPr>
          <p:nvPr/>
        </p:nvSpPr>
        <p:spPr bwMode="gray">
          <a:xfrm>
            <a:off x="6084168" y="2426879"/>
            <a:ext cx="349250" cy="269081"/>
          </a:xfrm>
          <a:prstGeom prst="ellipse">
            <a:avLst/>
          </a:prstGeom>
          <a:solidFill>
            <a:srgbClr val="9A2FBB">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23" name="Oval 408"/>
          <p:cNvSpPr>
            <a:spLocks noChangeArrowheads="1"/>
          </p:cNvSpPr>
          <p:nvPr/>
        </p:nvSpPr>
        <p:spPr bwMode="gray">
          <a:xfrm>
            <a:off x="6094958" y="3157922"/>
            <a:ext cx="349250" cy="269081"/>
          </a:xfrm>
          <a:prstGeom prst="ellipse">
            <a:avLst/>
          </a:prstGeom>
          <a:solidFill>
            <a:srgbClr val="89BC36">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24" name="矩形 23"/>
          <p:cNvSpPr/>
          <p:nvPr/>
        </p:nvSpPr>
        <p:spPr>
          <a:xfrm>
            <a:off x="6842545" y="249492"/>
            <a:ext cx="1440159" cy="1200329"/>
          </a:xfrm>
          <a:prstGeom prst="rect">
            <a:avLst/>
          </a:prstGeom>
          <a:noFill/>
        </p:spPr>
        <p:txBody>
          <a:bodyPr wrap="square" lIns="91440" tIns="45720" rIns="91440" bIns="45720">
            <a:spAutoFit/>
          </a:bodyPr>
          <a:lstStyle/>
          <a:p>
            <a:pPr algn="ctr"/>
            <a:r>
              <a:rPr lang="zh-CN" altLang="en-US" sz="7200" b="1" cap="none" spc="0" dirty="0" smtClean="0">
                <a:ln w="1905">
                  <a:solidFill>
                    <a:srgbClr val="C00000"/>
                  </a:solidFill>
                </a:ln>
                <a:solidFill>
                  <a:srgbClr val="FF0000"/>
                </a:solidFill>
                <a:effectLst>
                  <a:innerShdw blurRad="69850" dist="43180" dir="5400000">
                    <a:srgbClr val="000000">
                      <a:alpha val="65000"/>
                    </a:srgbClr>
                  </a:innerShdw>
                  <a:reflection blurRad="6350" stA="60000" endA="900" endPos="58000" dir="5400000" sy="-100000" algn="bl" rotWithShape="0"/>
                </a:effectLst>
              </a:rPr>
              <a:t>目</a:t>
            </a:r>
            <a:endParaRPr lang="en-US" altLang="zh-CN" sz="7200" b="1" cap="none" spc="0" dirty="0" smtClean="0">
              <a:ln w="1905">
                <a:solidFill>
                  <a:srgbClr val="C00000"/>
                </a:solidFill>
              </a:ln>
              <a:solidFill>
                <a:srgbClr val="FF0000"/>
              </a:solidFill>
              <a:effectLst>
                <a:innerShdw blurRad="69850" dist="43180" dir="5400000">
                  <a:srgbClr val="000000">
                    <a:alpha val="65000"/>
                  </a:srgbClr>
                </a:innerShdw>
                <a:reflection blurRad="6350" stA="60000" endA="900" endPos="58000" dir="5400000" sy="-100000" algn="bl" rotWithShape="0"/>
              </a:effectLst>
            </a:endParaRPr>
          </a:p>
        </p:txBody>
      </p:sp>
      <p:sp>
        <p:nvSpPr>
          <p:cNvPr id="25" name="矩形 24"/>
          <p:cNvSpPr/>
          <p:nvPr/>
        </p:nvSpPr>
        <p:spPr>
          <a:xfrm>
            <a:off x="7718766" y="699616"/>
            <a:ext cx="1111202" cy="1200329"/>
          </a:xfrm>
          <a:prstGeom prst="rect">
            <a:avLst/>
          </a:prstGeom>
          <a:noFill/>
        </p:spPr>
        <p:txBody>
          <a:bodyPr wrap="none" lIns="91440" tIns="45720" rIns="91440" bIns="45720">
            <a:spAutoFit/>
          </a:bodyPr>
          <a:lstStyle/>
          <a:p>
            <a:pPr algn="ctr"/>
            <a:r>
              <a:rPr lang="zh-CN" altLang="en-US" sz="7200" b="1" cap="none" spc="0" dirty="0" smtClean="0">
                <a:ln w="1905">
                  <a:solidFill>
                    <a:srgbClr val="C00000"/>
                  </a:solidFill>
                </a:ln>
                <a:solidFill>
                  <a:srgbClr val="FF0000"/>
                </a:solidFill>
                <a:effectLst>
                  <a:innerShdw blurRad="69850" dist="43180" dir="5400000">
                    <a:srgbClr val="000000">
                      <a:alpha val="65000"/>
                    </a:srgbClr>
                  </a:innerShdw>
                  <a:reflection blurRad="6350" stA="60000" endA="900" endPos="58000" dir="5400000" sy="-100000" algn="bl" rotWithShape="0"/>
                </a:effectLst>
                <a:latin typeface="宋体" panose="02010600030101010101" pitchFamily="2" charset="-122"/>
                <a:ea typeface="宋体" panose="02010600030101010101" pitchFamily="2" charset="-122"/>
              </a:rPr>
              <a:t>录</a:t>
            </a:r>
            <a:endParaRPr lang="en-US" altLang="zh-CN" sz="7200" b="1" cap="none" spc="0" dirty="0" smtClean="0">
              <a:ln w="1905">
                <a:solidFill>
                  <a:srgbClr val="C00000"/>
                </a:solidFill>
              </a:ln>
              <a:solidFill>
                <a:srgbClr val="FF0000"/>
              </a:solidFill>
              <a:effectLst>
                <a:innerShdw blurRad="69850" dist="43180" dir="5400000">
                  <a:srgbClr val="000000">
                    <a:alpha val="65000"/>
                  </a:srgbClr>
                </a:innerShdw>
                <a:reflection blurRad="6350" stA="60000" endA="900" endPos="58000" dir="5400000" sy="-100000" algn="bl" rotWithShape="0"/>
              </a:effectLst>
              <a:latin typeface="宋体" panose="02010600030101010101" pitchFamily="2" charset="-122"/>
              <a:ea typeface="宋体" panose="02010600030101010101" pitchFamily="2" charset="-122"/>
            </a:endParaRPr>
          </a:p>
        </p:txBody>
      </p:sp>
      <p:sp>
        <p:nvSpPr>
          <p:cNvPr id="2" name="AutoShape 397"/>
          <p:cNvSpPr>
            <a:spLocks noChangeArrowheads="1"/>
          </p:cNvSpPr>
          <p:nvPr/>
        </p:nvSpPr>
        <p:spPr bwMode="gray">
          <a:xfrm>
            <a:off x="1426319" y="3896507"/>
            <a:ext cx="5028430" cy="448865"/>
          </a:xfrm>
          <a:prstGeom prst="roundRect">
            <a:avLst>
              <a:gd name="adj" fmla="val 50000"/>
            </a:avLst>
          </a:prstGeom>
          <a:solidFill>
            <a:schemeClr val="bg1">
              <a:lumMod val="85000"/>
            </a:schemeClr>
          </a:solidFill>
          <a:ln>
            <a:noFill/>
          </a:ln>
          <a:effectLst/>
        </p:spPr>
        <p:txBody>
          <a:bodyPr wrap="none" anchor="ctr"/>
          <a:p>
            <a:pPr>
              <a:defRPr/>
            </a:pPr>
            <a:endParaRPr lang="zh-CN" altLang="en-US" kern="0">
              <a:solidFill>
                <a:sysClr val="windowText" lastClr="000000"/>
              </a:solidFill>
              <a:latin typeface="Arial" panose="020B0604020202020204" pitchFamily="34" charset="0"/>
            </a:endParaRPr>
          </a:p>
        </p:txBody>
      </p:sp>
      <p:sp>
        <p:nvSpPr>
          <p:cNvPr id="3" name="Text Box 398"/>
          <p:cNvSpPr txBox="1">
            <a:spLocks noChangeArrowheads="1"/>
          </p:cNvSpPr>
          <p:nvPr/>
        </p:nvSpPr>
        <p:spPr bwMode="gray">
          <a:xfrm>
            <a:off x="1846239" y="3838669"/>
            <a:ext cx="4574347" cy="645160"/>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p>
            <a:pPr>
              <a:spcBef>
                <a:spcPct val="50000"/>
              </a:spcBef>
              <a:defRPr/>
            </a:pPr>
            <a:r>
              <a:rPr lang="zh-CN" altLang="en-US" sz="3600" b="1" kern="0" dirty="0" smtClean="0">
                <a:solidFill>
                  <a:sysClr val="windowText" lastClr="000000"/>
                </a:solidFill>
                <a:latin typeface="Arial" panose="020B0604020202020204" pitchFamily="34" charset="0"/>
              </a:rPr>
              <a:t>中文学位论文数据库</a:t>
            </a:r>
            <a:endParaRPr lang="en-US" altLang="zh-CN" sz="3600" b="1" kern="0" dirty="0">
              <a:solidFill>
                <a:sysClr val="windowText" lastClr="000000"/>
              </a:solidFill>
              <a:latin typeface="Arial" panose="020B0604020202020204" pitchFamily="34" charset="0"/>
            </a:endParaRPr>
          </a:p>
        </p:txBody>
      </p:sp>
      <p:sp>
        <p:nvSpPr>
          <p:cNvPr id="26" name="Oval 399"/>
          <p:cNvSpPr>
            <a:spLocks noChangeArrowheads="1"/>
          </p:cNvSpPr>
          <p:nvPr/>
        </p:nvSpPr>
        <p:spPr bwMode="gray">
          <a:xfrm>
            <a:off x="1342183" y="3714340"/>
            <a:ext cx="600075" cy="461963"/>
          </a:xfrm>
          <a:prstGeom prst="ellipse">
            <a:avLst/>
          </a:prstGeom>
          <a:solidFill>
            <a:schemeClr val="accent2">
              <a:lumMod val="75000"/>
            </a:scheme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defRPr/>
            </a:pPr>
            <a:endParaRPr lang="zh-CN" altLang="en-US" kern="0">
              <a:solidFill>
                <a:sysClr val="windowText" lastClr="000000"/>
              </a:solidFill>
              <a:latin typeface="Arial" panose="020B0604020202020204" pitchFamily="34" charset="0"/>
            </a:endParaRPr>
          </a:p>
        </p:txBody>
      </p:sp>
      <p:sp>
        <p:nvSpPr>
          <p:cNvPr id="27" name="Text Box 400"/>
          <p:cNvSpPr txBox="1">
            <a:spLocks noChangeArrowheads="1"/>
          </p:cNvSpPr>
          <p:nvPr/>
        </p:nvSpPr>
        <p:spPr bwMode="gray">
          <a:xfrm>
            <a:off x="1414190" y="3730657"/>
            <a:ext cx="531812" cy="5835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a:spcBef>
                <a:spcPct val="50000"/>
              </a:spcBef>
              <a:defRPr/>
            </a:pPr>
            <a:r>
              <a:rPr lang="en-US" altLang="zh-CN" sz="3200" b="1" kern="0" dirty="0">
                <a:solidFill>
                  <a:srgbClr val="FFFFFF"/>
                </a:solidFill>
                <a:latin typeface="Verdana" panose="020B0604030504040204" pitchFamily="34" charset="0"/>
              </a:rPr>
              <a:t>5</a:t>
            </a:r>
            <a:endParaRPr lang="en-US" altLang="zh-CN" sz="3200" b="1" kern="0" dirty="0">
              <a:solidFill>
                <a:srgbClr val="FFFFFF"/>
              </a:solidFill>
              <a:latin typeface="Verdana" panose="020B0604030504040204" pitchFamily="34" charset="0"/>
            </a:endParaRPr>
          </a:p>
        </p:txBody>
      </p:sp>
      <p:sp>
        <p:nvSpPr>
          <p:cNvPr id="28" name="Oval 407"/>
          <p:cNvSpPr>
            <a:spLocks noChangeArrowheads="1"/>
          </p:cNvSpPr>
          <p:nvPr/>
        </p:nvSpPr>
        <p:spPr bwMode="gray">
          <a:xfrm>
            <a:off x="6166718" y="3976279"/>
            <a:ext cx="349250" cy="269081"/>
          </a:xfrm>
          <a:prstGeom prst="ellipse">
            <a:avLst/>
          </a:prstGeom>
          <a:solidFill>
            <a:schemeClr val="accent2">
              <a:lumMod val="75000"/>
            </a:scheme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defRPr/>
            </a:pPr>
            <a:endParaRPr lang="zh-CN" altLang="en-US" kern="0">
              <a:solidFill>
                <a:sysClr val="windowText" lastClr="000000"/>
              </a:solidFill>
              <a:latin typeface="Arial" panose="020B0604020202020204" pitchFamily="34" charset="0"/>
            </a:endParaRPr>
          </a:p>
        </p:txBody>
      </p:sp>
    </p:spTree>
  </p:cSld>
  <p:clrMapOvr>
    <a:masterClrMapping/>
  </p:clrMapOvr>
  <p:transition>
    <p:split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56875"/>
              <a:ext cx="3084164" cy="3551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全国期刊联合目录</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02" y="899117"/>
            <a:ext cx="9144000" cy="4274939"/>
          </a:xfrm>
          <a:prstGeom prst="rect">
            <a:avLst/>
          </a:prstGeom>
        </p:spPr>
      </p:pic>
      <p:sp>
        <p:nvSpPr>
          <p:cNvPr id="11" name="圆角矩形标注 10"/>
          <p:cNvSpPr/>
          <p:nvPr/>
        </p:nvSpPr>
        <p:spPr bwMode="auto">
          <a:xfrm>
            <a:off x="3527884" y="2760614"/>
            <a:ext cx="3996444" cy="432048"/>
          </a:xfrm>
          <a:prstGeom prst="wedgeRoundRectCallout">
            <a:avLst>
              <a:gd name="adj1" fmla="val -66119"/>
              <a:gd name="adj2" fmla="val 51167"/>
              <a:gd name="adj3" fmla="val 16667"/>
            </a:avLst>
          </a:prstGeom>
          <a:solidFill>
            <a:srgbClr val="C00000"/>
          </a:solidFill>
          <a:ln>
            <a:noFill/>
          </a:ln>
          <a:effectLst/>
        </p:spPr>
        <p:txBody>
          <a:bodyPr vert="horz" wrap="square" lIns="91440" tIns="45720" rIns="91440" bIns="45720" numCol="1" rtlCol="0" anchor="ctr"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r>
              <a:rPr kumimoji="0" lang="zh-CN" altLang="en-US" sz="36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全国馆藏信息列表</a:t>
            </a:r>
            <a:endParaRPr kumimoji="0" lang="zh-CN" altLang="en-US" sz="36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p:txBody>
      </p:sp>
      <p:sp>
        <p:nvSpPr>
          <p:cNvPr id="12" name="矩形 11"/>
          <p:cNvSpPr/>
          <p:nvPr/>
        </p:nvSpPr>
        <p:spPr>
          <a:xfrm>
            <a:off x="25972" y="3273828"/>
            <a:ext cx="2241773" cy="181566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split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41860"/>
            <a:ext cx="9144000" cy="20597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3" name="Text Box 7"/>
          <p:cNvSpPr txBox="1">
            <a:spLocks noChangeArrowheads="1"/>
          </p:cNvSpPr>
          <p:nvPr/>
        </p:nvSpPr>
        <p:spPr bwMode="auto">
          <a:xfrm>
            <a:off x="4495800" y="2343150"/>
            <a:ext cx="2667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eaLnBrk="1" hangingPunct="1">
              <a:spcBef>
                <a:spcPts val="0"/>
              </a:spcBef>
              <a:spcAft>
                <a:spcPts val="0"/>
              </a:spcAft>
              <a:defRPr/>
            </a:pPr>
            <a:r>
              <a:rPr lang="en-US" altLang="zh-CN" sz="6000" dirty="0" smtClean="0">
                <a:solidFill>
                  <a:schemeClr val="bg1"/>
                </a:solidFill>
                <a:effectLst>
                  <a:outerShdw blurRad="38100" dist="38100" dir="2700000" algn="tl">
                    <a:srgbClr val="000000">
                      <a:alpha val="43137"/>
                    </a:srgbClr>
                  </a:outerShdw>
                </a:effectLst>
              </a:rPr>
              <a:t>PART </a:t>
            </a:r>
            <a:endParaRPr lang="en-US" altLang="zh-CN" sz="6000" dirty="0" smtClean="0">
              <a:solidFill>
                <a:schemeClr val="bg1"/>
              </a:solidFill>
              <a:effectLst>
                <a:outerShdw blurRad="38100" dist="38100" dir="2700000" algn="tl">
                  <a:srgbClr val="000000">
                    <a:alpha val="43137"/>
                  </a:srgbClr>
                </a:outerShdw>
              </a:effectLst>
            </a:endParaRPr>
          </a:p>
        </p:txBody>
      </p:sp>
      <p:sp>
        <p:nvSpPr>
          <p:cNvPr id="4" name="Text Box 7"/>
          <p:cNvSpPr txBox="1">
            <a:spLocks noChangeArrowheads="1"/>
          </p:cNvSpPr>
          <p:nvPr/>
        </p:nvSpPr>
        <p:spPr bwMode="auto">
          <a:xfrm>
            <a:off x="4419600" y="3105150"/>
            <a:ext cx="403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a:spcBef>
                <a:spcPct val="0"/>
              </a:spcBef>
              <a:buNone/>
            </a:pPr>
            <a:r>
              <a:rPr lang="zh-CN" altLang="en-US" sz="2800" dirty="0">
                <a:solidFill>
                  <a:schemeClr val="bg1"/>
                </a:solidFill>
                <a:latin typeface="微软雅黑" panose="020B0503020204020204" pitchFamily="34" charset="-122"/>
                <a:ea typeface="微软雅黑" panose="020B0503020204020204" pitchFamily="34" charset="-122"/>
              </a:rPr>
              <a:t>中文电子期刊数据库</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4572000" y="3105150"/>
            <a:ext cx="373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10"/>
          <p:cNvSpPr>
            <a:spLocks noChangeArrowheads="1"/>
          </p:cNvSpPr>
          <p:nvPr/>
        </p:nvSpPr>
        <p:spPr bwMode="auto">
          <a:xfrm>
            <a:off x="7235826" y="1019711"/>
            <a:ext cx="1369286"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ts val="0"/>
              </a:spcBef>
              <a:spcAft>
                <a:spcPts val="0"/>
              </a:spcAft>
              <a:defRPr/>
            </a:pPr>
            <a:r>
              <a:rPr lang="en-US" altLang="zh-CN" sz="16600" b="1" dirty="0" smtClean="0">
                <a:solidFill>
                  <a:srgbClr val="FF9700"/>
                </a:solidFill>
                <a:effectLst>
                  <a:outerShdw blurRad="38100" dist="38100" dir="2700000" algn="tl">
                    <a:srgbClr val="000000">
                      <a:alpha val="43137"/>
                    </a:srgbClr>
                  </a:outerShdw>
                </a:effectLst>
              </a:rPr>
              <a:t>3</a:t>
            </a:r>
            <a:endParaRPr lang="en-US" altLang="zh-CN" sz="16600" b="1" dirty="0" smtClean="0">
              <a:solidFill>
                <a:srgbClr val="FF9700"/>
              </a:solidFill>
              <a:effectLst>
                <a:outerShdw blurRad="38100" dist="38100" dir="2700000" algn="tl">
                  <a:srgbClr val="000000">
                    <a:alpha val="43137"/>
                  </a:srgbClr>
                </a:outerShdw>
              </a:effectLst>
            </a:endParaRPr>
          </a:p>
        </p:txBody>
      </p:sp>
    </p:spTree>
  </p:cSld>
  <p:clrMapOvr>
    <a:masterClrMapping/>
  </p:clrMapOvr>
  <p:transition>
    <p:split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sky2.jpg"/>
          <p:cNvPicPr>
            <a:picLocks noGrp="1" noChangeAspect="1"/>
          </p:cNvPicPr>
          <p:nvPr>
            <p:ph idx="1"/>
          </p:nvPr>
        </p:nvPicPr>
        <p:blipFill>
          <a:blip r:embed="rId1"/>
          <a:stretch>
            <a:fillRect/>
          </a:stretch>
        </p:blipFill>
        <p:spPr>
          <a:xfrm flipV="1">
            <a:off x="0" y="4749800"/>
            <a:ext cx="9144000" cy="393700"/>
          </a:xfrm>
          <a:effectLst>
            <a:outerShdw dist="25400" dir="16200000" rotWithShape="0">
              <a:srgbClr val="0070C0"/>
            </a:outerShdw>
          </a:effectLst>
        </p:spPr>
      </p:pic>
      <p:pic>
        <p:nvPicPr>
          <p:cNvPr id="5" name="图片 4" descr="书地球.png"/>
          <p:cNvPicPr>
            <a:picLocks noChangeAspect="1"/>
          </p:cNvPicPr>
          <p:nvPr/>
        </p:nvPicPr>
        <p:blipFill>
          <a:blip r:embed="rId2" cstate="print"/>
          <a:stretch>
            <a:fillRect/>
          </a:stretch>
        </p:blipFill>
        <p:spPr>
          <a:xfrm>
            <a:off x="206375" y="4213569"/>
            <a:ext cx="933450" cy="891831"/>
          </a:xfrm>
          <a:prstGeom prst="rect">
            <a:avLst/>
          </a:prstGeom>
        </p:spPr>
      </p:pic>
      <p:pic>
        <p:nvPicPr>
          <p:cNvPr id="6" name="图片 5" descr="wad.png"/>
          <p:cNvPicPr>
            <a:picLocks noChangeAspect="1"/>
          </p:cNvPicPr>
          <p:nvPr/>
        </p:nvPicPr>
        <p:blipFill>
          <a:blip r:embed="rId3" cstate="print"/>
          <a:stretch>
            <a:fillRect/>
          </a:stretch>
        </p:blipFill>
        <p:spPr>
          <a:xfrm>
            <a:off x="8705850" y="4715168"/>
            <a:ext cx="438150" cy="428332"/>
          </a:xfrm>
          <a:prstGeom prst="rect">
            <a:avLst/>
          </a:prstGeom>
        </p:spPr>
      </p:pic>
      <p:pic>
        <p:nvPicPr>
          <p:cNvPr id="14" name="Picture 36" descr="nordri_02"/>
          <p:cNvPicPr>
            <a:picLocks noChangeAspect="1" noChangeArrowheads="1"/>
          </p:cNvPicPr>
          <p:nvPr/>
        </p:nvPicPr>
        <p:blipFill>
          <a:blip r:embed="rId4">
            <a:lum bright="-54000" contrast="42000"/>
          </a:blip>
          <a:srcRect/>
          <a:stretch>
            <a:fillRect/>
          </a:stretch>
        </p:blipFill>
        <p:spPr bwMode="auto">
          <a:xfrm>
            <a:off x="0" y="601949"/>
            <a:ext cx="9144000" cy="45719"/>
          </a:xfrm>
          <a:prstGeom prst="rect">
            <a:avLst/>
          </a:prstGeom>
          <a:noFill/>
          <a:ln w="9525">
            <a:noFill/>
            <a:miter lim="800000"/>
            <a:headEnd/>
            <a:tailEnd/>
          </a:ln>
        </p:spPr>
      </p:pic>
      <p:sp>
        <p:nvSpPr>
          <p:cNvPr id="27" name="标题 1"/>
          <p:cNvSpPr txBox="1"/>
          <p:nvPr/>
        </p:nvSpPr>
        <p:spPr>
          <a:xfrm>
            <a:off x="4749801" y="4794250"/>
            <a:ext cx="4000500" cy="349250"/>
          </a:xfrm>
          <a:prstGeom prst="rect">
            <a:avLst/>
          </a:prstGeom>
        </p:spPr>
        <p:txBody>
          <a:bodyPr vert="horz" lIns="91440" tIns="45720" rIns="91440" bIns="45720" rtlCol="0" anchor="ctr">
            <a:noAutofit/>
          </a:bodyPr>
          <a:lstStyle/>
          <a:p>
            <a:pPr marL="0" marR="0" lvl="0" indent="0" algn="r" defTabSz="914400" rtl="0" eaLnBrk="1" latinLnBrk="0" hangingPunct="1">
              <a:lnSpc>
                <a:spcPct val="150000"/>
              </a:lnSpc>
              <a:spcBef>
                <a:spcPct val="0"/>
              </a:spcBef>
              <a:spcAft>
                <a:spcPts val="0"/>
              </a:spcAft>
              <a:buClrTx/>
              <a:buSzTx/>
              <a:buFontTx/>
              <a:buNone/>
              <a:defRPr/>
            </a:pPr>
            <a:r>
              <a:rPr lang="zh-CN" altLang="en-US" sz="105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沈阳师范大学图书馆 文献信息检索</a:t>
            </a:r>
            <a:endParaRPr lang="zh-CN" altLang="en-US" sz="1050"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9" name="组合 28"/>
          <p:cNvGrpSpPr/>
          <p:nvPr/>
        </p:nvGrpSpPr>
        <p:grpSpPr>
          <a:xfrm>
            <a:off x="7857365" y="43443"/>
            <a:ext cx="1123392" cy="518046"/>
            <a:chOff x="7857365" y="43443"/>
            <a:chExt cx="1123392" cy="518046"/>
          </a:xfrm>
        </p:grpSpPr>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7365" y="43443"/>
              <a:ext cx="564076" cy="518046"/>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9845" y="86565"/>
              <a:ext cx="460912" cy="431802"/>
            </a:xfrm>
            <a:prstGeom prst="rect">
              <a:avLst/>
            </a:prstGeom>
          </p:spPr>
        </p:pic>
        <p:cxnSp>
          <p:nvCxnSpPr>
            <p:cNvPr id="32" name="直接连接符 31"/>
            <p:cNvCxnSpPr/>
            <p:nvPr/>
          </p:nvCxnSpPr>
          <p:spPr>
            <a:xfrm>
              <a:off x="8421441" y="138011"/>
              <a:ext cx="0" cy="32891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2" name="AutoShape 391"/>
          <p:cNvSpPr>
            <a:spLocks noChangeArrowheads="1"/>
          </p:cNvSpPr>
          <p:nvPr/>
        </p:nvSpPr>
        <p:spPr bwMode="gray">
          <a:xfrm>
            <a:off x="1766816" y="1059442"/>
            <a:ext cx="5028431" cy="598488"/>
          </a:xfrm>
          <a:prstGeom prst="roundRect">
            <a:avLst>
              <a:gd name="adj" fmla="val 50000"/>
            </a:avLst>
          </a:prstGeom>
          <a:solidFill>
            <a:schemeClr val="bg1">
              <a:lumMod val="85000"/>
            </a:schemeClr>
          </a:solidFill>
          <a:ln>
            <a:noFill/>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23" name="Text Box 326"/>
          <p:cNvSpPr txBox="1">
            <a:spLocks noChangeArrowheads="1"/>
          </p:cNvSpPr>
          <p:nvPr/>
        </p:nvSpPr>
        <p:spPr bwMode="gray">
          <a:xfrm>
            <a:off x="2555068" y="1119975"/>
            <a:ext cx="3502097" cy="461665"/>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zh-CN" altLang="en-US" sz="2400" b="1" kern="0" dirty="0" smtClean="0">
                <a:solidFill>
                  <a:sysClr val="windowText" lastClr="000000"/>
                </a:solidFill>
                <a:latin typeface="微软雅黑" panose="020B0503020204020204" pitchFamily="34" charset="-122"/>
                <a:ea typeface="微软雅黑" panose="020B0503020204020204" pitchFamily="34" charset="-122"/>
              </a:rPr>
              <a:t>中国知网</a:t>
            </a:r>
            <a:endParaRPr lang="en-US" altLang="zh-CN" sz="24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4" name="Oval 381"/>
          <p:cNvSpPr>
            <a:spLocks noChangeArrowheads="1"/>
          </p:cNvSpPr>
          <p:nvPr/>
        </p:nvSpPr>
        <p:spPr bwMode="gray">
          <a:xfrm>
            <a:off x="1682679" y="816555"/>
            <a:ext cx="600075" cy="615950"/>
          </a:xfrm>
          <a:prstGeom prst="ellipse">
            <a:avLst/>
          </a:prstGeom>
          <a:solidFill>
            <a:srgbClr val="0091D2">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25" name="Text Box 380"/>
          <p:cNvSpPr txBox="1">
            <a:spLocks noChangeArrowheads="1"/>
          </p:cNvSpPr>
          <p:nvPr/>
        </p:nvSpPr>
        <p:spPr bwMode="gray">
          <a:xfrm>
            <a:off x="1734221" y="830755"/>
            <a:ext cx="745437"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zh-CN" sz="3200" b="1" kern="0" dirty="0" smtClean="0">
                <a:solidFill>
                  <a:srgbClr val="FFFFFF"/>
                </a:solidFill>
                <a:latin typeface="Verdana" panose="020B0604030504040204" pitchFamily="34" charset="0"/>
              </a:rPr>
              <a:t>1</a:t>
            </a:r>
            <a:endParaRPr lang="en-US" altLang="zh-CN" sz="3200" b="1" kern="0" dirty="0">
              <a:solidFill>
                <a:srgbClr val="FFFFFF"/>
              </a:solidFill>
              <a:latin typeface="Verdana" panose="020B0604030504040204" pitchFamily="34" charset="0"/>
            </a:endParaRPr>
          </a:p>
        </p:txBody>
      </p:sp>
      <p:sp>
        <p:nvSpPr>
          <p:cNvPr id="26" name="AutoShape 393"/>
          <p:cNvSpPr>
            <a:spLocks noChangeArrowheads="1"/>
          </p:cNvSpPr>
          <p:nvPr/>
        </p:nvSpPr>
        <p:spPr bwMode="gray">
          <a:xfrm>
            <a:off x="1730811" y="1959543"/>
            <a:ext cx="5028431" cy="598487"/>
          </a:xfrm>
          <a:prstGeom prst="roundRect">
            <a:avLst>
              <a:gd name="adj" fmla="val 50000"/>
            </a:avLst>
          </a:prstGeom>
          <a:solidFill>
            <a:schemeClr val="bg1">
              <a:lumMod val="85000"/>
            </a:schemeClr>
          </a:solidFill>
          <a:ln>
            <a:noFill/>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33" name="Oval 395"/>
          <p:cNvSpPr>
            <a:spLocks noChangeArrowheads="1"/>
          </p:cNvSpPr>
          <p:nvPr/>
        </p:nvSpPr>
        <p:spPr bwMode="gray">
          <a:xfrm>
            <a:off x="1646675" y="1716655"/>
            <a:ext cx="600075" cy="615950"/>
          </a:xfrm>
          <a:prstGeom prst="ellipse">
            <a:avLst/>
          </a:prstGeom>
          <a:solidFill>
            <a:srgbClr val="FCA11C">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38" name="Text Box 396"/>
          <p:cNvSpPr txBox="1">
            <a:spLocks noChangeArrowheads="1"/>
          </p:cNvSpPr>
          <p:nvPr/>
        </p:nvSpPr>
        <p:spPr bwMode="gray">
          <a:xfrm>
            <a:off x="1718683" y="1754805"/>
            <a:ext cx="531812"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3200" b="1" kern="0" dirty="0" smtClean="0">
                <a:solidFill>
                  <a:srgbClr val="FFFFFF"/>
                </a:solidFill>
                <a:latin typeface="Verdana" panose="020B0604030504040204" pitchFamily="34" charset="0"/>
              </a:rPr>
              <a:t>2</a:t>
            </a:r>
            <a:endParaRPr lang="en-US" altLang="zh-CN" sz="3200" b="1" kern="0" dirty="0">
              <a:solidFill>
                <a:srgbClr val="FFFFFF"/>
              </a:solidFill>
              <a:latin typeface="Verdana" panose="020B0604030504040204" pitchFamily="34" charset="0"/>
            </a:endParaRPr>
          </a:p>
        </p:txBody>
      </p:sp>
      <p:sp>
        <p:nvSpPr>
          <p:cNvPr id="39" name="AutoShape 397"/>
          <p:cNvSpPr>
            <a:spLocks noChangeArrowheads="1"/>
          </p:cNvSpPr>
          <p:nvPr/>
        </p:nvSpPr>
        <p:spPr bwMode="gray">
          <a:xfrm>
            <a:off x="1766816" y="2828358"/>
            <a:ext cx="5028430" cy="598487"/>
          </a:xfrm>
          <a:prstGeom prst="roundRect">
            <a:avLst>
              <a:gd name="adj" fmla="val 50000"/>
            </a:avLst>
          </a:prstGeom>
          <a:solidFill>
            <a:schemeClr val="bg1">
              <a:lumMod val="85000"/>
            </a:schemeClr>
          </a:solidFill>
          <a:ln>
            <a:noFill/>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41" name="Oval 399"/>
          <p:cNvSpPr>
            <a:spLocks noChangeArrowheads="1"/>
          </p:cNvSpPr>
          <p:nvPr/>
        </p:nvSpPr>
        <p:spPr bwMode="gray">
          <a:xfrm>
            <a:off x="1682679" y="2585470"/>
            <a:ext cx="600075" cy="615950"/>
          </a:xfrm>
          <a:prstGeom prst="ellipse">
            <a:avLst/>
          </a:prstGeom>
          <a:solidFill>
            <a:srgbClr val="9A2FBB">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42" name="Text Box 400"/>
          <p:cNvSpPr txBox="1">
            <a:spLocks noChangeArrowheads="1"/>
          </p:cNvSpPr>
          <p:nvPr/>
        </p:nvSpPr>
        <p:spPr bwMode="gray">
          <a:xfrm>
            <a:off x="1754687" y="2607224"/>
            <a:ext cx="531812"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3200" b="1" kern="0" dirty="0" smtClean="0">
                <a:solidFill>
                  <a:srgbClr val="FFFFFF"/>
                </a:solidFill>
                <a:latin typeface="Verdana" panose="020B0604030504040204" pitchFamily="34" charset="0"/>
              </a:rPr>
              <a:t>3</a:t>
            </a:r>
            <a:endParaRPr lang="en-US" altLang="zh-CN" sz="3200" b="1" kern="0" dirty="0">
              <a:solidFill>
                <a:srgbClr val="FFFFFF"/>
              </a:solidFill>
              <a:latin typeface="Verdana" panose="020B0604030504040204" pitchFamily="34" charset="0"/>
            </a:endParaRPr>
          </a:p>
        </p:txBody>
      </p:sp>
      <p:sp>
        <p:nvSpPr>
          <p:cNvPr id="43" name="AutoShape 401"/>
          <p:cNvSpPr>
            <a:spLocks noChangeArrowheads="1"/>
          </p:cNvSpPr>
          <p:nvPr/>
        </p:nvSpPr>
        <p:spPr bwMode="gray">
          <a:xfrm>
            <a:off x="1766817" y="3773463"/>
            <a:ext cx="4994266" cy="598487"/>
          </a:xfrm>
          <a:prstGeom prst="roundRect">
            <a:avLst>
              <a:gd name="adj" fmla="val 50000"/>
            </a:avLst>
          </a:prstGeom>
          <a:solidFill>
            <a:schemeClr val="bg1">
              <a:lumMod val="85000"/>
            </a:schemeClr>
          </a:solidFill>
          <a:ln>
            <a:noFill/>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45" name="Oval 403"/>
          <p:cNvSpPr>
            <a:spLocks noChangeArrowheads="1"/>
          </p:cNvSpPr>
          <p:nvPr/>
        </p:nvSpPr>
        <p:spPr bwMode="gray">
          <a:xfrm>
            <a:off x="1682679" y="3530575"/>
            <a:ext cx="600075" cy="615950"/>
          </a:xfrm>
          <a:prstGeom prst="ellipse">
            <a:avLst/>
          </a:prstGeom>
          <a:solidFill>
            <a:srgbClr val="89BC36">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46" name="Text Box 404"/>
          <p:cNvSpPr txBox="1">
            <a:spLocks noChangeArrowheads="1"/>
          </p:cNvSpPr>
          <p:nvPr/>
        </p:nvSpPr>
        <p:spPr bwMode="gray">
          <a:xfrm>
            <a:off x="1714429" y="3513708"/>
            <a:ext cx="531812"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3200" b="1" kern="0" dirty="0" smtClean="0">
                <a:solidFill>
                  <a:srgbClr val="FFFFFF"/>
                </a:solidFill>
                <a:latin typeface="Verdana" panose="020B0604030504040204" pitchFamily="34" charset="0"/>
              </a:rPr>
              <a:t>4</a:t>
            </a:r>
            <a:endParaRPr lang="en-US" altLang="zh-CN" sz="3200" b="1" kern="0" dirty="0">
              <a:solidFill>
                <a:srgbClr val="FFFFFF"/>
              </a:solidFill>
              <a:latin typeface="Verdana" panose="020B0604030504040204" pitchFamily="34" charset="0"/>
            </a:endParaRPr>
          </a:p>
        </p:txBody>
      </p:sp>
      <p:sp>
        <p:nvSpPr>
          <p:cNvPr id="47" name="Oval 405"/>
          <p:cNvSpPr>
            <a:spLocks noChangeArrowheads="1"/>
          </p:cNvSpPr>
          <p:nvPr/>
        </p:nvSpPr>
        <p:spPr bwMode="gray">
          <a:xfrm>
            <a:off x="6518005" y="1165805"/>
            <a:ext cx="349250" cy="358775"/>
          </a:xfrm>
          <a:prstGeom prst="ellipse">
            <a:avLst/>
          </a:prstGeom>
          <a:solidFill>
            <a:srgbClr val="0091D2">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48" name="Oval 406"/>
          <p:cNvSpPr>
            <a:spLocks noChangeArrowheads="1"/>
          </p:cNvSpPr>
          <p:nvPr/>
        </p:nvSpPr>
        <p:spPr bwMode="gray">
          <a:xfrm>
            <a:off x="6482001" y="2065905"/>
            <a:ext cx="349250" cy="358775"/>
          </a:xfrm>
          <a:prstGeom prst="ellipse">
            <a:avLst/>
          </a:prstGeom>
          <a:solidFill>
            <a:srgbClr val="FCA11C">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49" name="Oval 407"/>
          <p:cNvSpPr>
            <a:spLocks noChangeArrowheads="1"/>
          </p:cNvSpPr>
          <p:nvPr/>
        </p:nvSpPr>
        <p:spPr bwMode="gray">
          <a:xfrm>
            <a:off x="6507215" y="2934720"/>
            <a:ext cx="349250" cy="358775"/>
          </a:xfrm>
          <a:prstGeom prst="ellipse">
            <a:avLst/>
          </a:prstGeom>
          <a:solidFill>
            <a:srgbClr val="9A2FBB">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50" name="Oval 408"/>
          <p:cNvSpPr>
            <a:spLocks noChangeArrowheads="1"/>
          </p:cNvSpPr>
          <p:nvPr/>
        </p:nvSpPr>
        <p:spPr bwMode="gray">
          <a:xfrm>
            <a:off x="6518005" y="3848540"/>
            <a:ext cx="349250" cy="358775"/>
          </a:xfrm>
          <a:prstGeom prst="ellipse">
            <a:avLst/>
          </a:prstGeom>
          <a:solidFill>
            <a:srgbClr val="89BC36">
              <a:alpha val="80000"/>
            </a:srgbClr>
          </a:solidFill>
          <a:ln w="57150" algn="ctr">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51" name="Text Box 326"/>
          <p:cNvSpPr txBox="1">
            <a:spLocks noChangeArrowheads="1"/>
          </p:cNvSpPr>
          <p:nvPr/>
        </p:nvSpPr>
        <p:spPr bwMode="gray">
          <a:xfrm>
            <a:off x="2510771" y="1995218"/>
            <a:ext cx="3502097" cy="483235"/>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zh-CN" altLang="en-US" sz="2400" b="1" kern="0" dirty="0" smtClean="0">
                <a:solidFill>
                  <a:sysClr val="windowText" lastClr="000000"/>
                </a:solidFill>
                <a:latin typeface="微软雅黑" panose="020B0503020204020204" pitchFamily="34" charset="-122"/>
                <a:ea typeface="微软雅黑" panose="020B0503020204020204" pitchFamily="34" charset="-122"/>
              </a:rPr>
              <a:t>万方数据知识服务平台</a:t>
            </a:r>
            <a:endParaRPr lang="en-US" altLang="zh-CN" sz="24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52" name="Text Box 326"/>
          <p:cNvSpPr txBox="1">
            <a:spLocks noChangeArrowheads="1"/>
          </p:cNvSpPr>
          <p:nvPr/>
        </p:nvSpPr>
        <p:spPr bwMode="gray">
          <a:xfrm>
            <a:off x="2636785" y="2901643"/>
            <a:ext cx="3502097" cy="461665"/>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zh-CN" altLang="en-US" sz="2400" b="1" kern="0" dirty="0" smtClean="0">
                <a:solidFill>
                  <a:sysClr val="windowText" lastClr="000000"/>
                </a:solidFill>
                <a:latin typeface="微软雅黑" panose="020B0503020204020204" pitchFamily="34" charset="-122"/>
                <a:ea typeface="微软雅黑" panose="020B0503020204020204" pitchFamily="34" charset="-122"/>
              </a:rPr>
              <a:t>维普网</a:t>
            </a:r>
            <a:endParaRPr lang="en-US" altLang="zh-CN" sz="24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53" name="Text Box 326"/>
          <p:cNvSpPr txBox="1">
            <a:spLocks noChangeArrowheads="1"/>
          </p:cNvSpPr>
          <p:nvPr/>
        </p:nvSpPr>
        <p:spPr bwMode="gray">
          <a:xfrm>
            <a:off x="2636785" y="3828743"/>
            <a:ext cx="3502097" cy="461665"/>
          </a:xfrm>
          <a:prstGeom prst="rect">
            <a:avLst/>
          </a:prstGeom>
          <a:noFill/>
          <a:ln>
            <a:noFill/>
          </a:ln>
          <a:effectLst>
            <a:outerShdw dist="17961" dir="2700000" algn="ctr" rotWithShape="0">
              <a:srgbClr val="FFFFFF">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zh-CN" altLang="en-US" sz="2400" b="1" kern="0" dirty="0" smtClean="0">
                <a:solidFill>
                  <a:sysClr val="windowText" lastClr="000000"/>
                </a:solidFill>
                <a:latin typeface="微软雅黑" panose="020B0503020204020204" pitchFamily="34" charset="-122"/>
                <a:ea typeface="微软雅黑" panose="020B0503020204020204" pitchFamily="34" charset="-122"/>
              </a:rPr>
              <a:t>读秀</a:t>
            </a:r>
            <a:r>
              <a:rPr lang="en-US" altLang="zh-CN" sz="2400" b="1" kern="0" dirty="0" smtClean="0">
                <a:solidFill>
                  <a:sysClr val="windowText" lastClr="000000"/>
                </a:solidFill>
                <a:latin typeface="微软雅黑" panose="020B0503020204020204" pitchFamily="34" charset="-122"/>
                <a:ea typeface="微软雅黑" panose="020B0503020204020204" pitchFamily="34" charset="-122"/>
              </a:rPr>
              <a:t>——</a:t>
            </a:r>
            <a:r>
              <a:rPr lang="zh-CN" altLang="en-US" sz="2400" b="1" kern="0" dirty="0" smtClean="0">
                <a:solidFill>
                  <a:sysClr val="windowText" lastClr="000000"/>
                </a:solidFill>
                <a:latin typeface="微软雅黑" panose="020B0503020204020204" pitchFamily="34" charset="-122"/>
                <a:ea typeface="微软雅黑" panose="020B0503020204020204" pitchFamily="34" charset="-122"/>
              </a:rPr>
              <a:t>期刊频道</a:t>
            </a:r>
            <a:endParaRPr lang="en-US" altLang="zh-CN" sz="24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smtClean="0"/>
              <a:t>电子期刊文献查询数据库</a:t>
            </a:r>
            <a:endParaRPr lang="zh-CN" altLang="en-US" dirty="0"/>
          </a:p>
        </p:txBody>
      </p:sp>
    </p:spTree>
  </p:cSld>
  <p:clrMapOvr>
    <a:masterClrMapping/>
  </p:clrMapOvr>
  <p:transition>
    <p:split dir="in"/>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a:off x="1187624" y="1200661"/>
            <a:ext cx="762694" cy="431006"/>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3" name="Text Box 6"/>
          <p:cNvSpPr txBox="1">
            <a:spLocks noChangeArrowheads="1"/>
          </p:cNvSpPr>
          <p:nvPr/>
        </p:nvSpPr>
        <p:spPr bwMode="auto">
          <a:xfrm>
            <a:off x="2244610" y="2355726"/>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万方数据</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4" name="AutoShape 7"/>
          <p:cNvSpPr>
            <a:spLocks noChangeArrowheads="1"/>
          </p:cNvSpPr>
          <p:nvPr/>
        </p:nvSpPr>
        <p:spPr bwMode="auto">
          <a:xfrm>
            <a:off x="1187624" y="2380654"/>
            <a:ext cx="762694" cy="491729"/>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ap="flat"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5" name="AutoShape 8"/>
          <p:cNvSpPr>
            <a:spLocks noChangeArrowheads="1"/>
          </p:cNvSpPr>
          <p:nvPr/>
        </p:nvSpPr>
        <p:spPr bwMode="auto">
          <a:xfrm>
            <a:off x="1187624" y="3435846"/>
            <a:ext cx="762694" cy="43815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ap="flat"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6" name="Text Box 9"/>
          <p:cNvSpPr txBox="1">
            <a:spLocks noChangeArrowheads="1"/>
          </p:cNvSpPr>
          <p:nvPr/>
        </p:nvSpPr>
        <p:spPr bwMode="auto">
          <a:xfrm>
            <a:off x="2302667" y="1176739"/>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中国知网 </a:t>
            </a:r>
            <a:r>
              <a:rPr lang="en-US" altLang="zh-CN" sz="4000" b="1" dirty="0" smtClean="0">
                <a:solidFill>
                  <a:srgbClr val="382014"/>
                </a:solidFill>
                <a:latin typeface="微软雅黑" panose="020B0503020204020204" pitchFamily="34" charset="-122"/>
                <a:ea typeface="微软雅黑" panose="020B0503020204020204" pitchFamily="34" charset="-122"/>
              </a:rPr>
              <a:t>CNKI</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7" name="Text Box 10"/>
          <p:cNvSpPr txBox="1">
            <a:spLocks noChangeArrowheads="1"/>
          </p:cNvSpPr>
          <p:nvPr/>
        </p:nvSpPr>
        <p:spPr bwMode="auto">
          <a:xfrm>
            <a:off x="2244610" y="3381840"/>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维普网</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8" name="右箭头 7"/>
          <p:cNvSpPr/>
          <p:nvPr/>
        </p:nvSpPr>
        <p:spPr>
          <a:xfrm>
            <a:off x="6372200" y="1148493"/>
            <a:ext cx="1198364" cy="587407"/>
          </a:xfrm>
          <a:prstGeom prst="rightArrow">
            <a:avLst/>
          </a:prstGeom>
          <a:solidFill>
            <a:srgbClr val="C00000"/>
          </a:solidFill>
          <a:ln w="25400" cap="flat" cmpd="sng" algn="ctr">
            <a:noFill/>
            <a:prstDash val="solid"/>
          </a:ln>
          <a:effectLst/>
        </p:spPr>
        <p:txBody>
          <a:bodyPr anchor="ct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rgbClr val="F8F8F8"/>
              </a:solidFill>
              <a:effectLst/>
              <a:uLnTx/>
              <a:uFillTx/>
              <a:latin typeface="Arial" panose="020B0604020202020204"/>
              <a:ea typeface="宋体" panose="02010600030101010101" pitchFamily="2" charset="-122"/>
              <a:cs typeface="Arial" panose="020B0604020202020204"/>
            </a:endParaRPr>
          </a:p>
        </p:txBody>
      </p:sp>
    </p:spTree>
  </p:cSld>
  <p:clrMapOvr>
    <a:masterClrMapping/>
  </p:clrMapOvr>
  <p:transition>
    <p:spli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sky2.jpg"/>
          <p:cNvPicPr>
            <a:picLocks noGrp="1" noChangeAspect="1"/>
          </p:cNvPicPr>
          <p:nvPr>
            <p:ph idx="1"/>
          </p:nvPr>
        </p:nvPicPr>
        <p:blipFill>
          <a:blip r:embed="rId1"/>
          <a:stretch>
            <a:fillRect/>
          </a:stretch>
        </p:blipFill>
        <p:spPr>
          <a:xfrm flipV="1">
            <a:off x="0" y="4749800"/>
            <a:ext cx="9144000" cy="393700"/>
          </a:xfrm>
          <a:effectLst>
            <a:outerShdw dist="25400" dir="16200000" rotWithShape="0">
              <a:srgbClr val="0070C0"/>
            </a:outerShdw>
          </a:effectLst>
        </p:spPr>
      </p:pic>
      <p:pic>
        <p:nvPicPr>
          <p:cNvPr id="5" name="图片 4" descr="书地球.png"/>
          <p:cNvPicPr>
            <a:picLocks noChangeAspect="1"/>
          </p:cNvPicPr>
          <p:nvPr/>
        </p:nvPicPr>
        <p:blipFill>
          <a:blip r:embed="rId2" cstate="print"/>
          <a:stretch>
            <a:fillRect/>
          </a:stretch>
        </p:blipFill>
        <p:spPr>
          <a:xfrm>
            <a:off x="206375" y="4213569"/>
            <a:ext cx="933450" cy="891831"/>
          </a:xfrm>
          <a:prstGeom prst="rect">
            <a:avLst/>
          </a:prstGeom>
        </p:spPr>
      </p:pic>
      <p:pic>
        <p:nvPicPr>
          <p:cNvPr id="6" name="图片 5" descr="wad.png"/>
          <p:cNvPicPr>
            <a:picLocks noChangeAspect="1"/>
          </p:cNvPicPr>
          <p:nvPr/>
        </p:nvPicPr>
        <p:blipFill>
          <a:blip r:embed="rId3" cstate="print"/>
          <a:stretch>
            <a:fillRect/>
          </a:stretch>
        </p:blipFill>
        <p:spPr>
          <a:xfrm>
            <a:off x="8705850" y="4715168"/>
            <a:ext cx="438150" cy="428332"/>
          </a:xfrm>
          <a:prstGeom prst="rect">
            <a:avLst/>
          </a:prstGeom>
        </p:spPr>
      </p:pic>
      <p:pic>
        <p:nvPicPr>
          <p:cNvPr id="14" name="Picture 36" descr="nordri_02"/>
          <p:cNvPicPr>
            <a:picLocks noChangeAspect="1" noChangeArrowheads="1"/>
          </p:cNvPicPr>
          <p:nvPr/>
        </p:nvPicPr>
        <p:blipFill>
          <a:blip r:embed="rId4">
            <a:lum bright="-54000" contrast="42000"/>
          </a:blip>
          <a:srcRect/>
          <a:stretch>
            <a:fillRect/>
          </a:stretch>
        </p:blipFill>
        <p:spPr bwMode="auto">
          <a:xfrm>
            <a:off x="0" y="601949"/>
            <a:ext cx="9144000" cy="45719"/>
          </a:xfrm>
          <a:prstGeom prst="rect">
            <a:avLst/>
          </a:prstGeom>
          <a:noFill/>
          <a:ln w="9525">
            <a:noFill/>
            <a:miter lim="800000"/>
            <a:headEnd/>
            <a:tailEnd/>
          </a:ln>
        </p:spPr>
      </p:pic>
      <p:sp>
        <p:nvSpPr>
          <p:cNvPr id="27" name="标题 1"/>
          <p:cNvSpPr txBox="1"/>
          <p:nvPr/>
        </p:nvSpPr>
        <p:spPr>
          <a:xfrm>
            <a:off x="4749801" y="4794250"/>
            <a:ext cx="4000500" cy="349250"/>
          </a:xfrm>
          <a:prstGeom prst="rect">
            <a:avLst/>
          </a:prstGeom>
        </p:spPr>
        <p:txBody>
          <a:bodyPr vert="horz" lIns="91440" tIns="45720" rIns="91440" bIns="45720" rtlCol="0" anchor="ctr">
            <a:noAutofit/>
          </a:bodyPr>
          <a:lstStyle/>
          <a:p>
            <a:pPr marL="0" marR="0" lvl="0" indent="0" algn="r" defTabSz="914400" rtl="0" eaLnBrk="1" latinLnBrk="0" hangingPunct="1">
              <a:lnSpc>
                <a:spcPct val="150000"/>
              </a:lnSpc>
              <a:spcBef>
                <a:spcPct val="0"/>
              </a:spcBef>
              <a:spcAft>
                <a:spcPts val="0"/>
              </a:spcAft>
              <a:buClrTx/>
              <a:buSzTx/>
              <a:buFontTx/>
              <a:buNone/>
              <a:defRPr/>
            </a:pPr>
            <a:r>
              <a:rPr lang="zh-CN" altLang="en-US" sz="105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沈阳师范大学图书馆 文献信息检索</a:t>
            </a:r>
            <a:endParaRPr lang="zh-CN" altLang="en-US" sz="1050"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9" name="组合 28"/>
          <p:cNvGrpSpPr/>
          <p:nvPr/>
        </p:nvGrpSpPr>
        <p:grpSpPr>
          <a:xfrm>
            <a:off x="7857365" y="43443"/>
            <a:ext cx="1123392" cy="518046"/>
            <a:chOff x="7857365" y="43443"/>
            <a:chExt cx="1123392" cy="518046"/>
          </a:xfrm>
        </p:grpSpPr>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7365" y="43443"/>
              <a:ext cx="564076" cy="518046"/>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9845" y="86565"/>
              <a:ext cx="460912" cy="431802"/>
            </a:xfrm>
            <a:prstGeom prst="rect">
              <a:avLst/>
            </a:prstGeom>
          </p:spPr>
        </p:pic>
        <p:cxnSp>
          <p:nvCxnSpPr>
            <p:cNvPr id="32" name="直接连接符 31"/>
            <p:cNvCxnSpPr/>
            <p:nvPr/>
          </p:nvCxnSpPr>
          <p:spPr>
            <a:xfrm>
              <a:off x="8421441" y="138011"/>
              <a:ext cx="0" cy="32891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2285999" y="1266605"/>
            <a:ext cx="6233845" cy="1338828"/>
          </a:xfrm>
          <a:prstGeom prst="rect">
            <a:avLst/>
          </a:prstGeom>
        </p:spPr>
        <p:txBody>
          <a:bodyPr wrap="square">
            <a:spAutoFit/>
          </a:bodyPr>
          <a:lstStyle/>
          <a:p>
            <a:pPr>
              <a:lnSpc>
                <a:spcPct val="150000"/>
              </a:lnSpc>
            </a:pPr>
            <a:endParaRPr lang="en-US" altLang="zh-CN" dirty="0" smtClean="0"/>
          </a:p>
          <a:p>
            <a:pPr>
              <a:lnSpc>
                <a:spcPct val="150000"/>
              </a:lnSpc>
            </a:pPr>
            <a:endParaRPr lang="zh-CN" altLang="en-US" dirty="0" smtClean="0"/>
          </a:p>
          <a:p>
            <a:pPr>
              <a:lnSpc>
                <a:spcPct val="150000"/>
              </a:lnSpc>
            </a:pP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860994" y="838100"/>
            <a:ext cx="2585881" cy="383888"/>
            <a:chOff x="896145" y="625043"/>
            <a:chExt cx="4679180" cy="763673"/>
          </a:xfrm>
        </p:grpSpPr>
        <p:sp>
          <p:nvSpPr>
            <p:cNvPr id="21" name="圆角矩形 20"/>
            <p:cNvSpPr/>
            <p:nvPr/>
          </p:nvSpPr>
          <p:spPr>
            <a:xfrm>
              <a:off x="896169" y="758900"/>
              <a:ext cx="4429125" cy="50006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p>
          </p:txBody>
        </p:sp>
        <p:sp>
          <p:nvSpPr>
            <p:cNvPr id="22" name="圆角矩形 21"/>
            <p:cNvSpPr/>
            <p:nvPr/>
          </p:nvSpPr>
          <p:spPr>
            <a:xfrm>
              <a:off x="896145" y="625043"/>
              <a:ext cx="4679180" cy="7636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p>
          </p:txBody>
        </p:sp>
        <p:sp>
          <p:nvSpPr>
            <p:cNvPr id="23" name="TextBox 22"/>
            <p:cNvSpPr txBox="1"/>
            <p:nvPr/>
          </p:nvSpPr>
          <p:spPr>
            <a:xfrm>
              <a:off x="1790665" y="640146"/>
              <a:ext cx="3534633" cy="618819"/>
            </a:xfrm>
            <a:prstGeom prst="rect">
              <a:avLst/>
            </a:prstGeom>
            <a:noFill/>
          </p:spPr>
          <p:txBody>
            <a:bodyPr wrap="square">
              <a:spAutoFit/>
            </a:bodyPr>
            <a:lstStyle/>
            <a:p>
              <a:pPr>
                <a:spcBef>
                  <a:spcPts val="0"/>
                </a:spcBef>
                <a:spcAft>
                  <a:spcPts val="0"/>
                </a:spcAft>
                <a:defRPr/>
              </a:pPr>
              <a:endParaRPr lang="zh-CN" altLang="en-US" sz="3600" b="1" dirty="0">
                <a:solidFill>
                  <a:schemeClr val="bg1"/>
                </a:solidFill>
                <a:latin typeface="+mn-lt"/>
                <a:ea typeface="+mn-ea"/>
              </a:endParaRPr>
            </a:p>
          </p:txBody>
        </p:sp>
      </p:grpSp>
      <p:sp>
        <p:nvSpPr>
          <p:cNvPr id="25" name="TextBox 24"/>
          <p:cNvSpPr txBox="1"/>
          <p:nvPr/>
        </p:nvSpPr>
        <p:spPr>
          <a:xfrm>
            <a:off x="1196624" y="852268"/>
            <a:ext cx="2112078"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中国知网</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360" y="771550"/>
            <a:ext cx="556913" cy="51634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2260" y="4097579"/>
            <a:ext cx="2142857" cy="561905"/>
          </a:xfrm>
          <a:prstGeom prst="rect">
            <a:avLst/>
          </a:prstGeom>
        </p:spPr>
      </p:pic>
      <p:sp>
        <p:nvSpPr>
          <p:cNvPr id="7" name="TextBox 6"/>
          <p:cNvSpPr txBox="1"/>
          <p:nvPr/>
        </p:nvSpPr>
        <p:spPr>
          <a:xfrm>
            <a:off x="1355337" y="1491630"/>
            <a:ext cx="7492137" cy="286232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      中国</a:t>
            </a:r>
            <a:r>
              <a:rPr lang="zh-CN" altLang="en-US" dirty="0">
                <a:latin typeface="微软雅黑" panose="020B0503020204020204" pitchFamily="34" charset="-122"/>
                <a:ea typeface="微软雅黑" panose="020B0503020204020204" pitchFamily="34" charset="-122"/>
              </a:rPr>
              <a:t>知网，即中国知识基础设施工程（</a:t>
            </a:r>
            <a:r>
              <a:rPr lang="en-US" altLang="zh-CN" dirty="0">
                <a:latin typeface="微软雅黑" panose="020B0503020204020204" pitchFamily="34" charset="-122"/>
                <a:ea typeface="微软雅黑" panose="020B0503020204020204" pitchFamily="34" charset="-122"/>
              </a:rPr>
              <a:t>China National Knowledge Infrastructure</a:t>
            </a:r>
            <a:r>
              <a:rPr lang="zh-CN" altLang="en-US" dirty="0">
                <a:latin typeface="微软雅黑" panose="020B0503020204020204" pitchFamily="34" charset="-122"/>
                <a:ea typeface="微软雅黑" panose="020B0503020204020204" pitchFamily="34" charset="-122"/>
              </a:rPr>
              <a:t>，简称</a:t>
            </a:r>
            <a:r>
              <a:rPr lang="en-US" altLang="zh-CN" dirty="0">
                <a:solidFill>
                  <a:srgbClr val="00B0F0"/>
                </a:solidFill>
                <a:latin typeface="微软雅黑" panose="020B0503020204020204" pitchFamily="34" charset="-122"/>
                <a:ea typeface="微软雅黑" panose="020B0503020204020204" pitchFamily="34" charset="-122"/>
              </a:rPr>
              <a:t>CNKI</a:t>
            </a:r>
            <a:r>
              <a:rPr lang="zh-CN" altLang="en-US" dirty="0">
                <a:latin typeface="微软雅黑" panose="020B0503020204020204" pitchFamily="34" charset="-122"/>
                <a:ea typeface="微软雅黑" panose="020B0503020204020204" pitchFamily="34" charset="-122"/>
              </a:rPr>
              <a:t>工程</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以</a:t>
            </a:r>
            <a:r>
              <a:rPr lang="zh-CN" altLang="en-US" dirty="0">
                <a:latin typeface="微软雅黑" panose="020B0503020204020204" pitchFamily="34" charset="-122"/>
                <a:ea typeface="微软雅黑" panose="020B0503020204020204" pitchFamily="34" charset="-122"/>
              </a:rPr>
              <a:t>实现全社会知识信息资源共享为目标的国家信息化重点工程，它于</a:t>
            </a:r>
            <a:r>
              <a:rPr lang="en-US" altLang="zh-CN" dirty="0">
                <a:latin typeface="微软雅黑" panose="020B0503020204020204" pitchFamily="34" charset="-122"/>
                <a:ea typeface="微软雅黑" panose="020B0503020204020204" pitchFamily="34" charset="-122"/>
              </a:rPr>
              <a:t>1995</a:t>
            </a:r>
            <a:r>
              <a:rPr lang="zh-CN" altLang="en-US" dirty="0">
                <a:latin typeface="微软雅黑" panose="020B0503020204020204" pitchFamily="34" charset="-122"/>
                <a:ea typeface="微软雅黑" panose="020B0503020204020204" pitchFamily="34" charset="-122"/>
              </a:rPr>
              <a:t>年正式立项，是现今世界上全文信息量规模最大的数字图书馆。涵盖了各个领域的知识信息资源。</a:t>
            </a:r>
            <a:endParaRPr lang="zh-CN" altLang="en-US" dirty="0">
              <a:latin typeface="微软雅黑" panose="020B0503020204020204" pitchFamily="34" charset="-122"/>
              <a:ea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rPr>
              <a:t>     CNKI</a:t>
            </a:r>
            <a:r>
              <a:rPr lang="zh-CN" altLang="en-US" dirty="0">
                <a:latin typeface="微软雅黑" panose="020B0503020204020204" pitchFamily="34" charset="-122"/>
                <a:ea typeface="微软雅黑" panose="020B0503020204020204" pitchFamily="34" charset="-122"/>
              </a:rPr>
              <a:t>系列产品提供：</a:t>
            </a:r>
            <a:r>
              <a:rPr lang="en-US" altLang="zh-CN" dirty="0">
                <a:latin typeface="微软雅黑" panose="020B0503020204020204" pitchFamily="34" charset="-122"/>
                <a:ea typeface="微软雅黑" panose="020B0503020204020204" pitchFamily="34" charset="-122"/>
              </a:rPr>
              <a:t>WEB</a:t>
            </a:r>
            <a:r>
              <a:rPr lang="zh-CN" altLang="en-US" dirty="0">
                <a:latin typeface="微软雅黑" panose="020B0503020204020204" pitchFamily="34" charset="-122"/>
                <a:ea typeface="微软雅黑" panose="020B0503020204020204" pitchFamily="34" charset="-122"/>
              </a:rPr>
              <a:t>版</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网上包库</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、镜像站版、光盘版、流量计费等服务方式</a:t>
            </a:r>
            <a:endParaRPr lang="zh-CN" altLang="en-US" dirty="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     更新</a:t>
            </a:r>
            <a:r>
              <a:rPr lang="zh-CN" altLang="en-US" dirty="0">
                <a:latin typeface="微软雅黑" panose="020B0503020204020204" pitchFamily="34" charset="-122"/>
                <a:ea typeface="微软雅黑" panose="020B0503020204020204" pitchFamily="34" charset="-122"/>
              </a:rPr>
              <a:t>频率：每日更新</a:t>
            </a:r>
            <a:endParaRPr lang="zh-CN" altLang="en-US" dirty="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     全文</a:t>
            </a:r>
            <a:r>
              <a:rPr lang="zh-CN" altLang="en-US" dirty="0">
                <a:latin typeface="微软雅黑" panose="020B0503020204020204" pitchFamily="34" charset="-122"/>
                <a:ea typeface="微软雅黑" panose="020B0503020204020204" pitchFamily="34" charset="-122"/>
              </a:rPr>
              <a:t>浏览格式：</a:t>
            </a:r>
            <a:r>
              <a:rPr lang="en-US" altLang="zh-CN" dirty="0">
                <a:solidFill>
                  <a:srgbClr val="00B0F0"/>
                </a:solidFill>
                <a:latin typeface="微软雅黑" panose="020B0503020204020204" pitchFamily="34" charset="-122"/>
                <a:ea typeface="微软雅黑" panose="020B0503020204020204" pitchFamily="34" charset="-122"/>
              </a:rPr>
              <a:t>CAJ</a:t>
            </a:r>
            <a:r>
              <a:rPr lang="zh-CN" altLang="en-US" dirty="0">
                <a:solidFill>
                  <a:srgbClr val="00B0F0"/>
                </a:solidFill>
                <a:latin typeface="微软雅黑" panose="020B0503020204020204" pitchFamily="34" charset="-122"/>
                <a:ea typeface="微软雅黑" panose="020B0503020204020204" pitchFamily="34" charset="-122"/>
              </a:rPr>
              <a:t>格式和</a:t>
            </a:r>
            <a:r>
              <a:rPr lang="en-US" altLang="zh-CN" dirty="0">
                <a:solidFill>
                  <a:srgbClr val="00B0F0"/>
                </a:solidFill>
                <a:latin typeface="微软雅黑" panose="020B0503020204020204" pitchFamily="34" charset="-122"/>
                <a:ea typeface="微软雅黑" panose="020B0503020204020204" pitchFamily="34" charset="-122"/>
              </a:rPr>
              <a:t>PDF</a:t>
            </a:r>
            <a:r>
              <a:rPr lang="zh-CN" altLang="en-US" dirty="0">
                <a:solidFill>
                  <a:srgbClr val="00B0F0"/>
                </a:solidFill>
                <a:latin typeface="微软雅黑" panose="020B0503020204020204" pitchFamily="34" charset="-122"/>
                <a:ea typeface="微软雅黑" panose="020B0503020204020204" pitchFamily="34" charset="-122"/>
              </a:rPr>
              <a:t>格式</a:t>
            </a:r>
            <a:endParaRPr lang="zh-CN" altLang="en-US" dirty="0">
              <a:solidFill>
                <a:srgbClr val="00B0F0"/>
              </a:solidFill>
              <a:latin typeface="微软雅黑" panose="020B0503020204020204" pitchFamily="34" charset="-122"/>
              <a:ea typeface="微软雅黑" panose="020B0503020204020204" pitchFamily="34" charset="-122"/>
            </a:endParaRPr>
          </a:p>
          <a:p>
            <a:endParaRPr lang="zh-CN" altLang="en-US" dirty="0"/>
          </a:p>
        </p:txBody>
      </p:sp>
    </p:spTree>
  </p:cSld>
  <p:clrMapOvr>
    <a:masterClrMapping/>
  </p:clrMapOvr>
  <p:transition>
    <p:split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12260" y="4170085"/>
            <a:ext cx="2142857" cy="561905"/>
          </a:xfrm>
          <a:prstGeom prst="rect">
            <a:avLst/>
          </a:prstGeom>
        </p:spPr>
      </p:pic>
      <p:sp>
        <p:nvSpPr>
          <p:cNvPr id="7" name="TextBox 6"/>
          <p:cNvSpPr txBox="1"/>
          <p:nvPr/>
        </p:nvSpPr>
        <p:spPr>
          <a:xfrm>
            <a:off x="1355336" y="1233423"/>
            <a:ext cx="7492137" cy="3692525"/>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      </a:t>
            </a:r>
            <a:r>
              <a:rPr lang="en-US" altLang="zh-CN" dirty="0">
                <a:solidFill>
                  <a:srgbClr val="C00000"/>
                </a:solidFill>
                <a:latin typeface="微软雅黑" panose="020B0503020204020204" pitchFamily="34" charset="-122"/>
                <a:ea typeface="微软雅黑" panose="020B0503020204020204" pitchFamily="34" charset="-122"/>
              </a:rPr>
              <a:t>CNKI </a:t>
            </a:r>
            <a:r>
              <a:rPr lang="zh-CN" altLang="en-US" dirty="0">
                <a:solidFill>
                  <a:srgbClr val="C00000"/>
                </a:solidFill>
                <a:latin typeface="微软雅黑" panose="020B0503020204020204" pitchFamily="34" charset="-122"/>
                <a:ea typeface="微软雅黑" panose="020B0503020204020204" pitchFamily="34" charset="-122"/>
              </a:rPr>
              <a:t>中国学术文献网络出版总库 </a:t>
            </a:r>
            <a:r>
              <a:rPr lang="zh-CN" altLang="en-US" dirty="0" smtClean="0">
                <a:solidFill>
                  <a:srgbClr val="C00000"/>
                </a:solidFill>
                <a:latin typeface="微软雅黑" panose="020B0503020204020204" pitchFamily="34" charset="-122"/>
                <a:ea typeface="微软雅黑" panose="020B0503020204020204" pitchFamily="34" charset="-122"/>
              </a:rPr>
              <a:t>（沈师购买）</a:t>
            </a:r>
            <a:r>
              <a:rPr lang="zh-CN" altLang="en-US" dirty="0">
                <a:latin typeface="微软雅黑" panose="020B0503020204020204" pitchFamily="34" charset="-122"/>
                <a:ea typeface="微软雅黑" panose="020B0503020204020204" pitchFamily="34" charset="-122"/>
              </a:rPr>
              <a:t>：</a:t>
            </a:r>
            <a:br>
              <a:rPr lang="zh-CN" altLang="en-US" dirty="0">
                <a:latin typeface="微软雅黑" panose="020B0503020204020204" pitchFamily="34" charset="-122"/>
                <a:ea typeface="微软雅黑" panose="020B0503020204020204" pitchFamily="34" charset="-122"/>
              </a:rPr>
            </a:br>
            <a:r>
              <a:rPr lang="zh-CN" altLang="en-US" dirty="0" smtClean="0">
                <a:solidFill>
                  <a:srgbClr val="00B0F0"/>
                </a:solidFill>
                <a:latin typeface="微软雅黑" panose="020B0503020204020204" pitchFamily="34" charset="-122"/>
                <a:ea typeface="微软雅黑" panose="020B0503020204020204" pitchFamily="34" charset="-122"/>
              </a:rPr>
              <a:t>中国</a:t>
            </a:r>
            <a:r>
              <a:rPr lang="zh-CN" altLang="en-US" dirty="0">
                <a:solidFill>
                  <a:srgbClr val="00B0F0"/>
                </a:solidFill>
                <a:latin typeface="微软雅黑" panose="020B0503020204020204" pitchFamily="34" charset="-122"/>
                <a:ea typeface="微软雅黑" panose="020B0503020204020204" pitchFamily="34" charset="-122"/>
              </a:rPr>
              <a:t>学术期刊网络出版总库</a:t>
            </a:r>
            <a:endParaRPr lang="zh-CN" altLang="en-US" dirty="0">
              <a:solidFill>
                <a:srgbClr val="00B0F0"/>
              </a:solidFill>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收录</a:t>
            </a:r>
            <a:r>
              <a:rPr lang="zh-CN" altLang="en-US" dirty="0">
                <a:latin typeface="微软雅黑" panose="020B0503020204020204" pitchFamily="34" charset="-122"/>
                <a:ea typeface="微软雅黑" panose="020B0503020204020204" pitchFamily="34" charset="-122"/>
              </a:rPr>
              <a:t>了国内正式出版的</a:t>
            </a:r>
            <a:r>
              <a:rPr lang="en-US" altLang="zh-CN" dirty="0">
                <a:latin typeface="微软雅黑" panose="020B0503020204020204" pitchFamily="34" charset="-122"/>
                <a:ea typeface="微软雅黑" panose="020B0503020204020204" pitchFamily="34" charset="-122"/>
              </a:rPr>
              <a:t>7900</a:t>
            </a:r>
            <a:r>
              <a:rPr lang="zh-CN" altLang="en-US" dirty="0">
                <a:latin typeface="微软雅黑" panose="020B0503020204020204" pitchFamily="34" charset="-122"/>
                <a:ea typeface="微软雅黑" panose="020B0503020204020204" pitchFamily="34" charset="-122"/>
              </a:rPr>
              <a:t>多种学术期刊，核心期刊收录率</a:t>
            </a:r>
            <a:r>
              <a:rPr lang="en-US" altLang="zh-CN" dirty="0">
                <a:latin typeface="微软雅黑" panose="020B0503020204020204" pitchFamily="34" charset="-122"/>
                <a:ea typeface="微软雅黑" panose="020B0503020204020204" pitchFamily="34" charset="-122"/>
              </a:rPr>
              <a:t>96%</a:t>
            </a:r>
            <a:r>
              <a:rPr lang="zh-CN" altLang="en-US" dirty="0">
                <a:latin typeface="微软雅黑" panose="020B0503020204020204" pitchFamily="34" charset="-122"/>
                <a:ea typeface="微软雅黑" panose="020B0503020204020204" pitchFamily="34" charset="-122"/>
              </a:rPr>
              <a:t>，特色期刊（如农业、中医药等）收录率</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。收录国内学术期刊</a:t>
            </a:r>
            <a:r>
              <a:rPr lang="en-US" altLang="zh-CN" dirty="0">
                <a:latin typeface="微软雅黑" panose="020B0503020204020204" pitchFamily="34" charset="-122"/>
                <a:ea typeface="微软雅黑" panose="020B0503020204020204" pitchFamily="34" charset="-122"/>
              </a:rPr>
              <a:t>8,136</a:t>
            </a:r>
            <a:r>
              <a:rPr lang="zh-CN" altLang="en-US" dirty="0">
                <a:latin typeface="微软雅黑" panose="020B0503020204020204" pitchFamily="34" charset="-122"/>
                <a:ea typeface="微软雅黑" panose="020B0503020204020204" pitchFamily="34" charset="-122"/>
              </a:rPr>
              <a:t>种，全文文献总量</a:t>
            </a:r>
            <a:r>
              <a:rPr lang="en-US" altLang="zh-CN" dirty="0" smtClean="0">
                <a:latin typeface="微软雅黑" panose="020B0503020204020204" pitchFamily="34" charset="-122"/>
                <a:ea typeface="微软雅黑" panose="020B0503020204020204" pitchFamily="34" charset="-122"/>
              </a:rPr>
              <a:t>4900</a:t>
            </a:r>
            <a:r>
              <a:rPr lang="zh-CN" altLang="en-US" dirty="0" smtClean="0">
                <a:latin typeface="微软雅黑" panose="020B0503020204020204" pitchFamily="34" charset="-122"/>
                <a:ea typeface="微软雅黑" panose="020B0503020204020204" pitchFamily="34" charset="-122"/>
              </a:rPr>
              <a:t>万篇。文章</a:t>
            </a:r>
            <a:r>
              <a:rPr lang="zh-CN" altLang="en-US" dirty="0">
                <a:latin typeface="微软雅黑" panose="020B0503020204020204" pitchFamily="34" charset="-122"/>
                <a:ea typeface="微软雅黑" panose="020B0503020204020204" pitchFamily="34" charset="-122"/>
              </a:rPr>
              <a:t>最早可追溯到</a:t>
            </a:r>
            <a:r>
              <a:rPr lang="en-US" altLang="zh-CN" dirty="0">
                <a:latin typeface="微软雅黑" panose="020B0503020204020204" pitchFamily="34" charset="-122"/>
                <a:ea typeface="微软雅黑" panose="020B0503020204020204" pitchFamily="34" charset="-122"/>
              </a:rPr>
              <a:t>1915</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a:p>
            <a:r>
              <a:rPr lang="zh-CN" altLang="en-US" dirty="0">
                <a:solidFill>
                  <a:srgbClr val="00B0F0"/>
                </a:solidFill>
                <a:latin typeface="微软雅黑" panose="020B0503020204020204" pitchFamily="34" charset="-122"/>
                <a:ea typeface="微软雅黑" panose="020B0503020204020204" pitchFamily="34" charset="-122"/>
              </a:rPr>
              <a:t>中国博士学位论文全文数据库</a:t>
            </a:r>
            <a:endParaRPr lang="zh-CN" altLang="en-US" dirty="0">
              <a:solidFill>
                <a:srgbClr val="00B0F0"/>
              </a:solidFill>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收录</a:t>
            </a:r>
            <a:r>
              <a:rPr lang="zh-CN" altLang="en-US" dirty="0">
                <a:latin typeface="微软雅黑" panose="020B0503020204020204" pitchFamily="34" charset="-122"/>
                <a:ea typeface="微软雅黑" panose="020B0503020204020204" pitchFamily="34" charset="-122"/>
              </a:rPr>
              <a:t>了全国</a:t>
            </a:r>
            <a:r>
              <a:rPr lang="en-US" altLang="zh-CN" dirty="0" smtClean="0">
                <a:latin typeface="微软雅黑" panose="020B0503020204020204" pitchFamily="34" charset="-122"/>
                <a:ea typeface="微软雅黑" panose="020B0503020204020204" pitchFamily="34" charset="-122"/>
              </a:rPr>
              <a:t>436</a:t>
            </a:r>
            <a:r>
              <a:rPr lang="zh-CN" altLang="en-US" dirty="0" smtClean="0">
                <a:latin typeface="微软雅黑" panose="020B0503020204020204" pitchFamily="34" charset="-122"/>
                <a:ea typeface="微软雅黑" panose="020B0503020204020204" pitchFamily="34" charset="-122"/>
              </a:rPr>
              <a:t>家</a:t>
            </a:r>
            <a:r>
              <a:rPr lang="zh-CN" altLang="en-US" dirty="0">
                <a:latin typeface="微软雅黑" panose="020B0503020204020204" pitchFamily="34" charset="-122"/>
                <a:ea typeface="微软雅黑" panose="020B0503020204020204" pitchFamily="34" charset="-122"/>
              </a:rPr>
              <a:t>博士培养单位的博士学位论文，其中</a:t>
            </a:r>
            <a:r>
              <a:rPr lang="en-US" altLang="zh-CN" dirty="0">
                <a:latin typeface="微软雅黑" panose="020B0503020204020204" pitchFamily="34" charset="-122"/>
                <a:ea typeface="微软雅黑" panose="020B0503020204020204" pitchFamily="34" charset="-122"/>
              </a:rPr>
              <a:t>380</a:t>
            </a:r>
            <a:r>
              <a:rPr lang="zh-CN" altLang="en-US" dirty="0">
                <a:latin typeface="微软雅黑" panose="020B0503020204020204" pitchFamily="34" charset="-122"/>
                <a:ea typeface="微软雅黑" panose="020B0503020204020204" pitchFamily="34" charset="-122"/>
              </a:rPr>
              <a:t>家单位是由</a:t>
            </a:r>
            <a:r>
              <a:rPr lang="en-US" altLang="zh-CN" dirty="0">
                <a:latin typeface="微软雅黑" panose="020B0503020204020204" pitchFamily="34" charset="-122"/>
                <a:ea typeface="微软雅黑" panose="020B0503020204020204" pitchFamily="34" charset="-122"/>
              </a:rPr>
              <a:t>CNKI</a:t>
            </a:r>
            <a:r>
              <a:rPr lang="zh-CN" altLang="en-US" dirty="0">
                <a:latin typeface="微软雅黑" panose="020B0503020204020204" pitchFamily="34" charset="-122"/>
                <a:ea typeface="微软雅黑" panose="020B0503020204020204" pitchFamily="34" charset="-122"/>
              </a:rPr>
              <a:t>独家收录的。截至</a:t>
            </a:r>
            <a:r>
              <a:rPr lang="en-US" altLang="zh-CN" dirty="0">
                <a:latin typeface="微软雅黑" panose="020B0503020204020204" pitchFamily="34" charset="-122"/>
                <a:ea typeface="微软雅黑" panose="020B0503020204020204" pitchFamily="34" charset="-122"/>
              </a:rPr>
              <a:t>2017</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月，累计学位论文全文文献</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万篇</a:t>
            </a:r>
            <a:endParaRPr lang="zh-CN" altLang="en-US" dirty="0">
              <a:latin typeface="微软雅黑" panose="020B0503020204020204" pitchFamily="34" charset="-122"/>
              <a:ea typeface="微软雅黑" panose="020B0503020204020204" pitchFamily="34" charset="-122"/>
            </a:endParaRPr>
          </a:p>
          <a:p>
            <a:r>
              <a:rPr lang="zh-CN" altLang="en-US" dirty="0">
                <a:solidFill>
                  <a:srgbClr val="00B0F0"/>
                </a:solidFill>
                <a:latin typeface="微软雅黑" panose="020B0503020204020204" pitchFamily="34" charset="-122"/>
                <a:ea typeface="微软雅黑" panose="020B0503020204020204" pitchFamily="34" charset="-122"/>
              </a:rPr>
              <a:t>中国优秀硕士学位论文全文数据库</a:t>
            </a:r>
            <a:endParaRPr lang="zh-CN" altLang="en-US" dirty="0">
              <a:solidFill>
                <a:srgbClr val="00B0F0"/>
              </a:solidFill>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收录</a:t>
            </a:r>
            <a:r>
              <a:rPr lang="zh-CN" altLang="en-US" dirty="0">
                <a:latin typeface="微软雅黑" panose="020B0503020204020204" pitchFamily="34" charset="-122"/>
                <a:ea typeface="微软雅黑" panose="020B0503020204020204" pitchFamily="34" charset="-122"/>
              </a:rPr>
              <a:t>了全国</a:t>
            </a:r>
            <a:r>
              <a:rPr lang="en-US" altLang="zh-CN" dirty="0" smtClean="0">
                <a:latin typeface="微软雅黑" panose="020B0503020204020204" pitchFamily="34" charset="-122"/>
                <a:ea typeface="微软雅黑" panose="020B0503020204020204" pitchFamily="34" charset="-122"/>
              </a:rPr>
              <a:t>727</a:t>
            </a:r>
            <a:r>
              <a:rPr lang="zh-CN" altLang="en-US" dirty="0" smtClean="0">
                <a:latin typeface="微软雅黑" panose="020B0503020204020204" pitchFamily="34" charset="-122"/>
                <a:ea typeface="微软雅黑" panose="020B0503020204020204" pitchFamily="34" charset="-122"/>
              </a:rPr>
              <a:t>家</a:t>
            </a:r>
            <a:r>
              <a:rPr lang="zh-CN" altLang="en-US" dirty="0">
                <a:latin typeface="微软雅黑" panose="020B0503020204020204" pitchFamily="34" charset="-122"/>
                <a:ea typeface="微软雅黑" panose="020B0503020204020204" pitchFamily="34" charset="-122"/>
              </a:rPr>
              <a:t>硕士培养单位</a:t>
            </a:r>
            <a:r>
              <a:rPr lang="en-US" altLang="zh-CN" dirty="0">
                <a:latin typeface="微软雅黑" panose="020B0503020204020204" pitchFamily="34" charset="-122"/>
                <a:ea typeface="微软雅黑" panose="020B0503020204020204" pitchFamily="34" charset="-122"/>
              </a:rPr>
              <a:t>1984</a:t>
            </a:r>
            <a:r>
              <a:rPr lang="zh-CN" altLang="en-US" dirty="0">
                <a:latin typeface="微软雅黑" panose="020B0503020204020204" pitchFamily="34" charset="-122"/>
                <a:ea typeface="微软雅黑" panose="020B0503020204020204" pitchFamily="34" charset="-122"/>
              </a:rPr>
              <a:t>年至今的优秀硕士论文，其中</a:t>
            </a:r>
            <a:r>
              <a:rPr lang="en-US" altLang="zh-CN" dirty="0">
                <a:latin typeface="微软雅黑" panose="020B0503020204020204" pitchFamily="34" charset="-122"/>
                <a:ea typeface="微软雅黑" panose="020B0503020204020204" pitchFamily="34" charset="-122"/>
              </a:rPr>
              <a:t>508</a:t>
            </a:r>
            <a:r>
              <a:rPr lang="zh-CN" altLang="en-US" dirty="0">
                <a:latin typeface="微软雅黑" panose="020B0503020204020204" pitchFamily="34" charset="-122"/>
                <a:ea typeface="微软雅黑" panose="020B0503020204020204" pitchFamily="34" charset="-122"/>
              </a:rPr>
              <a:t>家为独家授权单位。截至</a:t>
            </a:r>
            <a:r>
              <a:rPr lang="en-US" altLang="zh-CN" dirty="0">
                <a:latin typeface="微软雅黑" panose="020B0503020204020204" pitchFamily="34" charset="-122"/>
                <a:ea typeface="微软雅黑" panose="020B0503020204020204" pitchFamily="34" charset="-122"/>
              </a:rPr>
              <a:t>2017</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月，累计收录论文全文文献</a:t>
            </a:r>
            <a:r>
              <a:rPr lang="en-US" altLang="zh-CN" dirty="0">
                <a:latin typeface="微软雅黑" panose="020B0503020204020204" pitchFamily="34" charset="-122"/>
                <a:ea typeface="微软雅黑" panose="020B0503020204020204" pitchFamily="34" charset="-122"/>
              </a:rPr>
              <a:t>300</a:t>
            </a:r>
            <a:r>
              <a:rPr lang="zh-CN" altLang="en-US" dirty="0">
                <a:latin typeface="微软雅黑" panose="020B0503020204020204" pitchFamily="34" charset="-122"/>
                <a:ea typeface="微软雅黑" panose="020B0503020204020204" pitchFamily="34" charset="-122"/>
              </a:rPr>
              <a:t>多万篇。</a:t>
            </a:r>
            <a:endParaRPr lang="zh-CN" altLang="en-US" dirty="0">
              <a:latin typeface="微软雅黑" panose="020B0503020204020204" pitchFamily="34" charset="-122"/>
              <a:ea typeface="微软雅黑" panose="020B0503020204020204" pitchFamily="34" charset="-122"/>
            </a:endParaRPr>
          </a:p>
          <a:p>
            <a:endParaRPr lang="zh-CN" altLang="en-US" dirty="0"/>
          </a:p>
        </p:txBody>
      </p:sp>
      <p:pic>
        <p:nvPicPr>
          <p:cNvPr id="4" name="内容占位符 3" descr="sky2.jpg"/>
          <p:cNvPicPr>
            <a:picLocks noGrp="1" noChangeAspect="1"/>
          </p:cNvPicPr>
          <p:nvPr>
            <p:ph idx="1"/>
          </p:nvPr>
        </p:nvPicPr>
        <p:blipFill>
          <a:blip r:embed="rId2"/>
          <a:stretch>
            <a:fillRect/>
          </a:stretch>
        </p:blipFill>
        <p:spPr>
          <a:xfrm flipV="1">
            <a:off x="0" y="4749800"/>
            <a:ext cx="9144000" cy="393700"/>
          </a:xfrm>
          <a:effectLst>
            <a:outerShdw dist="25400" dir="16200000" rotWithShape="0">
              <a:srgbClr val="0070C0"/>
            </a:outerShdw>
          </a:effectLst>
        </p:spPr>
      </p:pic>
      <p:pic>
        <p:nvPicPr>
          <p:cNvPr id="5" name="图片 4" descr="书地球.png"/>
          <p:cNvPicPr>
            <a:picLocks noChangeAspect="1"/>
          </p:cNvPicPr>
          <p:nvPr/>
        </p:nvPicPr>
        <p:blipFill>
          <a:blip r:embed="rId3" cstate="print"/>
          <a:stretch>
            <a:fillRect/>
          </a:stretch>
        </p:blipFill>
        <p:spPr>
          <a:xfrm>
            <a:off x="206375" y="4213569"/>
            <a:ext cx="933450" cy="891831"/>
          </a:xfrm>
          <a:prstGeom prst="rect">
            <a:avLst/>
          </a:prstGeom>
        </p:spPr>
      </p:pic>
      <p:pic>
        <p:nvPicPr>
          <p:cNvPr id="6" name="图片 5" descr="wad.png"/>
          <p:cNvPicPr>
            <a:picLocks noChangeAspect="1"/>
          </p:cNvPicPr>
          <p:nvPr/>
        </p:nvPicPr>
        <p:blipFill>
          <a:blip r:embed="rId4" cstate="print"/>
          <a:stretch>
            <a:fillRect/>
          </a:stretch>
        </p:blipFill>
        <p:spPr>
          <a:xfrm>
            <a:off x="8705850" y="4715168"/>
            <a:ext cx="438150" cy="428332"/>
          </a:xfrm>
          <a:prstGeom prst="rect">
            <a:avLst/>
          </a:prstGeom>
        </p:spPr>
      </p:pic>
      <p:pic>
        <p:nvPicPr>
          <p:cNvPr id="14" name="Picture 36" descr="nordri_02"/>
          <p:cNvPicPr>
            <a:picLocks noChangeAspect="1" noChangeArrowheads="1"/>
          </p:cNvPicPr>
          <p:nvPr/>
        </p:nvPicPr>
        <p:blipFill>
          <a:blip r:embed="rId5">
            <a:lum bright="-54000" contrast="42000"/>
          </a:blip>
          <a:srcRect/>
          <a:stretch>
            <a:fillRect/>
          </a:stretch>
        </p:blipFill>
        <p:spPr bwMode="auto">
          <a:xfrm>
            <a:off x="0" y="601949"/>
            <a:ext cx="9144000" cy="45719"/>
          </a:xfrm>
          <a:prstGeom prst="rect">
            <a:avLst/>
          </a:prstGeom>
          <a:noFill/>
          <a:ln w="9525">
            <a:noFill/>
            <a:miter lim="800000"/>
            <a:headEnd/>
            <a:tailEnd/>
          </a:ln>
        </p:spPr>
      </p:pic>
      <p:sp>
        <p:nvSpPr>
          <p:cNvPr id="27" name="标题 1"/>
          <p:cNvSpPr txBox="1"/>
          <p:nvPr/>
        </p:nvSpPr>
        <p:spPr>
          <a:xfrm>
            <a:off x="4749801" y="4794250"/>
            <a:ext cx="4000500" cy="349250"/>
          </a:xfrm>
          <a:prstGeom prst="rect">
            <a:avLst/>
          </a:prstGeom>
        </p:spPr>
        <p:txBody>
          <a:bodyPr vert="horz" lIns="91440" tIns="45720" rIns="91440" bIns="45720" rtlCol="0" anchor="ctr">
            <a:noAutofit/>
          </a:bodyPr>
          <a:lstStyle/>
          <a:p>
            <a:pPr marL="0" marR="0" lvl="0" indent="0" algn="r" defTabSz="914400" rtl="0" eaLnBrk="1" latinLnBrk="0" hangingPunct="1">
              <a:lnSpc>
                <a:spcPct val="150000"/>
              </a:lnSpc>
              <a:spcBef>
                <a:spcPct val="0"/>
              </a:spcBef>
              <a:spcAft>
                <a:spcPts val="0"/>
              </a:spcAft>
              <a:buClrTx/>
              <a:buSzTx/>
              <a:buFontTx/>
              <a:buNone/>
              <a:defRPr/>
            </a:pPr>
            <a:r>
              <a:rPr lang="zh-CN" altLang="en-US" sz="105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沈阳师范大学图书馆 文献信息检索</a:t>
            </a:r>
            <a:endParaRPr lang="zh-CN" altLang="en-US" sz="1050"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9" name="组合 28"/>
          <p:cNvGrpSpPr/>
          <p:nvPr/>
        </p:nvGrpSpPr>
        <p:grpSpPr>
          <a:xfrm>
            <a:off x="7857365" y="43443"/>
            <a:ext cx="1123392" cy="518046"/>
            <a:chOff x="7857365" y="43443"/>
            <a:chExt cx="1123392" cy="518046"/>
          </a:xfrm>
        </p:grpSpPr>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365" y="43443"/>
              <a:ext cx="564076" cy="518046"/>
            </a:xfrm>
            <a:prstGeom prst="rect">
              <a:avLst/>
            </a:prstGeom>
          </p:spPr>
        </p:pic>
        <p:pic>
          <p:nvPicPr>
            <p:cNvPr id="31" name="图片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9845" y="86565"/>
              <a:ext cx="460912" cy="431802"/>
            </a:xfrm>
            <a:prstGeom prst="rect">
              <a:avLst/>
            </a:prstGeom>
          </p:spPr>
        </p:pic>
        <p:cxnSp>
          <p:nvCxnSpPr>
            <p:cNvPr id="32" name="直接连接符 31"/>
            <p:cNvCxnSpPr/>
            <p:nvPr/>
          </p:nvCxnSpPr>
          <p:spPr>
            <a:xfrm>
              <a:off x="8421441" y="138011"/>
              <a:ext cx="0" cy="32891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2285999" y="1266605"/>
            <a:ext cx="6233845" cy="1338828"/>
          </a:xfrm>
          <a:prstGeom prst="rect">
            <a:avLst/>
          </a:prstGeom>
        </p:spPr>
        <p:txBody>
          <a:bodyPr wrap="square">
            <a:spAutoFit/>
          </a:bodyPr>
          <a:lstStyle/>
          <a:p>
            <a:pPr>
              <a:lnSpc>
                <a:spcPct val="150000"/>
              </a:lnSpc>
            </a:pPr>
            <a:endParaRPr lang="en-US" altLang="zh-CN" dirty="0" smtClean="0"/>
          </a:p>
          <a:p>
            <a:pPr>
              <a:lnSpc>
                <a:spcPct val="150000"/>
              </a:lnSpc>
            </a:pPr>
            <a:endParaRPr lang="zh-CN" altLang="en-US" dirty="0" smtClean="0"/>
          </a:p>
          <a:p>
            <a:pPr>
              <a:lnSpc>
                <a:spcPct val="150000"/>
              </a:lnSpc>
            </a:pP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860994" y="838100"/>
            <a:ext cx="2585881" cy="383888"/>
            <a:chOff x="896145" y="625043"/>
            <a:chExt cx="4679180" cy="763673"/>
          </a:xfrm>
        </p:grpSpPr>
        <p:sp>
          <p:nvSpPr>
            <p:cNvPr id="21" name="圆角矩形 20"/>
            <p:cNvSpPr/>
            <p:nvPr/>
          </p:nvSpPr>
          <p:spPr>
            <a:xfrm>
              <a:off x="896169" y="758900"/>
              <a:ext cx="4429125" cy="50006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p>
          </p:txBody>
        </p:sp>
        <p:sp>
          <p:nvSpPr>
            <p:cNvPr id="22" name="圆角矩形 21"/>
            <p:cNvSpPr/>
            <p:nvPr/>
          </p:nvSpPr>
          <p:spPr>
            <a:xfrm>
              <a:off x="896145" y="625043"/>
              <a:ext cx="4679180" cy="7636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p>
          </p:txBody>
        </p:sp>
        <p:sp>
          <p:nvSpPr>
            <p:cNvPr id="23" name="TextBox 22"/>
            <p:cNvSpPr txBox="1"/>
            <p:nvPr/>
          </p:nvSpPr>
          <p:spPr>
            <a:xfrm>
              <a:off x="1790665" y="640146"/>
              <a:ext cx="3534633" cy="618819"/>
            </a:xfrm>
            <a:prstGeom prst="rect">
              <a:avLst/>
            </a:prstGeom>
            <a:noFill/>
          </p:spPr>
          <p:txBody>
            <a:bodyPr wrap="square">
              <a:spAutoFit/>
            </a:bodyPr>
            <a:lstStyle/>
            <a:p>
              <a:pPr>
                <a:spcBef>
                  <a:spcPts val="0"/>
                </a:spcBef>
                <a:spcAft>
                  <a:spcPts val="0"/>
                </a:spcAft>
                <a:defRPr/>
              </a:pPr>
              <a:endParaRPr lang="zh-CN" altLang="en-US" sz="3600" b="1" dirty="0">
                <a:solidFill>
                  <a:schemeClr val="bg1"/>
                </a:solidFill>
                <a:latin typeface="+mn-lt"/>
                <a:ea typeface="+mn-ea"/>
              </a:endParaRPr>
            </a:p>
          </p:txBody>
        </p:sp>
      </p:grpSp>
      <p:sp>
        <p:nvSpPr>
          <p:cNvPr id="25" name="TextBox 24"/>
          <p:cNvSpPr txBox="1"/>
          <p:nvPr/>
        </p:nvSpPr>
        <p:spPr>
          <a:xfrm>
            <a:off x="1196624" y="852268"/>
            <a:ext cx="2112078"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中国知网</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360" y="771550"/>
            <a:ext cx="556913" cy="516343"/>
          </a:xfrm>
          <a:prstGeom prst="rect">
            <a:avLst/>
          </a:prstGeom>
        </p:spPr>
      </p:pic>
    </p:spTree>
  </p:cSld>
  <p:clrMapOvr>
    <a:masterClrMapping/>
  </p:clrMapOvr>
  <p:transition>
    <p:split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12260" y="4170085"/>
            <a:ext cx="2142857" cy="561905"/>
          </a:xfrm>
          <a:prstGeom prst="rect">
            <a:avLst/>
          </a:prstGeom>
        </p:spPr>
      </p:pic>
      <p:sp>
        <p:nvSpPr>
          <p:cNvPr id="7" name="TextBox 6"/>
          <p:cNvSpPr txBox="1"/>
          <p:nvPr/>
        </p:nvSpPr>
        <p:spPr>
          <a:xfrm>
            <a:off x="1355335" y="1584762"/>
            <a:ext cx="7492137" cy="2584450"/>
          </a:xfrm>
          <a:prstGeom prst="rect">
            <a:avLst/>
          </a:prstGeom>
          <a:noFill/>
        </p:spPr>
        <p:txBody>
          <a:bodyPr wrap="square" rtlCol="0">
            <a:spAutoFit/>
          </a:bodyPr>
          <a:lstStyle/>
          <a:p>
            <a:r>
              <a:rPr lang="zh-CN" altLang="en-US" dirty="0" smtClean="0">
                <a:solidFill>
                  <a:srgbClr val="00B0F0"/>
                </a:solidFill>
                <a:latin typeface="微软雅黑" panose="020B0503020204020204" pitchFamily="34" charset="-122"/>
                <a:ea typeface="微软雅黑" panose="020B0503020204020204" pitchFamily="34" charset="-122"/>
              </a:rPr>
              <a:t>中国</a:t>
            </a:r>
            <a:r>
              <a:rPr lang="zh-CN" altLang="en-US" dirty="0">
                <a:solidFill>
                  <a:srgbClr val="00B0F0"/>
                </a:solidFill>
                <a:latin typeface="微软雅黑" panose="020B0503020204020204" pitchFamily="34" charset="-122"/>
                <a:ea typeface="微软雅黑" panose="020B0503020204020204" pitchFamily="34" charset="-122"/>
              </a:rPr>
              <a:t>重要会议论文全文数据库</a:t>
            </a:r>
            <a:endParaRPr lang="zh-CN" altLang="en-US" dirty="0">
              <a:solidFill>
                <a:srgbClr val="00B0F0"/>
              </a:solidFill>
              <a:latin typeface="微软雅黑" panose="020B0503020204020204" pitchFamily="34" charset="-122"/>
              <a:ea typeface="微软雅黑" panose="020B0503020204020204" pitchFamily="34" charset="-122"/>
            </a:endParaRPr>
          </a:p>
          <a:p>
            <a:r>
              <a:rPr lang="zh-CN" altLang="en-US" dirty="0">
                <a:solidFill>
                  <a:srgbClr val="00B0F0"/>
                </a:solidFill>
                <a:latin typeface="微软雅黑" panose="020B0503020204020204" pitchFamily="34" charset="-122"/>
                <a:ea typeface="微软雅黑" panose="020B0503020204020204" pitchFamily="34" charset="-122"/>
              </a:rPr>
              <a:t>        </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重点收录</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1999</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年以来，中国科协、社科联系统及省级以上的学会、协会、高校、科研机构、政府机关等举办的重要会议上发表的文献。部分重要会议论文回溯至</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1953</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年。截至</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2017</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年</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8</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月，累计会议论文</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200</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多万篇。</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a:p>
            <a:r>
              <a:rPr lang="zh-CN" altLang="en-US" dirty="0">
                <a:solidFill>
                  <a:srgbClr val="00B0F0"/>
                </a:solidFill>
                <a:latin typeface="微软雅黑" panose="020B0503020204020204" pitchFamily="34" charset="-122"/>
                <a:ea typeface="微软雅黑" panose="020B0503020204020204" pitchFamily="34" charset="-122"/>
              </a:rPr>
              <a:t>中国重要报纸全文数据库</a:t>
            </a:r>
            <a:endParaRPr lang="zh-CN" altLang="en-US" dirty="0">
              <a:solidFill>
                <a:srgbClr val="00B0F0"/>
              </a:solidFill>
              <a:latin typeface="微软雅黑" panose="020B0503020204020204" pitchFamily="34" charset="-122"/>
              <a:ea typeface="微软雅黑" panose="020B0503020204020204" pitchFamily="34" charset="-122"/>
            </a:endParaRPr>
          </a:p>
          <a:p>
            <a:r>
              <a:rPr lang="zh-CN" altLang="en-US" dirty="0">
                <a:solidFill>
                  <a:srgbClr val="00B0F0"/>
                </a:solidFill>
                <a:latin typeface="微软雅黑" panose="020B0503020204020204" pitchFamily="34" charset="-122"/>
                <a:ea typeface="微软雅黑" panose="020B0503020204020204" pitchFamily="34" charset="-122"/>
              </a:rPr>
              <a:t>        </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收录了</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2000</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年以来中国国内重要报纸刊载的学术性、资料性的文献，累计报纸全文文献</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1000</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多万篇。</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a:p>
            <a:endParaRPr lang="zh-CN" altLang="en-US" dirty="0"/>
          </a:p>
        </p:txBody>
      </p:sp>
      <p:pic>
        <p:nvPicPr>
          <p:cNvPr id="4" name="内容占位符 3" descr="sky2.jpg"/>
          <p:cNvPicPr>
            <a:picLocks noGrp="1" noChangeAspect="1"/>
          </p:cNvPicPr>
          <p:nvPr>
            <p:ph idx="1"/>
          </p:nvPr>
        </p:nvPicPr>
        <p:blipFill>
          <a:blip r:embed="rId2"/>
          <a:stretch>
            <a:fillRect/>
          </a:stretch>
        </p:blipFill>
        <p:spPr>
          <a:xfrm flipV="1">
            <a:off x="0" y="4749800"/>
            <a:ext cx="9144000" cy="393700"/>
          </a:xfrm>
          <a:effectLst>
            <a:outerShdw dist="25400" dir="16200000" rotWithShape="0">
              <a:srgbClr val="0070C0"/>
            </a:outerShdw>
          </a:effectLst>
        </p:spPr>
      </p:pic>
      <p:pic>
        <p:nvPicPr>
          <p:cNvPr id="5" name="图片 4" descr="书地球.png"/>
          <p:cNvPicPr>
            <a:picLocks noChangeAspect="1"/>
          </p:cNvPicPr>
          <p:nvPr/>
        </p:nvPicPr>
        <p:blipFill>
          <a:blip r:embed="rId3" cstate="print"/>
          <a:stretch>
            <a:fillRect/>
          </a:stretch>
        </p:blipFill>
        <p:spPr>
          <a:xfrm>
            <a:off x="206375" y="4213569"/>
            <a:ext cx="933450" cy="891831"/>
          </a:xfrm>
          <a:prstGeom prst="rect">
            <a:avLst/>
          </a:prstGeom>
        </p:spPr>
      </p:pic>
      <p:pic>
        <p:nvPicPr>
          <p:cNvPr id="6" name="图片 5" descr="wad.png"/>
          <p:cNvPicPr>
            <a:picLocks noChangeAspect="1"/>
          </p:cNvPicPr>
          <p:nvPr/>
        </p:nvPicPr>
        <p:blipFill>
          <a:blip r:embed="rId4" cstate="print"/>
          <a:stretch>
            <a:fillRect/>
          </a:stretch>
        </p:blipFill>
        <p:spPr>
          <a:xfrm>
            <a:off x="8705850" y="4715168"/>
            <a:ext cx="438150" cy="428332"/>
          </a:xfrm>
          <a:prstGeom prst="rect">
            <a:avLst/>
          </a:prstGeom>
        </p:spPr>
      </p:pic>
      <p:pic>
        <p:nvPicPr>
          <p:cNvPr id="14" name="Picture 36" descr="nordri_02"/>
          <p:cNvPicPr>
            <a:picLocks noChangeAspect="1" noChangeArrowheads="1"/>
          </p:cNvPicPr>
          <p:nvPr/>
        </p:nvPicPr>
        <p:blipFill>
          <a:blip r:embed="rId5">
            <a:lum bright="-54000" contrast="42000"/>
          </a:blip>
          <a:srcRect/>
          <a:stretch>
            <a:fillRect/>
          </a:stretch>
        </p:blipFill>
        <p:spPr bwMode="auto">
          <a:xfrm>
            <a:off x="0" y="601949"/>
            <a:ext cx="9144000" cy="45719"/>
          </a:xfrm>
          <a:prstGeom prst="rect">
            <a:avLst/>
          </a:prstGeom>
          <a:noFill/>
          <a:ln w="9525">
            <a:noFill/>
            <a:miter lim="800000"/>
            <a:headEnd/>
            <a:tailEnd/>
          </a:ln>
        </p:spPr>
      </p:pic>
      <p:sp>
        <p:nvSpPr>
          <p:cNvPr id="27" name="标题 1"/>
          <p:cNvSpPr txBox="1"/>
          <p:nvPr/>
        </p:nvSpPr>
        <p:spPr>
          <a:xfrm>
            <a:off x="4749801" y="4794250"/>
            <a:ext cx="4000500" cy="349250"/>
          </a:xfrm>
          <a:prstGeom prst="rect">
            <a:avLst/>
          </a:prstGeom>
        </p:spPr>
        <p:txBody>
          <a:bodyPr vert="horz" lIns="91440" tIns="45720" rIns="91440" bIns="45720" rtlCol="0" anchor="ctr">
            <a:noAutofit/>
          </a:bodyPr>
          <a:lstStyle/>
          <a:p>
            <a:pPr marL="0" marR="0" lvl="0" indent="0" algn="r" defTabSz="914400" rtl="0" eaLnBrk="1" latinLnBrk="0" hangingPunct="1">
              <a:lnSpc>
                <a:spcPct val="150000"/>
              </a:lnSpc>
              <a:spcBef>
                <a:spcPct val="0"/>
              </a:spcBef>
              <a:spcAft>
                <a:spcPts val="0"/>
              </a:spcAft>
              <a:buClrTx/>
              <a:buSzTx/>
              <a:buFontTx/>
              <a:buNone/>
              <a:defRPr/>
            </a:pPr>
            <a:r>
              <a:rPr lang="zh-CN" altLang="en-US" sz="105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沈阳师范大学图书馆 文献信息检索</a:t>
            </a:r>
            <a:endParaRPr lang="zh-CN" altLang="en-US" sz="1050"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9" name="组合 28"/>
          <p:cNvGrpSpPr/>
          <p:nvPr/>
        </p:nvGrpSpPr>
        <p:grpSpPr>
          <a:xfrm>
            <a:off x="7857365" y="43443"/>
            <a:ext cx="1123392" cy="518046"/>
            <a:chOff x="7857365" y="43443"/>
            <a:chExt cx="1123392" cy="518046"/>
          </a:xfrm>
        </p:grpSpPr>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365" y="43443"/>
              <a:ext cx="564076" cy="518046"/>
            </a:xfrm>
            <a:prstGeom prst="rect">
              <a:avLst/>
            </a:prstGeom>
          </p:spPr>
        </p:pic>
        <p:pic>
          <p:nvPicPr>
            <p:cNvPr id="31" name="图片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9845" y="86565"/>
              <a:ext cx="460912" cy="431802"/>
            </a:xfrm>
            <a:prstGeom prst="rect">
              <a:avLst/>
            </a:prstGeom>
          </p:spPr>
        </p:pic>
        <p:cxnSp>
          <p:nvCxnSpPr>
            <p:cNvPr id="32" name="直接连接符 31"/>
            <p:cNvCxnSpPr/>
            <p:nvPr/>
          </p:nvCxnSpPr>
          <p:spPr>
            <a:xfrm>
              <a:off x="8421441" y="138011"/>
              <a:ext cx="0" cy="32891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2285999" y="1266605"/>
            <a:ext cx="6233845" cy="1338828"/>
          </a:xfrm>
          <a:prstGeom prst="rect">
            <a:avLst/>
          </a:prstGeom>
        </p:spPr>
        <p:txBody>
          <a:bodyPr wrap="square">
            <a:spAutoFit/>
          </a:bodyPr>
          <a:lstStyle/>
          <a:p>
            <a:pPr>
              <a:lnSpc>
                <a:spcPct val="150000"/>
              </a:lnSpc>
            </a:pPr>
            <a:endParaRPr lang="en-US" altLang="zh-CN" dirty="0" smtClean="0"/>
          </a:p>
          <a:p>
            <a:pPr>
              <a:lnSpc>
                <a:spcPct val="150000"/>
              </a:lnSpc>
            </a:pPr>
            <a:endParaRPr lang="zh-CN" altLang="en-US" dirty="0" smtClean="0"/>
          </a:p>
          <a:p>
            <a:pPr>
              <a:lnSpc>
                <a:spcPct val="150000"/>
              </a:lnSpc>
            </a:pP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860994" y="838100"/>
            <a:ext cx="2585881" cy="383888"/>
            <a:chOff x="896145" y="625043"/>
            <a:chExt cx="4679180" cy="763673"/>
          </a:xfrm>
        </p:grpSpPr>
        <p:sp>
          <p:nvSpPr>
            <p:cNvPr id="21" name="圆角矩形 20"/>
            <p:cNvSpPr/>
            <p:nvPr/>
          </p:nvSpPr>
          <p:spPr>
            <a:xfrm>
              <a:off x="896169" y="758900"/>
              <a:ext cx="4429125" cy="50006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p>
          </p:txBody>
        </p:sp>
        <p:sp>
          <p:nvSpPr>
            <p:cNvPr id="22" name="圆角矩形 21"/>
            <p:cNvSpPr/>
            <p:nvPr/>
          </p:nvSpPr>
          <p:spPr>
            <a:xfrm>
              <a:off x="896145" y="625043"/>
              <a:ext cx="4679180" cy="7636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p>
          </p:txBody>
        </p:sp>
        <p:sp>
          <p:nvSpPr>
            <p:cNvPr id="23" name="TextBox 22"/>
            <p:cNvSpPr txBox="1"/>
            <p:nvPr/>
          </p:nvSpPr>
          <p:spPr>
            <a:xfrm>
              <a:off x="1790665" y="640146"/>
              <a:ext cx="3534633" cy="618819"/>
            </a:xfrm>
            <a:prstGeom prst="rect">
              <a:avLst/>
            </a:prstGeom>
            <a:noFill/>
          </p:spPr>
          <p:txBody>
            <a:bodyPr wrap="square">
              <a:spAutoFit/>
            </a:bodyPr>
            <a:lstStyle/>
            <a:p>
              <a:pPr>
                <a:spcBef>
                  <a:spcPts val="0"/>
                </a:spcBef>
                <a:spcAft>
                  <a:spcPts val="0"/>
                </a:spcAft>
                <a:defRPr/>
              </a:pPr>
              <a:endParaRPr lang="zh-CN" altLang="en-US" sz="3600" b="1" dirty="0">
                <a:solidFill>
                  <a:schemeClr val="bg1"/>
                </a:solidFill>
                <a:latin typeface="+mn-lt"/>
                <a:ea typeface="+mn-ea"/>
              </a:endParaRPr>
            </a:p>
          </p:txBody>
        </p:sp>
      </p:grpSp>
      <p:sp>
        <p:nvSpPr>
          <p:cNvPr id="25" name="TextBox 24"/>
          <p:cNvSpPr txBox="1"/>
          <p:nvPr/>
        </p:nvSpPr>
        <p:spPr>
          <a:xfrm>
            <a:off x="1196624" y="852268"/>
            <a:ext cx="2112078"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中国知网</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360" y="771550"/>
            <a:ext cx="556913" cy="516343"/>
          </a:xfrm>
          <a:prstGeom prst="rect">
            <a:avLst/>
          </a:prstGeom>
        </p:spPr>
      </p:pic>
    </p:spTree>
  </p:cSld>
  <p:clrMapOvr>
    <a:masterClrMapping/>
  </p:clrMapOvr>
  <p:transition>
    <p:split dir="in"/>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065" y="15240"/>
            <a:ext cx="9137015" cy="5441315"/>
          </a:xfrm>
          <a:prstGeom prst="rect">
            <a:avLst/>
          </a:prstGeom>
        </p:spPr>
      </p:pic>
      <p:sp>
        <p:nvSpPr>
          <p:cNvPr id="11" name="矩形 10"/>
          <p:cNvSpPr/>
          <p:nvPr/>
        </p:nvSpPr>
        <p:spPr>
          <a:xfrm>
            <a:off x="327845" y="4697946"/>
            <a:ext cx="852691" cy="201539"/>
          </a:xfrm>
          <a:prstGeom prst="rect">
            <a:avLst/>
          </a:prstGeom>
          <a:noFill/>
          <a:ln w="571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圆角矩形 12"/>
          <p:cNvSpPr/>
          <p:nvPr/>
        </p:nvSpPr>
        <p:spPr>
          <a:xfrm>
            <a:off x="3832225" y="749300"/>
            <a:ext cx="5292725" cy="10356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altLang="zh-CN" sz="2800" b="1" dirty="0" smtClean="0">
                <a:solidFill>
                  <a:schemeClr val="bg1"/>
                </a:solidFill>
                <a:latin typeface="华文楷体" panose="02010600040101010101" pitchFamily="2" charset="-122"/>
                <a:ea typeface="华文楷体" panose="02010600040101010101" pitchFamily="2" charset="-122"/>
              </a:rPr>
              <a:t>     lib.synu.edu.cn</a:t>
            </a:r>
            <a:endParaRPr lang="en-US" altLang="zh-CN" sz="2800" b="1" dirty="0" smtClean="0">
              <a:solidFill>
                <a:schemeClr val="bg1"/>
              </a:solidFill>
              <a:latin typeface="华文楷体" panose="02010600040101010101" pitchFamily="2" charset="-122"/>
              <a:ea typeface="华文楷体" panose="02010600040101010101" pitchFamily="2" charset="-122"/>
            </a:endParaRPr>
          </a:p>
          <a:p>
            <a:pPr algn="ctr">
              <a:defRPr/>
            </a:pPr>
            <a:r>
              <a:rPr lang="zh-CN" altLang="en-US" sz="2800" b="1" dirty="0" smtClean="0">
                <a:solidFill>
                  <a:schemeClr val="bg1"/>
                </a:solidFill>
                <a:latin typeface="华文楷体" panose="02010600040101010101" pitchFamily="2" charset="-122"/>
                <a:ea typeface="华文楷体" panose="02010600040101010101" pitchFamily="2" charset="-122"/>
              </a:rPr>
              <a:t>登陆图书馆首页 数据库导航</a:t>
            </a:r>
            <a:endParaRPr lang="zh-CN" altLang="en-US" sz="2800" b="1" dirty="0">
              <a:solidFill>
                <a:schemeClr val="bg1"/>
              </a:solidFill>
              <a:latin typeface="华文楷体" panose="02010600040101010101" pitchFamily="2" charset="-122"/>
              <a:ea typeface="华文楷体" panose="02010600040101010101" pitchFamily="2"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p:nvPr>
            <p:ph type="title"/>
          </p:nvPr>
        </p:nvSpPr>
        <p:spPr/>
        <p:txBody>
          <a:bodyPr/>
          <a:p>
            <a:endParaRPr lang="zh-CN" altLang="en-US"/>
          </a:p>
        </p:txBody>
      </p:sp>
      <p:pic>
        <p:nvPicPr>
          <p:cNvPr id="4" name="图片 3"/>
          <p:cNvPicPr>
            <a:picLocks noChangeAspect="1"/>
          </p:cNvPicPr>
          <p:nvPr/>
        </p:nvPicPr>
        <p:blipFill>
          <a:blip r:embed="rId1"/>
          <a:stretch>
            <a:fillRect/>
          </a:stretch>
        </p:blipFill>
        <p:spPr>
          <a:xfrm>
            <a:off x="5715" y="3175"/>
            <a:ext cx="9084310" cy="5257800"/>
          </a:xfrm>
          <a:prstGeom prst="rect">
            <a:avLst/>
          </a:prstGeom>
        </p:spPr>
      </p:pic>
    </p:spTree>
  </p:cSld>
  <p:clrMapOvr>
    <a:masterClrMapping/>
  </p:clrMapOvr>
  <p:transition>
    <p:split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标注 2"/>
          <p:cNvSpPr/>
          <p:nvPr/>
        </p:nvSpPr>
        <p:spPr bwMode="auto">
          <a:xfrm>
            <a:off x="2681790" y="2481740"/>
            <a:ext cx="2699320" cy="918102"/>
          </a:xfrm>
          <a:prstGeom prst="wedgeRoundRectCallout">
            <a:avLst>
              <a:gd name="adj1" fmla="val -70841"/>
              <a:gd name="adj2" fmla="val -73478"/>
              <a:gd name="adj3" fmla="val 16667"/>
            </a:avLst>
          </a:prstGeom>
          <a:solidFill>
            <a:srgbClr val="C00000"/>
          </a:solidFill>
          <a:ln>
            <a:noFill/>
          </a:ln>
          <a:effectLst/>
        </p:spPr>
        <p:txBody>
          <a:bodyPr vert="horz" wrap="square" lIns="91440" tIns="45720" rIns="91440" bIns="45720" numCol="1" rtlCol="0" anchor="ctr"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资源总库</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p:txBody>
      </p:sp>
      <p:sp>
        <p:nvSpPr>
          <p:cNvPr id="5" name="矩形 4"/>
          <p:cNvSpPr/>
          <p:nvPr/>
        </p:nvSpPr>
        <p:spPr>
          <a:xfrm>
            <a:off x="161510" y="1964182"/>
            <a:ext cx="2115235" cy="60756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tretch>
            <a:fillRect/>
          </a:stretch>
        </p:blipFill>
        <p:spPr>
          <a:xfrm>
            <a:off x="55245" y="19685"/>
            <a:ext cx="9036050" cy="5069205"/>
          </a:xfrm>
          <a:prstGeom prst="rect">
            <a:avLst/>
          </a:prstGeom>
        </p:spPr>
      </p:pic>
      <p:sp>
        <p:nvSpPr>
          <p:cNvPr id="6" name="矩形 5"/>
          <p:cNvSpPr/>
          <p:nvPr/>
        </p:nvSpPr>
        <p:spPr>
          <a:xfrm>
            <a:off x="516890" y="594360"/>
            <a:ext cx="1158240" cy="10261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41860"/>
            <a:ext cx="9144000" cy="20597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3" name="Text Box 7"/>
          <p:cNvSpPr txBox="1">
            <a:spLocks noChangeArrowheads="1"/>
          </p:cNvSpPr>
          <p:nvPr/>
        </p:nvSpPr>
        <p:spPr bwMode="auto">
          <a:xfrm>
            <a:off x="4495800" y="2343150"/>
            <a:ext cx="2667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eaLnBrk="1" hangingPunct="1">
              <a:spcBef>
                <a:spcPts val="0"/>
              </a:spcBef>
              <a:spcAft>
                <a:spcPts val="0"/>
              </a:spcAft>
              <a:defRPr/>
            </a:pPr>
            <a:r>
              <a:rPr lang="en-US" altLang="zh-CN" sz="6000" dirty="0" smtClean="0">
                <a:solidFill>
                  <a:schemeClr val="bg1"/>
                </a:solidFill>
                <a:effectLst>
                  <a:outerShdw blurRad="38100" dist="38100" dir="2700000" algn="tl">
                    <a:srgbClr val="000000">
                      <a:alpha val="43137"/>
                    </a:srgbClr>
                  </a:outerShdw>
                </a:effectLst>
              </a:rPr>
              <a:t>PART </a:t>
            </a:r>
            <a:endParaRPr lang="en-US" altLang="zh-CN" sz="6000" dirty="0" smtClean="0">
              <a:solidFill>
                <a:schemeClr val="bg1"/>
              </a:solidFill>
              <a:effectLst>
                <a:outerShdw blurRad="38100" dist="38100" dir="2700000" algn="tl">
                  <a:srgbClr val="000000">
                    <a:alpha val="43137"/>
                  </a:srgbClr>
                </a:outerShdw>
              </a:effectLst>
            </a:endParaRPr>
          </a:p>
        </p:txBody>
      </p:sp>
      <p:sp>
        <p:nvSpPr>
          <p:cNvPr id="4" name="Text Box 7"/>
          <p:cNvSpPr txBox="1">
            <a:spLocks noChangeArrowheads="1"/>
          </p:cNvSpPr>
          <p:nvPr/>
        </p:nvSpPr>
        <p:spPr bwMode="auto">
          <a:xfrm>
            <a:off x="4419600" y="3105150"/>
            <a:ext cx="403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2800" dirty="0" smtClean="0">
                <a:solidFill>
                  <a:schemeClr val="bg1"/>
                </a:solidFill>
                <a:latin typeface="微软雅黑" panose="020B0503020204020204" pitchFamily="34" charset="-122"/>
                <a:ea typeface="微软雅黑" panose="020B0503020204020204" pitchFamily="34" charset="-122"/>
              </a:rPr>
              <a:t>期刊基础知识</a:t>
            </a:r>
            <a:endParaRPr lang="en-US" altLang="zh-CN" sz="2800" dirty="0">
              <a:solidFill>
                <a:schemeClr val="bg1"/>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4572000" y="3105150"/>
            <a:ext cx="373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10"/>
          <p:cNvSpPr>
            <a:spLocks noChangeArrowheads="1"/>
          </p:cNvSpPr>
          <p:nvPr/>
        </p:nvSpPr>
        <p:spPr bwMode="auto">
          <a:xfrm>
            <a:off x="7362310" y="1019711"/>
            <a:ext cx="1369286"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ts val="0"/>
              </a:spcBef>
              <a:spcAft>
                <a:spcPts val="0"/>
              </a:spcAft>
              <a:defRPr/>
            </a:pPr>
            <a:r>
              <a:rPr lang="en-US" altLang="zh-CN" sz="16600" b="1" dirty="0" smtClean="0">
                <a:solidFill>
                  <a:srgbClr val="FF9700"/>
                </a:solidFill>
                <a:effectLst>
                  <a:outerShdw blurRad="38100" dist="38100" dir="2700000" algn="tl">
                    <a:srgbClr val="000000">
                      <a:alpha val="43137"/>
                    </a:srgbClr>
                  </a:outerShdw>
                </a:effectLst>
              </a:rPr>
              <a:t>1</a:t>
            </a:r>
            <a:endParaRPr lang="en-US" altLang="zh-CN" sz="16600" b="1" dirty="0" smtClean="0">
              <a:solidFill>
                <a:srgbClr val="FF9700"/>
              </a:solidFill>
              <a:effectLst>
                <a:outerShdw blurRad="38100" dist="38100" dir="2700000" algn="tl">
                  <a:srgbClr val="000000">
                    <a:alpha val="43137"/>
                  </a:srgbClr>
                </a:outerShdw>
              </a:effectLst>
            </a:endParaRPr>
          </a:p>
        </p:txBody>
      </p:sp>
    </p:spTree>
  </p:cSld>
  <p:clrMapOvr>
    <a:masterClrMapping/>
  </p:clrMapOvr>
  <p:transition>
    <p:split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8895" y="29845"/>
            <a:ext cx="9046210" cy="5083810"/>
          </a:xfrm>
          <a:prstGeom prst="rect">
            <a:avLst/>
          </a:prstGeom>
        </p:spPr>
      </p:pic>
      <p:sp>
        <p:nvSpPr>
          <p:cNvPr id="4" name="文本框 3"/>
          <p:cNvSpPr txBox="1"/>
          <p:nvPr/>
        </p:nvSpPr>
        <p:spPr>
          <a:xfrm>
            <a:off x="3707765" y="1934210"/>
            <a:ext cx="3860800" cy="368300"/>
          </a:xfrm>
          <a:prstGeom prst="rect">
            <a:avLst/>
          </a:prstGeom>
          <a:noFill/>
        </p:spPr>
        <p:txBody>
          <a:bodyPr wrap="none" rtlCol="0">
            <a:spAutoFit/>
          </a:bodyPr>
          <a:p>
            <a:pPr algn="l"/>
            <a:r>
              <a:rPr lang="zh-CN" altLang="en-US" b="1" dirty="0">
                <a:solidFill>
                  <a:srgbClr val="C00000"/>
                </a:solidFill>
                <a:sym typeface="+mn-ea"/>
              </a:rPr>
              <a:t>主题：是指文章标题、摘要、关键词</a:t>
            </a:r>
            <a:endParaRPr lang="zh-CN" altLang="en-US" b="1" dirty="0">
              <a:solidFill>
                <a:srgbClr val="C00000"/>
              </a:solidFill>
              <a:sym typeface="+mn-ea"/>
            </a:endParaRPr>
          </a:p>
        </p:txBody>
      </p:sp>
    </p:spTree>
  </p:cSld>
  <p:clrMapOvr>
    <a:masterClrMapping/>
  </p:clrMapOvr>
  <p:transition>
    <p:split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795" y="7620"/>
            <a:ext cx="9161145" cy="5066030"/>
          </a:xfrm>
          <a:prstGeom prst="rect">
            <a:avLst/>
          </a:prstGeom>
        </p:spPr>
      </p:pic>
    </p:spTree>
  </p:cSld>
  <p:clrMapOvr>
    <a:masterClrMapping/>
  </p:clrMapOvr>
  <p:transition>
    <p:split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9220" y="20955"/>
            <a:ext cx="8702040" cy="5143500"/>
          </a:xfrm>
          <a:prstGeom prst="rect">
            <a:avLst/>
          </a:prstGeom>
        </p:spPr>
      </p:pic>
    </p:spTree>
  </p:cSld>
  <p:clrMapOvr>
    <a:masterClrMapping/>
  </p:clrMapOvr>
  <p:transition>
    <p:split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2900" y="1964935"/>
            <a:ext cx="8229600" cy="857250"/>
          </a:xfrm>
          <a:solidFill>
            <a:srgbClr val="FFC000"/>
          </a:solidFill>
        </p:spPr>
        <p:txBody>
          <a:bodyPr>
            <a:normAutofit fontScale="90000"/>
          </a:bodyPr>
          <a:lstStyle/>
          <a:p>
            <a:r>
              <a:rPr lang="zh-CN" altLang="en-US" dirty="0"/>
              <a:t>检索方式</a:t>
            </a:r>
            <a:br>
              <a:rPr lang="zh-CN" altLang="en-US" dirty="0"/>
            </a:br>
            <a:endParaRPr lang="zh-CN" altLang="en-US" dirty="0"/>
          </a:p>
        </p:txBody>
      </p:sp>
    </p:spTree>
  </p:cSld>
  <p:clrMapOvr>
    <a:masterClrMapping/>
  </p:clrMapOvr>
  <p:transition>
    <p:split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51435" y="29210"/>
            <a:ext cx="9083040" cy="5097145"/>
          </a:xfrm>
          <a:prstGeom prst="rect">
            <a:avLst/>
          </a:prstGeom>
        </p:spPr>
      </p:pic>
      <p:sp>
        <p:nvSpPr>
          <p:cNvPr id="5" name="矩形 4"/>
          <p:cNvSpPr/>
          <p:nvPr/>
        </p:nvSpPr>
        <p:spPr>
          <a:xfrm>
            <a:off x="8064500" y="409575"/>
            <a:ext cx="973455" cy="59245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84455" y="97155"/>
            <a:ext cx="9024620" cy="5009515"/>
          </a:xfrm>
          <a:prstGeom prst="rect">
            <a:avLst/>
          </a:prstGeom>
        </p:spPr>
      </p:pic>
      <p:sp>
        <p:nvSpPr>
          <p:cNvPr id="5" name="矩形 4"/>
          <p:cNvSpPr/>
          <p:nvPr/>
        </p:nvSpPr>
        <p:spPr>
          <a:xfrm>
            <a:off x="84455" y="1016635"/>
            <a:ext cx="4215130" cy="3498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512171" y="3975173"/>
            <a:ext cx="4169274" cy="954107"/>
          </a:xfrm>
          <a:prstGeom prst="rect">
            <a:avLst/>
          </a:prstGeom>
          <a:solidFill>
            <a:srgbClr val="C00000"/>
          </a:solidFill>
        </p:spPr>
        <p:txBody>
          <a:bodyPr wrap="square">
            <a:spAutoFit/>
          </a:bodyPr>
          <a:lstStyle/>
          <a:p>
            <a:r>
              <a:rPr lang="en-US" altLang="zh-CN" sz="2800" b="1" dirty="0">
                <a:solidFill>
                  <a:schemeClr val="bg1"/>
                </a:solidFill>
              </a:rPr>
              <a:t>+</a:t>
            </a:r>
            <a:r>
              <a:rPr lang="zh-CN" altLang="en-US" sz="2800" b="1" dirty="0">
                <a:solidFill>
                  <a:schemeClr val="bg1"/>
                </a:solidFill>
              </a:rPr>
              <a:t>号可以增加一个检索框  </a:t>
            </a:r>
            <a:endParaRPr lang="zh-CN" altLang="en-US" sz="2800" b="1" dirty="0">
              <a:solidFill>
                <a:schemeClr val="bg1"/>
              </a:solidFill>
            </a:endParaRPr>
          </a:p>
          <a:p>
            <a:r>
              <a:rPr lang="en-US" altLang="zh-CN" sz="2800" b="1" dirty="0" smtClean="0">
                <a:solidFill>
                  <a:schemeClr val="bg1"/>
                </a:solidFill>
              </a:rPr>
              <a:t>- </a:t>
            </a:r>
            <a:r>
              <a:rPr lang="zh-CN" altLang="en-US" sz="2800" b="1" dirty="0" smtClean="0">
                <a:solidFill>
                  <a:schemeClr val="bg1"/>
                </a:solidFill>
              </a:rPr>
              <a:t>号</a:t>
            </a:r>
            <a:r>
              <a:rPr lang="zh-CN" altLang="en-US" sz="2800" b="1" dirty="0">
                <a:solidFill>
                  <a:schemeClr val="bg1"/>
                </a:solidFill>
              </a:rPr>
              <a:t>可以减少一个检索框</a:t>
            </a:r>
            <a:endParaRPr lang="zh-CN" altLang="en-US" sz="2800" b="1" dirty="0">
              <a:solidFill>
                <a:schemeClr val="bg1"/>
              </a:solidFill>
            </a:endParaRPr>
          </a:p>
        </p:txBody>
      </p:sp>
    </p:spTree>
  </p:cSld>
  <p:clrMapOvr>
    <a:masterClrMapping/>
  </p:clrMapOvr>
  <p:transition>
    <p:split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99695" y="78105"/>
            <a:ext cx="8836660" cy="5030470"/>
          </a:xfrm>
          <a:prstGeom prst="rect">
            <a:avLst/>
          </a:prstGeom>
        </p:spPr>
      </p:pic>
      <p:sp>
        <p:nvSpPr>
          <p:cNvPr id="6" name="矩形 5"/>
          <p:cNvSpPr/>
          <p:nvPr/>
        </p:nvSpPr>
        <p:spPr>
          <a:xfrm>
            <a:off x="1706786" y="1373060"/>
            <a:ext cx="1152128" cy="258146"/>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a:p>
        </p:txBody>
      </p:sp>
      <p:sp>
        <p:nvSpPr>
          <p:cNvPr id="7" name="矩形 6"/>
          <p:cNvSpPr/>
          <p:nvPr/>
        </p:nvSpPr>
        <p:spPr>
          <a:xfrm>
            <a:off x="1840230" y="3298190"/>
            <a:ext cx="668655" cy="96456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a:p>
        </p:txBody>
      </p:sp>
      <p:sp>
        <p:nvSpPr>
          <p:cNvPr id="8" name="圆角矩形 7"/>
          <p:cNvSpPr/>
          <p:nvPr/>
        </p:nvSpPr>
        <p:spPr>
          <a:xfrm>
            <a:off x="6361534" y="43025"/>
            <a:ext cx="2153238" cy="47541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r>
              <a:rPr lang="zh-CN" altLang="en-US" sz="3600" b="1" dirty="0" smtClean="0">
                <a:solidFill>
                  <a:schemeClr val="bg1"/>
                </a:solidFill>
                <a:latin typeface="+mn-ea"/>
              </a:rPr>
              <a:t>高级检索</a:t>
            </a:r>
            <a:endParaRPr lang="zh-CN" altLang="en-US" sz="3600" b="1" dirty="0">
              <a:solidFill>
                <a:schemeClr val="bg1"/>
              </a:solidFill>
              <a:latin typeface="+mn-ea"/>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0160" y="39370"/>
            <a:ext cx="8945880" cy="5049520"/>
          </a:xfrm>
          <a:prstGeom prst="rect">
            <a:avLst/>
          </a:prstGeom>
        </p:spPr>
      </p:pic>
    </p:spTree>
  </p:cSld>
  <p:clrMapOvr>
    <a:masterClrMapping/>
  </p:clrMapOvr>
  <p:transition>
    <p:split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48260" y="58420"/>
            <a:ext cx="9099550" cy="4798060"/>
          </a:xfrm>
          <a:prstGeom prst="rect">
            <a:avLst/>
          </a:prstGeom>
        </p:spPr>
      </p:pic>
    </p:spTree>
  </p:cSld>
  <p:clrMapOvr>
    <a:masterClrMapping/>
  </p:clrMapOvr>
  <p:transition>
    <p:split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62865" y="43180"/>
            <a:ext cx="9054465" cy="4787900"/>
          </a:xfrm>
          <a:prstGeom prst="rect">
            <a:avLst/>
          </a:prstGeom>
        </p:spPr>
      </p:pic>
    </p:spTree>
  </p:cSld>
  <p:clrMapOvr>
    <a:masterClrMapping/>
  </p:clrMapOvr>
  <p:transition>
    <p:spli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32802"/>
              <a:ext cx="3084164" cy="392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600" b="1" dirty="0" smtClean="0">
                  <a:solidFill>
                    <a:schemeClr val="bg1"/>
                  </a:solidFill>
                  <a:latin typeface="微软雅黑" panose="020B0503020204020204" pitchFamily="34" charset="-122"/>
                  <a:ea typeface="微软雅黑" panose="020B0503020204020204" pitchFamily="34" charset="-122"/>
                </a:rPr>
                <a:t>期刊概念及分类</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56084" y="849057"/>
            <a:ext cx="8787916" cy="830997"/>
          </a:xfrm>
          <a:prstGeom prst="rect">
            <a:avLst/>
          </a:prstGeom>
        </p:spPr>
        <p:txBody>
          <a:bodyPr wrap="square">
            <a:spAutoFit/>
          </a:bodyPr>
          <a:lstStyle/>
          <a:p>
            <a:pPr marL="457200" lvl="0" indent="-457200" eaLnBrk="0" fontAlgn="base" hangingPunct="0">
              <a:spcBef>
                <a:spcPct val="0"/>
              </a:spcBef>
              <a:spcAft>
                <a:spcPct val="0"/>
              </a:spcAft>
              <a:buBlip>
                <a:blip r:embed="rId1"/>
              </a:buBlip>
            </a:pPr>
            <a:r>
              <a:rPr lang="zh-CN" altLang="en-US" sz="2400" b="1" kern="0" dirty="0">
                <a:solidFill>
                  <a:srgbClr val="C00000"/>
                </a:solidFill>
                <a:latin typeface="Arial" panose="020B0604020202020204"/>
              </a:rPr>
              <a:t>期刊（</a:t>
            </a:r>
            <a:r>
              <a:rPr lang="en-US" altLang="zh-CN" sz="2400" b="1" kern="0" dirty="0">
                <a:solidFill>
                  <a:srgbClr val="C00000"/>
                </a:solidFill>
                <a:latin typeface="Arial" panose="020B0604020202020204"/>
              </a:rPr>
              <a:t>Journal</a:t>
            </a:r>
            <a:r>
              <a:rPr lang="zh-CN" altLang="en-US" sz="2400" b="1" kern="0" dirty="0" smtClean="0">
                <a:solidFill>
                  <a:srgbClr val="C00000"/>
                </a:solidFill>
                <a:latin typeface="Arial" panose="020B0604020202020204"/>
              </a:rPr>
              <a:t>）</a:t>
            </a:r>
            <a:r>
              <a:rPr lang="zh-CN" altLang="en-US" sz="2400" b="1" kern="0" dirty="0" smtClean="0">
                <a:latin typeface="Arial" panose="020B0604020202020204"/>
              </a:rPr>
              <a:t>：</a:t>
            </a:r>
            <a:r>
              <a:rPr lang="zh-CN" altLang="en-US" sz="2400" b="1" kern="0" dirty="0" smtClean="0">
                <a:solidFill>
                  <a:srgbClr val="000000"/>
                </a:solidFill>
                <a:latin typeface="Arial" panose="020B0604020202020204"/>
              </a:rPr>
              <a:t>又</a:t>
            </a:r>
            <a:r>
              <a:rPr lang="zh-CN" altLang="en-US" sz="2400" b="1" kern="0" dirty="0">
                <a:solidFill>
                  <a:srgbClr val="000000"/>
                </a:solidFill>
                <a:latin typeface="Arial" panose="020B0604020202020204"/>
              </a:rPr>
              <a:t>称</a:t>
            </a:r>
            <a:r>
              <a:rPr lang="zh-CN" altLang="en-US" sz="2400" b="1" kern="0" dirty="0" smtClean="0">
                <a:solidFill>
                  <a:srgbClr val="000000"/>
                </a:solidFill>
                <a:latin typeface="Arial" panose="020B0604020202020204"/>
              </a:rPr>
              <a:t>杂志、连续出版物，是</a:t>
            </a:r>
            <a:r>
              <a:rPr lang="zh-CN" altLang="en-US" sz="2400" b="1" kern="0" dirty="0">
                <a:solidFill>
                  <a:srgbClr val="000000"/>
                </a:solidFill>
                <a:latin typeface="Arial" panose="020B0604020202020204"/>
              </a:rPr>
              <a:t>定期或不定期周期性出版的连续出版物。</a:t>
            </a:r>
            <a:endParaRPr lang="zh-CN" altLang="en-US" sz="2400" b="1" kern="0" dirty="0">
              <a:solidFill>
                <a:srgbClr val="000000"/>
              </a:solidFill>
              <a:latin typeface="Arial" panose="020B0604020202020204"/>
            </a:endParaRPr>
          </a:p>
        </p:txBody>
      </p:sp>
      <p:sp>
        <p:nvSpPr>
          <p:cNvPr id="9" name="矩形 8"/>
          <p:cNvSpPr/>
          <p:nvPr/>
        </p:nvSpPr>
        <p:spPr>
          <a:xfrm>
            <a:off x="323529" y="1707654"/>
            <a:ext cx="8594131" cy="1200329"/>
          </a:xfrm>
          <a:prstGeom prst="rect">
            <a:avLst/>
          </a:prstGeom>
        </p:spPr>
        <p:txBody>
          <a:bodyPr wrap="square">
            <a:spAutoFit/>
          </a:bodyPr>
          <a:lstStyle/>
          <a:p>
            <a:pPr marL="457200" indent="-457200">
              <a:buBlip>
                <a:blip r:embed="rId1"/>
              </a:buBlip>
            </a:pPr>
            <a:r>
              <a:rPr lang="zh-CN" altLang="en-US" sz="2400" b="1" dirty="0" smtClean="0">
                <a:solidFill>
                  <a:srgbClr val="C00000"/>
                </a:solidFill>
              </a:rPr>
              <a:t>特点</a:t>
            </a:r>
            <a:r>
              <a:rPr lang="zh-CN" altLang="en-US" sz="2400" b="1" dirty="0" smtClean="0"/>
              <a:t>：刊登多位作者的文章，速度快，周期短，内容新颖，数量大，品种多。传递科技情报、交流学术思想最基本的手段。</a:t>
            </a:r>
            <a:endParaRPr lang="zh-CN" altLang="en-US" sz="2400" dirty="0"/>
          </a:p>
        </p:txBody>
      </p:sp>
      <p:sp>
        <p:nvSpPr>
          <p:cNvPr id="10" name="矩形 9"/>
          <p:cNvSpPr/>
          <p:nvPr/>
        </p:nvSpPr>
        <p:spPr>
          <a:xfrm>
            <a:off x="323529" y="2906673"/>
            <a:ext cx="8505773" cy="2800767"/>
          </a:xfrm>
          <a:prstGeom prst="rect">
            <a:avLst/>
          </a:prstGeom>
        </p:spPr>
        <p:txBody>
          <a:bodyPr wrap="square">
            <a:spAutoFit/>
          </a:bodyPr>
          <a:lstStyle/>
          <a:p>
            <a:pPr marL="457200" indent="-457200">
              <a:buBlip>
                <a:blip r:embed="rId1"/>
              </a:buBlip>
            </a:pPr>
            <a:r>
              <a:rPr lang="zh-CN" altLang="en-US" sz="2400" b="1" dirty="0" smtClean="0">
                <a:solidFill>
                  <a:srgbClr val="C00000"/>
                </a:solidFill>
              </a:rPr>
              <a:t>分类</a:t>
            </a:r>
            <a:endParaRPr lang="en-US" altLang="zh-CN" sz="2400" b="1" dirty="0" smtClean="0">
              <a:solidFill>
                <a:srgbClr val="C00000"/>
              </a:solidFill>
            </a:endParaRPr>
          </a:p>
          <a:p>
            <a:pPr marL="914400" lvl="1" indent="-457200">
              <a:buFont typeface="Arial" panose="020B0604020202020204" pitchFamily="34" charset="0"/>
              <a:buChar char="•"/>
            </a:pPr>
            <a:r>
              <a:rPr lang="zh-CN" altLang="en-US" sz="2400" b="1" dirty="0" smtClean="0"/>
              <a:t>广义上：非正式期刊和正式期刊</a:t>
            </a:r>
            <a:endParaRPr lang="en-US" altLang="zh-CN" sz="2400" b="1" dirty="0" smtClean="0"/>
          </a:p>
          <a:p>
            <a:pPr marL="914400" lvl="1" indent="-457200">
              <a:buFont typeface="Arial" panose="020B0604020202020204" pitchFamily="34" charset="0"/>
              <a:buChar char="•"/>
            </a:pPr>
            <a:r>
              <a:rPr lang="zh-CN" altLang="en-US" sz="2400" b="1" dirty="0" smtClean="0"/>
              <a:t>按内容：一般期刊、学术期刊、行业期刊、检索期刊</a:t>
            </a:r>
            <a:endParaRPr lang="en-US" altLang="zh-CN" sz="2400" b="1" dirty="0" smtClean="0"/>
          </a:p>
          <a:p>
            <a:pPr marL="914400" lvl="1" indent="-457200">
              <a:buFont typeface="Arial" panose="020B0604020202020204" pitchFamily="34" charset="0"/>
              <a:buChar char="•"/>
            </a:pPr>
            <a:r>
              <a:rPr lang="zh-CN" altLang="en-US" sz="2400" b="1" dirty="0" smtClean="0"/>
              <a:t>按学术地位：核心期刊和非核心期刊</a:t>
            </a:r>
            <a:endParaRPr lang="en-US" altLang="zh-CN" sz="2400" b="1" dirty="0" smtClean="0"/>
          </a:p>
          <a:p>
            <a:pPr marL="914400" lvl="1" indent="-457200">
              <a:buFont typeface="Arial" panose="020B0604020202020204" pitchFamily="34" charset="0"/>
              <a:buChar char="•"/>
            </a:pPr>
            <a:r>
              <a:rPr lang="zh-CN" altLang="en-US" sz="2400" b="1" dirty="0"/>
              <a:t>按</a:t>
            </a:r>
            <a:r>
              <a:rPr lang="zh-CN" altLang="en-US" sz="2400" b="1" dirty="0" smtClean="0"/>
              <a:t>学科：以</a:t>
            </a:r>
            <a:r>
              <a:rPr lang="en-US" altLang="zh-CN" sz="2400" b="1" dirty="0" smtClean="0"/>
              <a:t>《</a:t>
            </a:r>
            <a:r>
              <a:rPr lang="zh-CN" altLang="en-US" sz="2400" b="1" dirty="0" smtClean="0"/>
              <a:t>中国图书馆图书分类法</a:t>
            </a:r>
            <a:r>
              <a:rPr lang="en-US" altLang="zh-CN" sz="2400" b="1" dirty="0" smtClean="0"/>
              <a:t>.</a:t>
            </a:r>
            <a:r>
              <a:rPr lang="zh-CN" altLang="en-US" sz="2400" b="1" dirty="0" smtClean="0"/>
              <a:t>期刊分类表</a:t>
            </a:r>
            <a:r>
              <a:rPr lang="en-US" altLang="zh-CN" sz="2400" b="1" dirty="0" smtClean="0"/>
              <a:t>》</a:t>
            </a:r>
            <a:r>
              <a:rPr lang="zh-CN" altLang="en-US" sz="2400" b="1" dirty="0" smtClean="0"/>
              <a:t>为代表，将期刊分为五个基本部类</a:t>
            </a:r>
            <a:endParaRPr lang="en-US" altLang="zh-CN" sz="2400" b="1" dirty="0" smtClean="0"/>
          </a:p>
          <a:p>
            <a:pPr marL="914400" lvl="1" indent="-457200">
              <a:buFont typeface="Arial" panose="020B0604020202020204" pitchFamily="34" charset="0"/>
              <a:buChar char="•"/>
            </a:pPr>
            <a:endParaRPr lang="zh-CN" altLang="en-US" sz="3200" dirty="0"/>
          </a:p>
        </p:txBody>
      </p:sp>
    </p:spTree>
  </p:cSld>
  <p:clrMapOvr>
    <a:masterClrMapping/>
  </p:clrMapOvr>
  <p:transition>
    <p:split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580" y="2026707"/>
            <a:ext cx="7290810" cy="584775"/>
          </a:xfrm>
          <a:prstGeom prst="rect">
            <a:avLst/>
          </a:prstGeom>
          <a:solidFill>
            <a:srgbClr val="FFC000"/>
          </a:solidFill>
        </p:spPr>
        <p:txBody>
          <a:bodyPr wrap="square" rtlCol="0">
            <a:spAutoFit/>
          </a:bodyPr>
          <a:lstStyle/>
          <a:p>
            <a:pPr algn="ctr"/>
            <a:r>
              <a:rPr lang="zh-CN" altLang="en-US" sz="3200" b="1" dirty="0" smtClean="0"/>
              <a:t>检索结果分析与处理</a:t>
            </a:r>
            <a:endParaRPr lang="zh-CN" altLang="en-US" sz="3200" b="1" dirty="0"/>
          </a:p>
        </p:txBody>
      </p:sp>
    </p:spTree>
  </p:cSld>
  <p:clrMapOvr>
    <a:masterClrMapping/>
  </p:clrMapOvr>
  <p:transition>
    <p:split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0960" y="29845"/>
            <a:ext cx="9018905" cy="5144770"/>
          </a:xfrm>
          <a:prstGeom prst="rect">
            <a:avLst/>
          </a:prstGeom>
        </p:spPr>
      </p:pic>
      <p:sp>
        <p:nvSpPr>
          <p:cNvPr id="9" name="矩形 8"/>
          <p:cNvSpPr/>
          <p:nvPr/>
        </p:nvSpPr>
        <p:spPr>
          <a:xfrm>
            <a:off x="60960" y="786765"/>
            <a:ext cx="3030855" cy="2895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124460" y="1483360"/>
            <a:ext cx="3397250" cy="5988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0480" y="7620"/>
            <a:ext cx="9083040" cy="1143000"/>
          </a:xfrm>
          <a:prstGeom prst="rect">
            <a:avLst/>
          </a:prstGeom>
        </p:spPr>
      </p:pic>
      <p:pic>
        <p:nvPicPr>
          <p:cNvPr id="3" name="图片 2"/>
          <p:cNvPicPr>
            <a:picLocks noChangeAspect="1"/>
          </p:cNvPicPr>
          <p:nvPr/>
        </p:nvPicPr>
        <p:blipFill>
          <a:blip r:embed="rId2"/>
          <a:stretch>
            <a:fillRect/>
          </a:stretch>
        </p:blipFill>
        <p:spPr>
          <a:xfrm>
            <a:off x="280035" y="1071880"/>
            <a:ext cx="8761730" cy="1200150"/>
          </a:xfrm>
          <a:prstGeom prst="rect">
            <a:avLst/>
          </a:prstGeom>
        </p:spPr>
      </p:pic>
      <p:pic>
        <p:nvPicPr>
          <p:cNvPr id="4" name="图片 3"/>
          <p:cNvPicPr>
            <a:picLocks noChangeAspect="1"/>
          </p:cNvPicPr>
          <p:nvPr/>
        </p:nvPicPr>
        <p:blipFill>
          <a:blip r:embed="rId3"/>
          <a:stretch>
            <a:fillRect/>
          </a:stretch>
        </p:blipFill>
        <p:spPr>
          <a:xfrm>
            <a:off x="576580" y="2245995"/>
            <a:ext cx="8154035" cy="1095375"/>
          </a:xfrm>
          <a:prstGeom prst="rect">
            <a:avLst/>
          </a:prstGeom>
        </p:spPr>
      </p:pic>
      <p:pic>
        <p:nvPicPr>
          <p:cNvPr id="5" name="图片 4"/>
          <p:cNvPicPr>
            <a:picLocks noChangeAspect="1"/>
          </p:cNvPicPr>
          <p:nvPr/>
        </p:nvPicPr>
        <p:blipFill>
          <a:blip r:embed="rId4"/>
          <a:stretch>
            <a:fillRect/>
          </a:stretch>
        </p:blipFill>
        <p:spPr>
          <a:xfrm>
            <a:off x="959485" y="3314700"/>
            <a:ext cx="8114030" cy="914400"/>
          </a:xfrm>
          <a:prstGeom prst="rect">
            <a:avLst/>
          </a:prstGeom>
        </p:spPr>
      </p:pic>
      <p:pic>
        <p:nvPicPr>
          <p:cNvPr id="6" name="图片 5"/>
          <p:cNvPicPr>
            <a:picLocks noChangeAspect="1"/>
          </p:cNvPicPr>
          <p:nvPr/>
        </p:nvPicPr>
        <p:blipFill>
          <a:blip r:embed="rId5"/>
          <a:stretch>
            <a:fillRect/>
          </a:stretch>
        </p:blipFill>
        <p:spPr>
          <a:xfrm>
            <a:off x="1356360" y="4241800"/>
            <a:ext cx="7691755" cy="838200"/>
          </a:xfrm>
          <a:prstGeom prst="rect">
            <a:avLst/>
          </a:prstGeom>
        </p:spPr>
      </p:pic>
      <p:sp>
        <p:nvSpPr>
          <p:cNvPr id="9" name="矩形 8"/>
          <p:cNvSpPr/>
          <p:nvPr/>
        </p:nvSpPr>
        <p:spPr>
          <a:xfrm>
            <a:off x="34925" y="177165"/>
            <a:ext cx="9007475" cy="894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351790" y="1150620"/>
            <a:ext cx="8689975" cy="9563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78485" y="2228850"/>
            <a:ext cx="8462645" cy="10864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59485" y="3384550"/>
            <a:ext cx="8081645" cy="8445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311910" y="4318000"/>
            <a:ext cx="7729220" cy="7626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plit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670" y="67310"/>
            <a:ext cx="9097645" cy="5008245"/>
          </a:xfrm>
          <a:prstGeom prst="rect">
            <a:avLst/>
          </a:prstGeom>
        </p:spPr>
      </p:pic>
      <p:sp>
        <p:nvSpPr>
          <p:cNvPr id="9" name="矩形 8"/>
          <p:cNvSpPr/>
          <p:nvPr/>
        </p:nvSpPr>
        <p:spPr>
          <a:xfrm>
            <a:off x="26670" y="1861185"/>
            <a:ext cx="2014220" cy="3378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457200" y="842010"/>
            <a:ext cx="8229600" cy="37528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dirty="0" smtClean="0"/>
              <a:t>排序</a:t>
            </a:r>
            <a:endParaRPr lang="en-US" altLang="zh-CN" dirty="0" smtClean="0"/>
          </a:p>
          <a:p>
            <a:pPr lvl="1"/>
            <a:r>
              <a:rPr lang="zh-CN" altLang="en-US" dirty="0" smtClean="0"/>
              <a:t>默认是</a:t>
            </a:r>
            <a:r>
              <a:rPr lang="zh-CN" altLang="en-US" dirty="0" smtClean="0">
                <a:sym typeface="+mn-ea"/>
              </a:rPr>
              <a:t>发表时间，按发表时间降序或升序排列</a:t>
            </a:r>
            <a:endParaRPr lang="zh-CN" altLang="en-US" dirty="0" smtClean="0"/>
          </a:p>
          <a:p>
            <a:pPr lvl="1"/>
            <a:endParaRPr lang="zh-CN" altLang="en-US" dirty="0" smtClean="0"/>
          </a:p>
          <a:p>
            <a:pPr lvl="1"/>
            <a:r>
              <a:rPr lang="zh-CN" altLang="en-US" dirty="0" smtClean="0"/>
              <a:t>相关度，将含有所输入的主题词相关度最高的文献排在前边</a:t>
            </a:r>
            <a:endParaRPr lang="en-US" altLang="zh-CN" dirty="0" smtClean="0"/>
          </a:p>
          <a:p>
            <a:pPr lvl="1"/>
            <a:endParaRPr lang="en-US" altLang="zh-CN" dirty="0" smtClean="0"/>
          </a:p>
          <a:p>
            <a:pPr lvl="1"/>
            <a:r>
              <a:rPr lang="zh-CN" altLang="en-US" dirty="0"/>
              <a:t>被</a:t>
            </a:r>
            <a:r>
              <a:rPr lang="zh-CN" altLang="en-US" dirty="0" smtClean="0"/>
              <a:t>引，按被引次数升序或降序排列，被引次数越多，</a:t>
            </a:r>
            <a:r>
              <a:rPr lang="zh-CN" altLang="en-US" dirty="0" smtClean="0">
                <a:solidFill>
                  <a:srgbClr val="C00000"/>
                </a:solidFill>
              </a:rPr>
              <a:t>在一定程度上说明文献参考价值越大，值得关注</a:t>
            </a:r>
            <a:endParaRPr lang="en-US" altLang="zh-CN" dirty="0" smtClean="0">
              <a:solidFill>
                <a:srgbClr val="C00000"/>
              </a:solidFill>
            </a:endParaRPr>
          </a:p>
          <a:p>
            <a:pPr lvl="1"/>
            <a:r>
              <a:rPr lang="zh-CN" altLang="en-US" dirty="0" smtClean="0"/>
              <a:t>下载，按下载次数升序或降序排列，下载次数 越多，</a:t>
            </a:r>
            <a:r>
              <a:rPr lang="zh-CN" altLang="en-US" dirty="0" smtClean="0">
                <a:solidFill>
                  <a:srgbClr val="C00000"/>
                </a:solidFill>
              </a:rPr>
              <a:t>在一定程度上说明文献的内容比较受关注，也许是热点前沿。</a:t>
            </a:r>
            <a:endParaRPr lang="en-US" altLang="zh-CN" dirty="0" smtClean="0">
              <a:solidFill>
                <a:srgbClr val="C00000"/>
              </a:solidFill>
            </a:endParaRPr>
          </a:p>
          <a:p>
            <a:pPr lvl="1"/>
            <a:endParaRPr lang="en-US" altLang="zh-CN" dirty="0" smtClean="0"/>
          </a:p>
          <a:p>
            <a:pPr lvl="1"/>
            <a:endParaRPr lang="zh-CN" altLang="en-US" dirty="0"/>
          </a:p>
        </p:txBody>
      </p:sp>
    </p:spTree>
  </p:cSld>
  <p:clrMapOvr>
    <a:masterClrMapping/>
  </p:clrMapOvr>
  <p:transition>
    <p:split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3505" y="38100"/>
            <a:ext cx="9097645" cy="5008245"/>
          </a:xfrm>
          <a:prstGeom prst="rect">
            <a:avLst/>
          </a:prstGeom>
        </p:spPr>
      </p:pic>
      <p:sp>
        <p:nvSpPr>
          <p:cNvPr id="9" name="矩形 8"/>
          <p:cNvSpPr/>
          <p:nvPr/>
        </p:nvSpPr>
        <p:spPr>
          <a:xfrm>
            <a:off x="1322705" y="2179955"/>
            <a:ext cx="2371725" cy="3378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5875" y="7620"/>
            <a:ext cx="8933815" cy="5102860"/>
          </a:xfrm>
          <a:prstGeom prst="rect">
            <a:avLst/>
          </a:prstGeom>
        </p:spPr>
      </p:pic>
      <p:sp>
        <p:nvSpPr>
          <p:cNvPr id="4" name="矩形 3"/>
          <p:cNvSpPr/>
          <p:nvPr/>
        </p:nvSpPr>
        <p:spPr>
          <a:xfrm>
            <a:off x="1767840" y="2102485"/>
            <a:ext cx="930275" cy="3378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5465445" y="1764665"/>
            <a:ext cx="930275" cy="3378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0165" y="12065"/>
            <a:ext cx="9038590" cy="5071110"/>
          </a:xfrm>
          <a:prstGeom prst="rect">
            <a:avLst/>
          </a:prstGeom>
        </p:spPr>
      </p:pic>
    </p:spTree>
  </p:cSld>
  <p:clrMapOvr>
    <a:masterClrMapping/>
  </p:clrMapOvr>
  <p:transition>
    <p:split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4290" y="1270"/>
            <a:ext cx="9060815" cy="4928870"/>
          </a:xfrm>
          <a:prstGeom prst="rect">
            <a:avLst/>
          </a:prstGeom>
        </p:spPr>
      </p:pic>
      <p:sp>
        <p:nvSpPr>
          <p:cNvPr id="4" name="矩形 3"/>
          <p:cNvSpPr/>
          <p:nvPr/>
        </p:nvSpPr>
        <p:spPr>
          <a:xfrm>
            <a:off x="103505" y="4018915"/>
            <a:ext cx="930275" cy="3378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145" y="5080"/>
            <a:ext cx="9093835" cy="5104765"/>
          </a:xfrm>
          <a:prstGeom prst="rect">
            <a:avLst/>
          </a:prstGeom>
        </p:spPr>
      </p:pic>
    </p:spTree>
  </p:cSld>
  <p:clrMapOvr>
    <a:masterClrMapping/>
  </p:clrMapOvr>
  <p:transition>
    <p:spli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32802"/>
              <a:ext cx="3084164" cy="392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600" b="1" dirty="0" smtClean="0">
                  <a:solidFill>
                    <a:schemeClr val="bg1"/>
                  </a:solidFill>
                  <a:latin typeface="微软雅黑" panose="020B0503020204020204" pitchFamily="34" charset="-122"/>
                  <a:ea typeface="微软雅黑" panose="020B0503020204020204" pitchFamily="34" charset="-122"/>
                </a:rPr>
                <a:t>期刊出版周期</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395536" y="1059582"/>
            <a:ext cx="8280920" cy="3840480"/>
          </a:xfrm>
          <a:prstGeom prst="rect">
            <a:avLst/>
          </a:prstGeom>
        </p:spPr>
        <p:txBody>
          <a:bodyPr wrap="square">
            <a:spAutoFit/>
          </a:bodyPr>
          <a:lstStyle/>
          <a:p>
            <a:pPr>
              <a:lnSpc>
                <a:spcPct val="114000"/>
              </a:lnSpc>
            </a:pPr>
            <a:r>
              <a:rPr lang="zh-CN" altLang="en-US" sz="2400" dirty="0" smtClean="0">
                <a:latin typeface="微软雅黑" panose="020B0503020204020204" pitchFamily="34" charset="-122"/>
                <a:ea typeface="微软雅黑" panose="020B0503020204020204" pitchFamily="34" charset="-122"/>
              </a:rPr>
              <a:t>根据期刊的出版周期可将期刊分为： </a:t>
            </a:r>
            <a:endParaRPr lang="zh-CN" altLang="en-US" sz="2400" b="1" dirty="0" smtClean="0">
              <a:latin typeface="微软雅黑" panose="020B0503020204020204" pitchFamily="34" charset="-122"/>
              <a:ea typeface="微软雅黑" panose="020B0503020204020204" pitchFamily="34" charset="-122"/>
            </a:endParaRPr>
          </a:p>
          <a:p>
            <a:pPr marL="457200" indent="-457200">
              <a:lnSpc>
                <a:spcPct val="114000"/>
              </a:lnSpc>
              <a:buFont typeface="Arial" panose="020B0604020202020204" pitchFamily="34" charset="0"/>
              <a:buChar char="•"/>
            </a:pPr>
            <a:r>
              <a:rPr lang="zh-CN" altLang="en-US" sz="2400" b="1" dirty="0" smtClean="0">
                <a:latin typeface="微软雅黑" panose="020B0503020204020204" pitchFamily="34" charset="-122"/>
                <a:ea typeface="微软雅黑" panose="020B0503020204020204" pitchFamily="34" charset="-122"/>
              </a:rPr>
              <a:t>周刊：出版周期为</a:t>
            </a:r>
            <a:r>
              <a:rPr lang="en-US" altLang="zh-CN" sz="2400" b="1" dirty="0" smtClean="0">
                <a:latin typeface="微软雅黑" panose="020B0503020204020204" pitchFamily="34" charset="-122"/>
                <a:ea typeface="微软雅黑" panose="020B0503020204020204" pitchFamily="34" charset="-122"/>
              </a:rPr>
              <a:t>7</a:t>
            </a:r>
            <a:r>
              <a:rPr lang="zh-CN" altLang="en-US" sz="2400" b="1" dirty="0" smtClean="0">
                <a:latin typeface="微软雅黑" panose="020B0503020204020204" pitchFamily="34" charset="-122"/>
                <a:ea typeface="微软雅黑" panose="020B0503020204020204" pitchFamily="34" charset="-122"/>
              </a:rPr>
              <a:t>天； </a:t>
            </a:r>
            <a:endParaRPr lang="zh-CN" altLang="en-US" sz="2400" b="1" dirty="0" smtClean="0">
              <a:latin typeface="微软雅黑" panose="020B0503020204020204" pitchFamily="34" charset="-122"/>
              <a:ea typeface="微软雅黑" panose="020B0503020204020204" pitchFamily="34" charset="-122"/>
            </a:endParaRPr>
          </a:p>
          <a:p>
            <a:pPr marL="457200" indent="-457200">
              <a:lnSpc>
                <a:spcPct val="114000"/>
              </a:lnSpc>
              <a:buFont typeface="Arial" panose="020B0604020202020204" pitchFamily="34" charset="0"/>
              <a:buChar char="•"/>
            </a:pPr>
            <a:r>
              <a:rPr lang="zh-CN" altLang="en-US" sz="2400" b="1" dirty="0" smtClean="0">
                <a:latin typeface="微软雅黑" panose="020B0503020204020204" pitchFamily="34" charset="-122"/>
                <a:ea typeface="微软雅黑" panose="020B0503020204020204" pitchFamily="34" charset="-122"/>
                <a:sym typeface="+mn-ea"/>
              </a:rPr>
              <a:t>旬刊：出版周期为</a:t>
            </a:r>
            <a:r>
              <a:rPr lang="en-US" altLang="zh-CN" sz="2400" b="1" dirty="0" smtClean="0">
                <a:latin typeface="微软雅黑" panose="020B0503020204020204" pitchFamily="34" charset="-122"/>
                <a:ea typeface="微软雅黑" panose="020B0503020204020204" pitchFamily="34" charset="-122"/>
                <a:sym typeface="+mn-ea"/>
              </a:rPr>
              <a:t>10</a:t>
            </a:r>
            <a:r>
              <a:rPr lang="zh-CN" altLang="en-US" sz="2400" b="1" dirty="0" smtClean="0">
                <a:latin typeface="微软雅黑" panose="020B0503020204020204" pitchFamily="34" charset="-122"/>
                <a:ea typeface="微软雅黑" panose="020B0503020204020204" pitchFamily="34" charset="-122"/>
                <a:sym typeface="+mn-ea"/>
              </a:rPr>
              <a:t>天； </a:t>
            </a:r>
            <a:endParaRPr lang="zh-CN" altLang="en-US" sz="2400" b="1" dirty="0" smtClean="0">
              <a:latin typeface="微软雅黑" panose="020B0503020204020204" pitchFamily="34" charset="-122"/>
              <a:ea typeface="微软雅黑" panose="020B0503020204020204" pitchFamily="34" charset="-122"/>
            </a:endParaRPr>
          </a:p>
          <a:p>
            <a:pPr marL="457200" indent="-457200">
              <a:lnSpc>
                <a:spcPct val="114000"/>
              </a:lnSpc>
              <a:buFont typeface="Arial" panose="020B0604020202020204" pitchFamily="34" charset="0"/>
              <a:buChar char="•"/>
            </a:pPr>
            <a:r>
              <a:rPr lang="zh-CN" altLang="en-US" sz="2400" b="1" dirty="0" smtClean="0">
                <a:latin typeface="微软雅黑" panose="020B0503020204020204" pitchFamily="34" charset="-122"/>
                <a:ea typeface="微软雅黑" panose="020B0503020204020204" pitchFamily="34" charset="-122"/>
              </a:rPr>
              <a:t>半月刊：出版周期为</a:t>
            </a:r>
            <a:r>
              <a:rPr lang="en-US" altLang="zh-CN" sz="2400" b="1" dirty="0" smtClean="0">
                <a:latin typeface="微软雅黑" panose="020B0503020204020204" pitchFamily="34" charset="-122"/>
                <a:ea typeface="微软雅黑" panose="020B0503020204020204" pitchFamily="34" charset="-122"/>
              </a:rPr>
              <a:t>15</a:t>
            </a:r>
            <a:r>
              <a:rPr lang="zh-CN" altLang="en-US" sz="2400" b="1" dirty="0" smtClean="0">
                <a:latin typeface="微软雅黑" panose="020B0503020204020204" pitchFamily="34" charset="-122"/>
                <a:ea typeface="微软雅黑" panose="020B0503020204020204" pitchFamily="34" charset="-122"/>
              </a:rPr>
              <a:t>天； </a:t>
            </a:r>
            <a:endParaRPr lang="en-US" altLang="zh-CN" sz="2400" b="1" dirty="0" smtClean="0">
              <a:latin typeface="微软雅黑" panose="020B0503020204020204" pitchFamily="34" charset="-122"/>
              <a:ea typeface="微软雅黑" panose="020B0503020204020204" pitchFamily="34" charset="-122"/>
            </a:endParaRPr>
          </a:p>
          <a:p>
            <a:pPr marL="457200" indent="-457200">
              <a:lnSpc>
                <a:spcPct val="114000"/>
              </a:lnSpc>
              <a:buFont typeface="Arial" panose="020B0604020202020204" pitchFamily="34" charset="0"/>
              <a:buChar char="•"/>
            </a:pPr>
            <a:r>
              <a:rPr lang="zh-CN" altLang="en-US" sz="2400" b="1" dirty="0" smtClean="0">
                <a:latin typeface="微软雅黑" panose="020B0503020204020204" pitchFamily="34" charset="-122"/>
                <a:ea typeface="微软雅黑" panose="020B0503020204020204" pitchFamily="34" charset="-122"/>
              </a:rPr>
              <a:t>月刊</a:t>
            </a:r>
            <a:r>
              <a:rPr lang="zh-CN" altLang="en-US" sz="2400" b="1" dirty="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出版周期为</a:t>
            </a:r>
            <a:r>
              <a:rPr lang="en-US" altLang="zh-CN" sz="2400" b="1" dirty="0" smtClean="0">
                <a:latin typeface="微软雅黑" panose="020B0503020204020204" pitchFamily="34" charset="-122"/>
                <a:ea typeface="微软雅黑" panose="020B0503020204020204" pitchFamily="34" charset="-122"/>
              </a:rPr>
              <a:t>30</a:t>
            </a:r>
            <a:r>
              <a:rPr lang="zh-CN" altLang="en-US" sz="2400" b="1" dirty="0" smtClean="0">
                <a:latin typeface="微软雅黑" panose="020B0503020204020204" pitchFamily="34" charset="-122"/>
                <a:ea typeface="微软雅黑" panose="020B0503020204020204" pitchFamily="34" charset="-122"/>
              </a:rPr>
              <a:t>天； </a:t>
            </a:r>
            <a:endParaRPr lang="en-US" altLang="zh-CN" sz="2400" b="1" dirty="0" smtClean="0">
              <a:latin typeface="微软雅黑" panose="020B0503020204020204" pitchFamily="34" charset="-122"/>
              <a:ea typeface="微软雅黑" panose="020B0503020204020204" pitchFamily="34" charset="-122"/>
            </a:endParaRPr>
          </a:p>
          <a:p>
            <a:pPr marL="457200" indent="-457200">
              <a:lnSpc>
                <a:spcPct val="114000"/>
              </a:lnSpc>
              <a:buFont typeface="Arial" panose="020B0604020202020204" pitchFamily="34" charset="0"/>
              <a:buChar char="•"/>
            </a:pPr>
            <a:r>
              <a:rPr lang="zh-CN" altLang="en-US" sz="2400" b="1" dirty="0" smtClean="0">
                <a:latin typeface="微软雅黑" panose="020B0503020204020204" pitchFamily="34" charset="-122"/>
                <a:ea typeface="微软雅黑" panose="020B0503020204020204" pitchFamily="34" charset="-122"/>
              </a:rPr>
              <a:t>双月刊：出版周期为两个月； </a:t>
            </a:r>
            <a:endParaRPr lang="en-US" altLang="zh-CN" sz="2400" b="1" dirty="0" smtClean="0">
              <a:latin typeface="微软雅黑" panose="020B0503020204020204" pitchFamily="34" charset="-122"/>
              <a:ea typeface="微软雅黑" panose="020B0503020204020204" pitchFamily="34" charset="-122"/>
            </a:endParaRPr>
          </a:p>
          <a:p>
            <a:pPr marL="457200" indent="-457200">
              <a:lnSpc>
                <a:spcPct val="114000"/>
              </a:lnSpc>
              <a:buFont typeface="Arial" panose="020B0604020202020204" pitchFamily="34" charset="0"/>
              <a:buChar char="•"/>
            </a:pPr>
            <a:r>
              <a:rPr lang="zh-CN" altLang="en-US" sz="2400" b="1" dirty="0" smtClean="0">
                <a:latin typeface="微软雅黑" panose="020B0503020204020204" pitchFamily="34" charset="-122"/>
                <a:ea typeface="微软雅黑" panose="020B0503020204020204" pitchFamily="34" charset="-122"/>
              </a:rPr>
              <a:t>季刊：出版周期为一个季度，即</a:t>
            </a:r>
            <a:r>
              <a:rPr lang="en-US" altLang="zh-CN" sz="2400" b="1" dirty="0" smtClean="0">
                <a:latin typeface="微软雅黑" panose="020B0503020204020204" pitchFamily="34" charset="-122"/>
                <a:ea typeface="微软雅黑" panose="020B0503020204020204" pitchFamily="34" charset="-122"/>
              </a:rPr>
              <a:t>3</a:t>
            </a:r>
            <a:r>
              <a:rPr lang="zh-CN" altLang="en-US" sz="2400" b="1" dirty="0" smtClean="0">
                <a:latin typeface="微软雅黑" panose="020B0503020204020204" pitchFamily="34" charset="-122"/>
                <a:ea typeface="微软雅黑" panose="020B0503020204020204" pitchFamily="34" charset="-122"/>
              </a:rPr>
              <a:t>个月； </a:t>
            </a:r>
            <a:endParaRPr lang="en-US" altLang="zh-CN" sz="2400" b="1" dirty="0" smtClean="0">
              <a:latin typeface="微软雅黑" panose="020B0503020204020204" pitchFamily="34" charset="-122"/>
              <a:ea typeface="微软雅黑" panose="020B0503020204020204" pitchFamily="34" charset="-122"/>
            </a:endParaRPr>
          </a:p>
          <a:p>
            <a:pPr marL="457200" indent="-457200">
              <a:lnSpc>
                <a:spcPct val="114000"/>
              </a:lnSpc>
              <a:buFont typeface="Arial" panose="020B0604020202020204" pitchFamily="34" charset="0"/>
              <a:buChar char="•"/>
            </a:pPr>
            <a:r>
              <a:rPr lang="zh-CN" altLang="en-US" sz="2400" b="1" dirty="0" smtClean="0">
                <a:latin typeface="微软雅黑" panose="020B0503020204020204" pitchFamily="34" charset="-122"/>
                <a:ea typeface="微软雅黑" panose="020B0503020204020204" pitchFamily="34" charset="-122"/>
              </a:rPr>
              <a:t>半年刊：出版周期为</a:t>
            </a:r>
            <a:r>
              <a:rPr lang="en-US" altLang="zh-CN" sz="2400" b="1" dirty="0" smtClean="0">
                <a:latin typeface="微软雅黑" panose="020B0503020204020204" pitchFamily="34" charset="-122"/>
                <a:ea typeface="微软雅黑" panose="020B0503020204020204" pitchFamily="34" charset="-122"/>
              </a:rPr>
              <a:t>6</a:t>
            </a:r>
            <a:r>
              <a:rPr lang="zh-CN" altLang="en-US" sz="2400" b="1" dirty="0" smtClean="0">
                <a:latin typeface="微软雅黑" panose="020B0503020204020204" pitchFamily="34" charset="-122"/>
                <a:ea typeface="微软雅黑" panose="020B0503020204020204" pitchFamily="34" charset="-122"/>
              </a:rPr>
              <a:t>个月； </a:t>
            </a:r>
            <a:endParaRPr lang="en-US" altLang="zh-CN" sz="2400" b="1" dirty="0" smtClean="0">
              <a:latin typeface="微软雅黑" panose="020B0503020204020204" pitchFamily="34" charset="-122"/>
              <a:ea typeface="微软雅黑" panose="020B0503020204020204" pitchFamily="34" charset="-122"/>
            </a:endParaRPr>
          </a:p>
          <a:p>
            <a:pPr marL="457200" indent="-457200">
              <a:lnSpc>
                <a:spcPct val="114000"/>
              </a:lnSpc>
              <a:buFont typeface="Arial" panose="020B0604020202020204" pitchFamily="34" charset="0"/>
              <a:buChar char="•"/>
            </a:pPr>
            <a:r>
              <a:rPr lang="zh-CN" altLang="en-US" sz="2400" b="1" dirty="0" smtClean="0">
                <a:latin typeface="微软雅黑" panose="020B0503020204020204" pitchFamily="34" charset="-122"/>
                <a:ea typeface="微软雅黑" panose="020B0503020204020204" pitchFamily="34" charset="-122"/>
              </a:rPr>
              <a:t>年刊：出版周期为</a:t>
            </a:r>
            <a:r>
              <a:rPr lang="en-US" altLang="zh-CN" sz="2400" b="1" dirty="0" smtClean="0">
                <a:latin typeface="微软雅黑" panose="020B0503020204020204" pitchFamily="34" charset="-122"/>
                <a:ea typeface="微软雅黑" panose="020B0503020204020204" pitchFamily="34" charset="-122"/>
              </a:rPr>
              <a:t>1</a:t>
            </a:r>
            <a:r>
              <a:rPr lang="zh-CN" altLang="en-US" sz="2400" b="1" dirty="0" smtClean="0">
                <a:latin typeface="微软雅黑" panose="020B0503020204020204" pitchFamily="34" charset="-122"/>
                <a:ea typeface="微软雅黑" panose="020B0503020204020204" pitchFamily="34" charset="-122"/>
              </a:rPr>
              <a:t>年。</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p:transition>
    <p:split dir="in"/>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1590" y="29845"/>
            <a:ext cx="8477885" cy="5071110"/>
          </a:xfrm>
          <a:prstGeom prst="rect">
            <a:avLst/>
          </a:prstGeom>
        </p:spPr>
      </p:pic>
      <p:sp>
        <p:nvSpPr>
          <p:cNvPr id="4" name="矩形 3"/>
          <p:cNvSpPr/>
          <p:nvPr/>
        </p:nvSpPr>
        <p:spPr>
          <a:xfrm>
            <a:off x="2456815" y="2058035"/>
            <a:ext cx="930275" cy="3378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795" y="25400"/>
            <a:ext cx="9157335" cy="5079365"/>
          </a:xfrm>
          <a:prstGeom prst="rect">
            <a:avLst/>
          </a:prstGeom>
        </p:spPr>
      </p:pic>
    </p:spTree>
  </p:cSld>
  <p:clrMapOvr>
    <a:masterClrMapping/>
  </p:clrMapOvr>
  <p:transition>
    <p:split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7305" y="14605"/>
            <a:ext cx="9086215" cy="5053965"/>
          </a:xfrm>
          <a:prstGeom prst="rect">
            <a:avLst/>
          </a:prstGeom>
        </p:spPr>
      </p:pic>
    </p:spTree>
  </p:cSld>
  <p:clrMapOvr>
    <a:masterClrMapping/>
  </p:clrMapOvr>
  <p:transition>
    <p:split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780" y="-17145"/>
            <a:ext cx="9022715" cy="5118100"/>
          </a:xfrm>
          <a:prstGeom prst="rect">
            <a:avLst/>
          </a:prstGeom>
        </p:spPr>
      </p:pic>
    </p:spTree>
  </p:cSld>
  <p:clrMapOvr>
    <a:masterClrMapping/>
  </p:clrMapOvr>
  <p:transition>
    <p:split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6545" y="2166705"/>
            <a:ext cx="8229600" cy="857250"/>
          </a:xfrm>
          <a:solidFill>
            <a:srgbClr val="FFC000"/>
          </a:solidFill>
        </p:spPr>
        <p:txBody>
          <a:bodyPr/>
          <a:lstStyle/>
          <a:p>
            <a:r>
              <a:rPr lang="zh-CN" altLang="en-US" dirty="0" smtClean="0"/>
              <a:t>全文下载与阅读</a:t>
            </a:r>
            <a:endParaRPr lang="zh-CN" altLang="en-US" dirty="0"/>
          </a:p>
        </p:txBody>
      </p:sp>
    </p:spTree>
  </p:cSld>
  <p:clrMapOvr>
    <a:masterClrMapping/>
  </p:clrMapOvr>
  <p:transition>
    <p:split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准备条件</a:t>
            </a:r>
            <a:endParaRPr lang="zh-CN" altLang="en-US" dirty="0"/>
          </a:p>
        </p:txBody>
      </p:sp>
      <p:sp>
        <p:nvSpPr>
          <p:cNvPr id="3" name="内容占位符 2"/>
          <p:cNvSpPr>
            <a:spLocks noGrp="1"/>
          </p:cNvSpPr>
          <p:nvPr>
            <p:ph idx="1"/>
          </p:nvPr>
        </p:nvSpPr>
        <p:spPr/>
        <p:txBody>
          <a:bodyPr/>
          <a:lstStyle/>
          <a:p>
            <a:r>
              <a:rPr lang="zh-CN" altLang="en-US" dirty="0" smtClean="0"/>
              <a:t>在校园网内登陆中国知网，我馆正式购买的子库里的文献都是可以直接免费下载</a:t>
            </a:r>
            <a:endParaRPr lang="en-US" altLang="zh-CN" dirty="0" smtClean="0"/>
          </a:p>
          <a:p>
            <a:r>
              <a:rPr lang="zh-CN" altLang="en-US" dirty="0" smtClean="0"/>
              <a:t>如果在中国知网操作时间过长，造成账号退出，下载时可以输入账号</a:t>
            </a:r>
            <a:r>
              <a:rPr lang="en-US" altLang="zh-CN" dirty="0" smtClean="0"/>
              <a:t> </a:t>
            </a:r>
            <a:r>
              <a:rPr lang="en-US" altLang="zh-CN" dirty="0"/>
              <a:t>db0177</a:t>
            </a:r>
            <a:r>
              <a:rPr lang="zh-CN" altLang="en-US" dirty="0" smtClean="0"/>
              <a:t>密码</a:t>
            </a:r>
            <a:r>
              <a:rPr lang="en-US" altLang="zh-CN" dirty="0" err="1" smtClean="0"/>
              <a:t>sysfdx</a:t>
            </a:r>
            <a:endParaRPr lang="en-US" altLang="zh-CN" dirty="0" smtClean="0"/>
          </a:p>
          <a:p>
            <a:r>
              <a:rPr lang="zh-CN" altLang="en-US" dirty="0" smtClean="0"/>
              <a:t>阅读中国知网的文献，需要事先下载</a:t>
            </a:r>
            <a:r>
              <a:rPr lang="en-US" altLang="zh-CN" dirty="0" smtClean="0"/>
              <a:t>CAJ</a:t>
            </a:r>
            <a:r>
              <a:rPr lang="zh-CN" altLang="en-US" dirty="0" smtClean="0"/>
              <a:t>浏览器或</a:t>
            </a:r>
            <a:r>
              <a:rPr lang="en-US" altLang="zh-CN" dirty="0" smtClean="0"/>
              <a:t>PDF</a:t>
            </a:r>
            <a:r>
              <a:rPr lang="zh-CN" altLang="en-US" dirty="0" smtClean="0"/>
              <a:t>浏览器</a:t>
            </a:r>
            <a:endParaRPr lang="zh-CN" altLang="en-US" dirty="0"/>
          </a:p>
        </p:txBody>
      </p:sp>
    </p:spTree>
  </p:cSld>
  <p:clrMapOvr>
    <a:masterClrMapping/>
  </p:clrMapOvr>
  <p:transition>
    <p:split dir="in"/>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3335" y="12065"/>
            <a:ext cx="7045960" cy="4421505"/>
          </a:xfrm>
          <a:prstGeom prst="rect">
            <a:avLst/>
          </a:prstGeom>
        </p:spPr>
      </p:pic>
      <p:sp>
        <p:nvSpPr>
          <p:cNvPr id="3" name="圆角矩形 2"/>
          <p:cNvSpPr/>
          <p:nvPr/>
        </p:nvSpPr>
        <p:spPr>
          <a:xfrm>
            <a:off x="4495387" y="11783"/>
            <a:ext cx="4648614" cy="47541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chemeClr val="bg1"/>
                </a:solidFill>
                <a:latin typeface="+mn-ea"/>
              </a:rPr>
              <a:t>CAJ</a:t>
            </a:r>
            <a:r>
              <a:rPr lang="zh-CN" altLang="en-US" sz="3200" b="1" dirty="0">
                <a:solidFill>
                  <a:schemeClr val="bg1"/>
                </a:solidFill>
                <a:latin typeface="+mn-ea"/>
              </a:rPr>
              <a:t>浏览器的下载与安装</a:t>
            </a:r>
            <a:endParaRPr lang="zh-CN" altLang="en-US" sz="3200" b="1" dirty="0">
              <a:solidFill>
                <a:schemeClr val="bg1"/>
              </a:solidFill>
              <a:latin typeface="+mn-ea"/>
            </a:endParaRPr>
          </a:p>
        </p:txBody>
      </p:sp>
      <p:sp>
        <p:nvSpPr>
          <p:cNvPr id="6" name="矩形 5"/>
          <p:cNvSpPr/>
          <p:nvPr/>
        </p:nvSpPr>
        <p:spPr>
          <a:xfrm>
            <a:off x="2915285" y="3081655"/>
            <a:ext cx="2153285" cy="334010"/>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3"/>
          <p:cNvSpPr/>
          <p:nvPr/>
        </p:nvSpPr>
        <p:spPr>
          <a:xfrm>
            <a:off x="4222115" y="3990975"/>
            <a:ext cx="4845050" cy="1076325"/>
          </a:xfrm>
          <a:prstGeom prst="rect">
            <a:avLst/>
          </a:prstGeom>
        </p:spPr>
        <p:txBody>
          <a:bodyPr wrap="square">
            <a:spAutoFit/>
          </a:bodyPr>
          <a:lstStyle/>
          <a:p>
            <a:r>
              <a:rPr lang="zh-CN" altLang="en-US" sz="3200" b="1" dirty="0"/>
              <a:t>最新版本：</a:t>
            </a:r>
            <a:r>
              <a:rPr lang="en-US" altLang="zh-CN" sz="3200" b="1" dirty="0">
                <a:solidFill>
                  <a:srgbClr val="C00000"/>
                </a:solidFill>
              </a:rPr>
              <a:t>CAJ Viewer </a:t>
            </a:r>
            <a:r>
              <a:rPr lang="en-US" altLang="zh-CN" sz="3200" b="1" dirty="0" smtClean="0">
                <a:solidFill>
                  <a:srgbClr val="C00000"/>
                </a:solidFill>
              </a:rPr>
              <a:t>7.2</a:t>
            </a:r>
            <a:endParaRPr lang="zh-CN" altLang="en-US" sz="3200" b="1" dirty="0"/>
          </a:p>
          <a:p>
            <a:endParaRPr lang="en-US" altLang="zh-CN" sz="3200" b="1" dirty="0">
              <a:solidFill>
                <a:srgbClr val="C00000"/>
              </a:solidFill>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9144000" cy="5218043"/>
          </a:xfrm>
          <a:prstGeom prst="rect">
            <a:avLst/>
          </a:prstGeom>
        </p:spPr>
      </p:pic>
    </p:spTree>
  </p:cSld>
  <p:clrMapOvr>
    <a:masterClrMapping/>
  </p:clrMapOvr>
  <p:transition>
    <p:split dir="in"/>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20320" y="33655"/>
            <a:ext cx="9116060" cy="5076190"/>
          </a:xfrm>
          <a:prstGeom prst="rect">
            <a:avLst/>
          </a:prstGeom>
        </p:spPr>
      </p:pic>
      <p:sp>
        <p:nvSpPr>
          <p:cNvPr id="3" name="圆角矩形 2"/>
          <p:cNvSpPr/>
          <p:nvPr/>
        </p:nvSpPr>
        <p:spPr>
          <a:xfrm>
            <a:off x="5796137" y="11783"/>
            <a:ext cx="3339547" cy="47541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smtClean="0">
                <a:solidFill>
                  <a:schemeClr val="bg1"/>
                </a:solidFill>
                <a:latin typeface="+mn-ea"/>
              </a:rPr>
              <a:t>检索结果下载</a:t>
            </a:r>
            <a:endParaRPr lang="zh-CN" altLang="en-US" sz="3600" b="1" dirty="0">
              <a:solidFill>
                <a:schemeClr val="bg1"/>
              </a:solidFill>
              <a:latin typeface="+mn-ea"/>
            </a:endParaRPr>
          </a:p>
        </p:txBody>
      </p:sp>
      <p:sp>
        <p:nvSpPr>
          <p:cNvPr id="4" name="矩形 3"/>
          <p:cNvSpPr/>
          <p:nvPr/>
        </p:nvSpPr>
        <p:spPr>
          <a:xfrm>
            <a:off x="6585585" y="2326005"/>
            <a:ext cx="516890" cy="269684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5"/>
          <p:cNvSpPr txBox="1">
            <a:spLocks noChangeArrowheads="1"/>
          </p:cNvSpPr>
          <p:nvPr/>
        </p:nvSpPr>
        <p:spPr bwMode="auto">
          <a:xfrm>
            <a:off x="20052" y="843559"/>
            <a:ext cx="8224357" cy="953135"/>
          </a:xfrm>
          <a:prstGeom prst="rect">
            <a:avLst/>
          </a:prstGeom>
          <a:solidFill>
            <a:srgbClr val="C00000"/>
          </a:solidFill>
          <a:ln>
            <a:noFill/>
          </a:ln>
        </p:spPr>
        <p:txBody>
          <a:bodyPr wrap="square">
            <a:spAutoFit/>
          </a:bodyPr>
          <a:lstStyle>
            <a:lvl1pPr>
              <a:defRPr sz="2700">
                <a:solidFill>
                  <a:schemeClr val="tx1"/>
                </a:solidFill>
                <a:latin typeface="Lucida Sans Unicode" panose="020B0602030504020204" pitchFamily="34" charset="0"/>
              </a:defRPr>
            </a:lvl1pPr>
            <a:lvl2pPr marL="742950" indent="-285750">
              <a:defRPr sz="2300">
                <a:solidFill>
                  <a:schemeClr val="tx1"/>
                </a:solidFill>
                <a:latin typeface="Lucida Sans Unicode" panose="020B0602030504020204" pitchFamily="34" charset="0"/>
              </a:defRPr>
            </a:lvl2pPr>
            <a:lvl3pPr marL="1143000">
              <a:defRPr sz="2100">
                <a:solidFill>
                  <a:schemeClr val="tx1"/>
                </a:solidFill>
                <a:latin typeface="Lucida Sans Unicode" panose="020B0602030504020204" pitchFamily="34" charset="0"/>
              </a:defRPr>
            </a:lvl3pPr>
            <a:lvl4pPr marL="1600200">
              <a:defRPr sz="1900">
                <a:solidFill>
                  <a:schemeClr val="tx1"/>
                </a:solidFill>
                <a:latin typeface="Lucida Sans Unicode" panose="020B0602030504020204" pitchFamily="34" charset="0"/>
              </a:defRPr>
            </a:lvl4pPr>
            <a:lvl5pPr marL="2057400">
              <a:defRPr>
                <a:solidFill>
                  <a:schemeClr val="tx1"/>
                </a:solidFill>
                <a:latin typeface="Lucida Sans Unicode" panose="020B0602030504020204" pitchFamily="34" charset="0"/>
              </a:defRPr>
            </a:lvl5pPr>
            <a:lvl6pPr marL="2514600" eaLnBrk="0" fontAlgn="base" hangingPunct="0">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eaLnBrk="0" fontAlgn="base" hangingPunct="0">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eaLnBrk="0" fontAlgn="base" hangingPunct="0">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eaLnBrk="0" fontAlgn="base" hangingPunct="0">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r>
              <a:rPr lang="zh-CN" altLang="en-US" sz="2800" b="1" dirty="0" smtClean="0">
                <a:solidFill>
                  <a:schemeClr val="bg1"/>
                </a:solidFill>
                <a:latin typeface="微软雅黑" panose="020B0503020204020204" pitchFamily="34" charset="-122"/>
                <a:ea typeface="微软雅黑" panose="020B0503020204020204" pitchFamily="34" charset="-122"/>
              </a:rPr>
              <a:t>可以</a:t>
            </a:r>
            <a:r>
              <a:rPr lang="zh-CN" altLang="en-US" sz="2800" b="1" dirty="0">
                <a:solidFill>
                  <a:schemeClr val="bg1"/>
                </a:solidFill>
                <a:latin typeface="微软雅黑" panose="020B0503020204020204" pitchFamily="34" charset="-122"/>
                <a:ea typeface="微软雅黑" panose="020B0503020204020204" pitchFamily="34" charset="-122"/>
              </a:rPr>
              <a:t>直接点绿色下载钮直接</a:t>
            </a:r>
            <a:r>
              <a:rPr lang="zh-CN" altLang="en-US" sz="2800" b="1" dirty="0" smtClean="0">
                <a:solidFill>
                  <a:schemeClr val="bg1"/>
                </a:solidFill>
                <a:latin typeface="微软雅黑" panose="020B0503020204020204" pitchFamily="34" charset="-122"/>
                <a:ea typeface="微软雅黑" panose="020B0503020204020204" pitchFamily="34" charset="-122"/>
              </a:rPr>
              <a:t>下载，</a:t>
            </a:r>
            <a:r>
              <a:rPr lang="en-US" altLang="zh-CN" sz="2800" b="1" dirty="0" smtClean="0">
                <a:solidFill>
                  <a:schemeClr val="bg1"/>
                </a:solidFill>
                <a:latin typeface="微软雅黑" panose="020B0503020204020204" pitchFamily="34" charset="-122"/>
                <a:ea typeface="微软雅黑" panose="020B0503020204020204" pitchFamily="34" charset="-122"/>
              </a:rPr>
              <a:t>CAJ</a:t>
            </a:r>
            <a:r>
              <a:rPr lang="zh-CN" altLang="en-US" sz="2800" b="1" dirty="0" smtClean="0">
                <a:solidFill>
                  <a:schemeClr val="bg1"/>
                </a:solidFill>
                <a:latin typeface="微软雅黑" panose="020B0503020204020204" pitchFamily="34" charset="-122"/>
                <a:ea typeface="微软雅黑" panose="020B0503020204020204" pitchFamily="34" charset="-122"/>
              </a:rPr>
              <a:t>格式</a:t>
            </a:r>
            <a:endParaRPr lang="en-US" altLang="zh-CN" sz="2800" b="1" dirty="0">
              <a:solidFill>
                <a:schemeClr val="bg1"/>
              </a:solidFill>
              <a:latin typeface="微软雅黑" panose="020B0503020204020204" pitchFamily="34" charset="-122"/>
              <a:ea typeface="微软雅黑" panose="020B0503020204020204" pitchFamily="34" charset="-122"/>
            </a:endParaRPr>
          </a:p>
          <a:p>
            <a:r>
              <a:rPr lang="zh-CN" altLang="en-US" sz="2800" b="1" dirty="0">
                <a:solidFill>
                  <a:srgbClr val="FFC000"/>
                </a:solidFill>
                <a:latin typeface="微软雅黑" panose="020B0503020204020204" pitchFamily="34" charset="-122"/>
                <a:ea typeface="微软雅黑" panose="020B0503020204020204" pitchFamily="34" charset="-122"/>
              </a:rPr>
              <a:t>学位</a:t>
            </a:r>
            <a:r>
              <a:rPr lang="zh-CN" altLang="en-US" sz="2800" b="1" dirty="0" smtClean="0">
                <a:solidFill>
                  <a:srgbClr val="FFC000"/>
                </a:solidFill>
                <a:latin typeface="微软雅黑" panose="020B0503020204020204" pitchFamily="34" charset="-122"/>
                <a:ea typeface="微软雅黑" panose="020B0503020204020204" pitchFamily="34" charset="-122"/>
              </a:rPr>
              <a:t>论文：</a:t>
            </a:r>
            <a:r>
              <a:rPr lang="zh-CN" altLang="en-US" sz="2800" b="1" dirty="0" smtClean="0">
                <a:solidFill>
                  <a:schemeClr val="bg1"/>
                </a:solidFill>
                <a:latin typeface="微软雅黑" panose="020B0503020204020204" pitchFamily="34" charset="-122"/>
                <a:ea typeface="微软雅黑" panose="020B0503020204020204" pitchFamily="34" charset="-122"/>
              </a:rPr>
              <a:t>建议</a:t>
            </a:r>
            <a:r>
              <a:rPr lang="zh-CN" altLang="en-US" sz="2800" b="1" dirty="0">
                <a:solidFill>
                  <a:schemeClr val="bg1"/>
                </a:solidFill>
                <a:latin typeface="微软雅黑" panose="020B0503020204020204" pitchFamily="34" charset="-122"/>
                <a:ea typeface="微软雅黑" panose="020B0503020204020204" pitchFamily="34" charset="-122"/>
              </a:rPr>
              <a:t>点题名进入详细页里下载</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335" y="17780"/>
            <a:ext cx="9010015" cy="5062220"/>
          </a:xfrm>
          <a:prstGeom prst="rect">
            <a:avLst/>
          </a:prstGeom>
        </p:spPr>
      </p:pic>
      <p:sp>
        <p:nvSpPr>
          <p:cNvPr id="3" name="文本框 2"/>
          <p:cNvSpPr txBox="1"/>
          <p:nvPr/>
        </p:nvSpPr>
        <p:spPr>
          <a:xfrm>
            <a:off x="4621530" y="3048000"/>
            <a:ext cx="2937510" cy="645160"/>
          </a:xfrm>
          <a:prstGeom prst="rect">
            <a:avLst/>
          </a:prstGeom>
          <a:noFill/>
        </p:spPr>
        <p:txBody>
          <a:bodyPr wrap="none" rtlCol="0">
            <a:spAutoFit/>
          </a:bodyPr>
          <a:p>
            <a:pPr algn="l"/>
            <a:r>
              <a:rPr lang="zh-CN" altLang="en-US" sz="3600" b="1" dirty="0" smtClean="0">
                <a:solidFill>
                  <a:srgbClr val="C00000"/>
                </a:solidFill>
                <a:latin typeface="+mn-ea"/>
                <a:sym typeface="+mn-ea"/>
              </a:rPr>
              <a:t>期刊论文下载</a:t>
            </a:r>
            <a:endParaRPr lang="zh-CN" altLang="en-US" sz="3600" b="1" dirty="0" smtClean="0">
              <a:solidFill>
                <a:srgbClr val="C00000"/>
              </a:solidFill>
              <a:latin typeface="+mn-ea"/>
              <a:sym typeface="+mn-ea"/>
            </a:endParaRPr>
          </a:p>
        </p:txBody>
      </p:sp>
    </p:spTree>
  </p:cSld>
  <p:clrMapOvr>
    <a:masterClrMapping/>
  </p:clrMapOvr>
  <p:transition>
    <p:spli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32802"/>
              <a:ext cx="3084164" cy="429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rPr>
                <a:t>ISSN</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395536" y="883499"/>
            <a:ext cx="8280920" cy="4276042"/>
          </a:xfrm>
          <a:prstGeom prst="rect">
            <a:avLst/>
          </a:prstGeom>
        </p:spPr>
        <p:txBody>
          <a:bodyPr wrap="square">
            <a:spAutoFit/>
          </a:bodyPr>
          <a:lstStyle/>
          <a:p>
            <a:pPr marL="342900" indent="-342900">
              <a:lnSpc>
                <a:spcPct val="114000"/>
              </a:lnSpc>
              <a:buFont typeface="Wingdings" panose="05000000000000000000" pitchFamily="2" charset="2"/>
              <a:buChar char="Ø"/>
            </a:pPr>
            <a:r>
              <a:rPr lang="en-US" altLang="zh-CN" sz="2000" b="1" dirty="0" smtClean="0">
                <a:latin typeface="微软雅黑" panose="020B0503020204020204" pitchFamily="34" charset="-122"/>
                <a:ea typeface="微软雅黑" panose="020B0503020204020204" pitchFamily="34" charset="-122"/>
              </a:rPr>
              <a:t>ISSN(</a:t>
            </a:r>
            <a:r>
              <a:rPr lang="zh-CN" altLang="en-US" sz="2000" b="1" dirty="0" smtClean="0">
                <a:solidFill>
                  <a:srgbClr val="C00000"/>
                </a:solidFill>
                <a:latin typeface="微软雅黑" panose="020B0503020204020204" pitchFamily="34" charset="-122"/>
                <a:ea typeface="微软雅黑" panose="020B0503020204020204" pitchFamily="34" charset="-122"/>
              </a:rPr>
              <a:t>国际标准连续出版物号，</a:t>
            </a:r>
            <a:r>
              <a:rPr lang="en-US" altLang="zh-CN" sz="2000" b="1" dirty="0" smtClean="0">
                <a:solidFill>
                  <a:srgbClr val="C00000"/>
                </a:solidFill>
                <a:latin typeface="微软雅黑" panose="020B0503020204020204" pitchFamily="34" charset="-122"/>
                <a:ea typeface="微软雅黑" panose="020B0503020204020204" pitchFamily="34" charset="-122"/>
              </a:rPr>
              <a:t>International Standard Serial Number</a:t>
            </a:r>
            <a:r>
              <a:rPr lang="zh-CN" altLang="en-US" sz="2000" b="1" dirty="0" smtClean="0">
                <a:latin typeface="微软雅黑" panose="020B0503020204020204" pitchFamily="34" charset="-122"/>
                <a:ea typeface="微软雅黑" panose="020B0503020204020204" pitchFamily="34" charset="-122"/>
              </a:rPr>
              <a:t>）是根据国际标准</a:t>
            </a:r>
            <a:r>
              <a:rPr lang="en-US" altLang="zh-CN" sz="2000" b="1" dirty="0" smtClean="0">
                <a:latin typeface="微软雅黑" panose="020B0503020204020204" pitchFamily="34" charset="-122"/>
                <a:ea typeface="微软雅黑" panose="020B0503020204020204" pitchFamily="34" charset="-122"/>
              </a:rPr>
              <a:t>ISO3297</a:t>
            </a:r>
            <a:r>
              <a:rPr lang="zh-CN" altLang="en-US" sz="2000" b="1" dirty="0" smtClean="0">
                <a:latin typeface="微软雅黑" panose="020B0503020204020204" pitchFamily="34" charset="-122"/>
                <a:ea typeface="微软雅黑" panose="020B0503020204020204" pitchFamily="34" charset="-122"/>
              </a:rPr>
              <a:t>制定的连续出版物国际标准编码，其目的是使世界上每一种不同题名、不同版本的连续出版物都有一个国际性的唯一代码标识。</a:t>
            </a:r>
            <a:endParaRPr lang="en-US" altLang="zh-CN" sz="2000" b="1" dirty="0" smtClean="0">
              <a:latin typeface="微软雅黑" panose="020B0503020204020204" pitchFamily="34" charset="-122"/>
              <a:ea typeface="微软雅黑" panose="020B0503020204020204" pitchFamily="34" charset="-122"/>
            </a:endParaRPr>
          </a:p>
          <a:p>
            <a:pPr marL="342900" indent="-342900">
              <a:lnSpc>
                <a:spcPct val="114000"/>
              </a:lnSpc>
              <a:buFont typeface="Wingdings" panose="05000000000000000000" pitchFamily="2" charset="2"/>
              <a:buChar char="Ø"/>
            </a:pPr>
            <a:r>
              <a:rPr lang="zh-CN" altLang="en-US" sz="2000" b="1" dirty="0" smtClean="0">
                <a:latin typeface="微软雅黑" panose="020B0503020204020204" pitchFamily="34" charset="-122"/>
                <a:ea typeface="微软雅黑" panose="020B0503020204020204" pitchFamily="34" charset="-122"/>
              </a:rPr>
              <a:t>该编号是以</a:t>
            </a:r>
            <a:r>
              <a:rPr lang="en-US" altLang="zh-CN" sz="2000" b="1" dirty="0" smtClean="0">
                <a:latin typeface="微软雅黑" panose="020B0503020204020204" pitchFamily="34" charset="-122"/>
                <a:ea typeface="微软雅黑" panose="020B0503020204020204" pitchFamily="34" charset="-122"/>
              </a:rPr>
              <a:t>ISSN</a:t>
            </a:r>
            <a:r>
              <a:rPr lang="zh-CN" altLang="en-US" sz="2000" b="1" dirty="0" smtClean="0">
                <a:latin typeface="微软雅黑" panose="020B0503020204020204" pitchFamily="34" charset="-122"/>
                <a:ea typeface="微软雅黑" panose="020B0503020204020204" pitchFamily="34" charset="-122"/>
              </a:rPr>
              <a:t>为前缀，由</a:t>
            </a:r>
            <a:r>
              <a:rPr lang="en-US" altLang="zh-CN" sz="2000" b="1" dirty="0" smtClean="0">
                <a:latin typeface="微软雅黑" panose="020B0503020204020204" pitchFamily="34" charset="-122"/>
                <a:ea typeface="微软雅黑" panose="020B0503020204020204" pitchFamily="34" charset="-122"/>
              </a:rPr>
              <a:t>8</a:t>
            </a:r>
            <a:r>
              <a:rPr lang="zh-CN" altLang="en-US" sz="2000" b="1" dirty="0" smtClean="0">
                <a:latin typeface="微软雅黑" panose="020B0503020204020204" pitchFamily="34" charset="-122"/>
                <a:ea typeface="微软雅黑" panose="020B0503020204020204" pitchFamily="34" charset="-122"/>
              </a:rPr>
              <a:t>位数字组成。</a:t>
            </a:r>
            <a:r>
              <a:rPr lang="en-US" altLang="zh-CN" sz="2000" b="1" dirty="0" smtClean="0">
                <a:latin typeface="微软雅黑" panose="020B0503020204020204" pitchFamily="34" charset="-122"/>
                <a:ea typeface="微软雅黑" panose="020B0503020204020204" pitchFamily="34" charset="-122"/>
              </a:rPr>
              <a:t>8</a:t>
            </a:r>
            <a:r>
              <a:rPr lang="zh-CN" altLang="en-US" sz="2000" b="1" dirty="0" smtClean="0">
                <a:latin typeface="微软雅黑" panose="020B0503020204020204" pitchFamily="34" charset="-122"/>
                <a:ea typeface="微软雅黑" panose="020B0503020204020204" pitchFamily="34" charset="-122"/>
              </a:rPr>
              <a:t>位数字分为前后两段各</a:t>
            </a:r>
            <a:r>
              <a:rPr lang="en-US" altLang="zh-CN" sz="2000" b="1" dirty="0" smtClean="0">
                <a:latin typeface="微软雅黑" panose="020B0503020204020204" pitchFamily="34" charset="-122"/>
                <a:ea typeface="微软雅黑" panose="020B0503020204020204" pitchFamily="34" charset="-122"/>
              </a:rPr>
              <a:t>4</a:t>
            </a:r>
            <a:r>
              <a:rPr lang="zh-CN" altLang="en-US" sz="2000" b="1" dirty="0" smtClean="0">
                <a:latin typeface="微软雅黑" panose="020B0503020204020204" pitchFamily="34" charset="-122"/>
                <a:ea typeface="微软雅黑" panose="020B0503020204020204" pitchFamily="34" charset="-122"/>
              </a:rPr>
              <a:t>位，中间用连接号相连，格式如下：</a:t>
            </a:r>
            <a:endParaRPr lang="en-US" altLang="zh-CN" sz="2000" b="1" dirty="0" smtClean="0">
              <a:latin typeface="微软雅黑" panose="020B0503020204020204" pitchFamily="34" charset="-122"/>
              <a:ea typeface="微软雅黑" panose="020B0503020204020204" pitchFamily="34" charset="-122"/>
            </a:endParaRPr>
          </a:p>
          <a:p>
            <a:pPr>
              <a:lnSpc>
                <a:spcPct val="114000"/>
              </a:lnSpc>
            </a:pPr>
            <a:r>
              <a:rPr lang="en-US" altLang="zh-CN" sz="2000" b="1" dirty="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 </a:t>
            </a:r>
            <a:r>
              <a:rPr lang="en-US" altLang="zh-CN" sz="2000" b="1" dirty="0" smtClean="0">
                <a:solidFill>
                  <a:srgbClr val="C00000"/>
                </a:solidFill>
                <a:latin typeface="微软雅黑" panose="020B0503020204020204" pitchFamily="34" charset="-122"/>
                <a:ea typeface="微软雅黑" panose="020B0503020204020204" pitchFamily="34" charset="-122"/>
              </a:rPr>
              <a:t>ISSN XXXX-XXXX</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pPr>
              <a:lnSpc>
                <a:spcPct val="114000"/>
              </a:lnSpc>
            </a:pPr>
            <a:r>
              <a:rPr lang="en-US" altLang="zh-CN" sz="2000" b="1" dirty="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如：</a:t>
            </a:r>
            <a:r>
              <a:rPr lang="en-US" altLang="zh-CN" sz="2000" b="1" dirty="0" smtClean="0">
                <a:latin typeface="微软雅黑" panose="020B0503020204020204" pitchFamily="34" charset="-122"/>
                <a:ea typeface="微软雅黑" panose="020B0503020204020204" pitchFamily="34" charset="-122"/>
              </a:rPr>
              <a:t>《Science》</a:t>
            </a:r>
            <a:endParaRPr lang="en-US" altLang="zh-CN" sz="2000" b="1" dirty="0" smtClean="0">
              <a:latin typeface="微软雅黑" panose="020B0503020204020204" pitchFamily="34" charset="-122"/>
              <a:ea typeface="微软雅黑" panose="020B0503020204020204" pitchFamily="34" charset="-122"/>
            </a:endParaRPr>
          </a:p>
          <a:p>
            <a:pPr>
              <a:lnSpc>
                <a:spcPct val="114000"/>
              </a:lnSpc>
            </a:pPr>
            <a:r>
              <a:rPr lang="en-US" altLang="zh-CN" sz="2000" b="1" dirty="0" smtClean="0">
                <a:latin typeface="微软雅黑" panose="020B0503020204020204" pitchFamily="34" charset="-122"/>
                <a:ea typeface="微软雅黑" panose="020B0503020204020204" pitchFamily="34" charset="-122"/>
              </a:rPr>
              <a:t>    print   ISSN 0036-8075</a:t>
            </a:r>
            <a:endParaRPr lang="en-US" altLang="zh-CN" sz="2000" b="1" dirty="0" smtClean="0">
              <a:latin typeface="微软雅黑" panose="020B0503020204020204" pitchFamily="34" charset="-122"/>
              <a:ea typeface="微软雅黑" panose="020B0503020204020204" pitchFamily="34" charset="-122"/>
            </a:endParaRPr>
          </a:p>
          <a:p>
            <a:pPr>
              <a:lnSpc>
                <a:spcPct val="114000"/>
              </a:lnSpc>
            </a:pPr>
            <a:r>
              <a:rPr lang="en-US" altLang="zh-CN" sz="2000" b="1" dirty="0" smtClean="0">
                <a:latin typeface="微软雅黑" panose="020B0503020204020204" pitchFamily="34" charset="-122"/>
                <a:ea typeface="微软雅黑" panose="020B0503020204020204" pitchFamily="34" charset="-122"/>
              </a:rPr>
              <a:t>    online ISSN 1095-9203</a:t>
            </a:r>
            <a:endParaRPr lang="en-US" altLang="zh-CN" sz="2000" b="1" dirty="0" smtClean="0">
              <a:latin typeface="微软雅黑" panose="020B0503020204020204" pitchFamily="34" charset="-122"/>
              <a:ea typeface="微软雅黑" panose="020B0503020204020204" pitchFamily="34" charset="-122"/>
            </a:endParaRPr>
          </a:p>
          <a:p>
            <a:pPr marL="342900" indent="-342900">
              <a:lnSpc>
                <a:spcPct val="114000"/>
              </a:lnSpc>
              <a:buFont typeface="Wingdings" panose="05000000000000000000" pitchFamily="2" charset="2"/>
              <a:buChar char="Ø"/>
            </a:pPr>
            <a:r>
              <a:rPr lang="zh-CN" altLang="en-US" sz="2000" b="1" dirty="0" smtClean="0">
                <a:latin typeface="微软雅黑" panose="020B0503020204020204" pitchFamily="34" charset="-122"/>
                <a:ea typeface="微软雅黑" panose="020B0503020204020204" pitchFamily="34" charset="-122"/>
              </a:rPr>
              <a:t>前</a:t>
            </a:r>
            <a:r>
              <a:rPr lang="en-US" altLang="zh-CN" sz="2000" b="1" dirty="0" smtClean="0">
                <a:latin typeface="微软雅黑" panose="020B0503020204020204" pitchFamily="34" charset="-122"/>
                <a:ea typeface="微软雅黑" panose="020B0503020204020204" pitchFamily="34" charset="-122"/>
              </a:rPr>
              <a:t>7</a:t>
            </a:r>
            <a:r>
              <a:rPr lang="zh-CN" altLang="en-US" sz="2000" b="1" dirty="0" smtClean="0">
                <a:latin typeface="微软雅黑" panose="020B0503020204020204" pitchFamily="34" charset="-122"/>
                <a:ea typeface="微软雅黑" panose="020B0503020204020204" pitchFamily="34" charset="-122"/>
              </a:rPr>
              <a:t>位数字为顺序号，最后一位是校验位。</a:t>
            </a:r>
            <a:endParaRPr lang="zh-CN" altLang="en-US" sz="2000" b="1" dirty="0" smtClean="0">
              <a:latin typeface="微软雅黑" panose="020B0503020204020204" pitchFamily="34" charset="-122"/>
              <a:ea typeface="微软雅黑" panose="020B0503020204020204" pitchFamily="34" charset="-122"/>
            </a:endParaRPr>
          </a:p>
          <a:p>
            <a:pPr marL="342900" indent="-342900">
              <a:lnSpc>
                <a:spcPct val="114000"/>
              </a:lnSpc>
              <a:buFont typeface="Wingdings" panose="05000000000000000000" pitchFamily="2" charset="2"/>
              <a:buChar char="Ø"/>
            </a:pPr>
            <a:r>
              <a:rPr lang="en-US" altLang="zh-CN" sz="2000" b="1" dirty="0" smtClean="0">
                <a:latin typeface="微软雅黑" panose="020B0503020204020204" pitchFamily="34" charset="-122"/>
                <a:ea typeface="微软雅黑" panose="020B0503020204020204" pitchFamily="34" charset="-122"/>
              </a:rPr>
              <a:t>ISSN</a:t>
            </a:r>
            <a:r>
              <a:rPr lang="zh-CN" altLang="en-US" sz="2000" b="1" dirty="0" smtClean="0">
                <a:latin typeface="微软雅黑" panose="020B0503020204020204" pitchFamily="34" charset="-122"/>
                <a:ea typeface="微软雅黑" panose="020B0503020204020204" pitchFamily="34" charset="-122"/>
              </a:rPr>
              <a:t>通常都印在期的封面或版权页上。</a:t>
            </a:r>
            <a:endParaRPr lang="zh-CN" altLang="en-US" sz="2000" b="1" dirty="0" smtClean="0">
              <a:latin typeface="微软雅黑" panose="020B0503020204020204" pitchFamily="34" charset="-122"/>
              <a:ea typeface="微软雅黑" panose="020B0503020204020204" pitchFamily="34" charset="-122"/>
            </a:endParaRPr>
          </a:p>
        </p:txBody>
      </p:sp>
    </p:spTree>
  </p:cSld>
  <p:clrMapOvr>
    <a:masterClrMapping/>
  </p:clrMapOvr>
  <p:transition>
    <p:split dir="in"/>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605" y="38100"/>
            <a:ext cx="9121140" cy="5031740"/>
          </a:xfrm>
          <a:prstGeom prst="rect">
            <a:avLst/>
          </a:prstGeom>
        </p:spPr>
      </p:pic>
    </p:spTree>
  </p:cSld>
  <p:clrMapOvr>
    <a:masterClrMapping/>
  </p:clrMapOvr>
  <p:transition>
    <p:split dir="in"/>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3495" y="-3175"/>
            <a:ext cx="9124315" cy="5172710"/>
          </a:xfrm>
          <a:prstGeom prst="rect">
            <a:avLst/>
          </a:prstGeom>
        </p:spPr>
      </p:pic>
      <p:sp>
        <p:nvSpPr>
          <p:cNvPr id="3" name="文本框 2"/>
          <p:cNvSpPr txBox="1"/>
          <p:nvPr/>
        </p:nvSpPr>
        <p:spPr>
          <a:xfrm>
            <a:off x="5883275" y="3946525"/>
            <a:ext cx="2937510" cy="645160"/>
          </a:xfrm>
          <a:prstGeom prst="rect">
            <a:avLst/>
          </a:prstGeom>
          <a:noFill/>
        </p:spPr>
        <p:txBody>
          <a:bodyPr wrap="none" rtlCol="0">
            <a:spAutoFit/>
          </a:bodyPr>
          <a:p>
            <a:pPr algn="l"/>
            <a:r>
              <a:rPr lang="zh-CN" altLang="en-US" sz="3600" b="1" dirty="0" smtClean="0">
                <a:solidFill>
                  <a:srgbClr val="C00000"/>
                </a:solidFill>
                <a:latin typeface="+mn-ea"/>
                <a:sym typeface="+mn-ea"/>
              </a:rPr>
              <a:t>学位论文下载</a:t>
            </a:r>
            <a:endParaRPr lang="zh-CN" altLang="en-US" sz="3600" b="1" dirty="0" smtClean="0">
              <a:solidFill>
                <a:srgbClr val="C00000"/>
              </a:solidFill>
              <a:latin typeface="+mn-ea"/>
              <a:sym typeface="+mn-ea"/>
            </a:endParaRPr>
          </a:p>
        </p:txBody>
      </p:sp>
    </p:spTree>
  </p:cSld>
  <p:clrMapOvr>
    <a:masterClrMapping/>
  </p:clrMapOvr>
  <p:transition>
    <p:split dir="in"/>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0640" y="11430"/>
            <a:ext cx="9085580" cy="5031105"/>
          </a:xfrm>
          <a:prstGeom prst="rect">
            <a:avLst/>
          </a:prstGeom>
        </p:spPr>
      </p:pic>
    </p:spTree>
  </p:cSld>
  <p:clrMapOvr>
    <a:masterClrMapping/>
  </p:clrMapOvr>
  <p:transition>
    <p:split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圆角矩形 2"/>
          <p:cNvSpPr/>
          <p:nvPr/>
        </p:nvSpPr>
        <p:spPr>
          <a:xfrm>
            <a:off x="7236296" y="11782"/>
            <a:ext cx="1907704" cy="56174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smtClean="0">
                <a:solidFill>
                  <a:schemeClr val="bg1"/>
                </a:solidFill>
                <a:latin typeface="+mn-ea"/>
              </a:rPr>
              <a:t>CAJ</a:t>
            </a:r>
            <a:r>
              <a:rPr lang="zh-CN" altLang="en-US" sz="3200" b="1" dirty="0" smtClean="0">
                <a:solidFill>
                  <a:schemeClr val="bg1"/>
                </a:solidFill>
                <a:latin typeface="+mn-ea"/>
              </a:rPr>
              <a:t>阅读</a:t>
            </a:r>
            <a:endParaRPr lang="zh-CN" altLang="en-US" sz="3200" b="1" dirty="0">
              <a:solidFill>
                <a:schemeClr val="bg1"/>
              </a:solidFill>
              <a:latin typeface="+mn-ea"/>
            </a:endParaRPr>
          </a:p>
        </p:txBody>
      </p:sp>
      <p:sp>
        <p:nvSpPr>
          <p:cNvPr id="4" name="矩形 3"/>
          <p:cNvSpPr/>
          <p:nvPr/>
        </p:nvSpPr>
        <p:spPr>
          <a:xfrm>
            <a:off x="395536" y="357504"/>
            <a:ext cx="504056" cy="21602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653649"/>
            <a:ext cx="3024336" cy="810090"/>
          </a:xfrm>
          <a:prstGeom prst="rect">
            <a:avLst/>
          </a:prstGeom>
          <a:ln w="57150">
            <a:solidFill>
              <a:srgbClr val="CC0000"/>
            </a:solidFill>
          </a:ln>
        </p:spPr>
      </p:pic>
      <p:sp>
        <p:nvSpPr>
          <p:cNvPr id="6" name="线形标注 1 5"/>
          <p:cNvSpPr/>
          <p:nvPr/>
        </p:nvSpPr>
        <p:spPr>
          <a:xfrm>
            <a:off x="1043608" y="2949792"/>
            <a:ext cx="1654904" cy="446533"/>
          </a:xfrm>
          <a:prstGeom prst="borderCallout1">
            <a:avLst>
              <a:gd name="adj1" fmla="val -753"/>
              <a:gd name="adj2" fmla="val 34700"/>
              <a:gd name="adj3" fmla="val -145141"/>
              <a:gd name="adj4" fmla="val 10013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smtClean="0"/>
              <a:t>选择文本</a:t>
            </a:r>
            <a:endParaRPr lang="zh-CN" altLang="en-US" sz="2800" b="1" dirty="0"/>
          </a:p>
        </p:txBody>
      </p:sp>
      <p:sp>
        <p:nvSpPr>
          <p:cNvPr id="7" name="线形标注 1 6"/>
          <p:cNvSpPr/>
          <p:nvPr/>
        </p:nvSpPr>
        <p:spPr>
          <a:xfrm>
            <a:off x="3024468" y="2949791"/>
            <a:ext cx="1654904" cy="446533"/>
          </a:xfrm>
          <a:prstGeom prst="borderCallout1">
            <a:avLst>
              <a:gd name="adj1" fmla="val -753"/>
              <a:gd name="adj2" fmla="val 49025"/>
              <a:gd name="adj3" fmla="val -150830"/>
              <a:gd name="adj4" fmla="val 5170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smtClean="0"/>
              <a:t>选择图像</a:t>
            </a:r>
            <a:endParaRPr lang="zh-CN" altLang="en-US" sz="2800" b="1" dirty="0"/>
          </a:p>
        </p:txBody>
      </p:sp>
      <p:sp>
        <p:nvSpPr>
          <p:cNvPr id="8" name="线形标注 1 7"/>
          <p:cNvSpPr/>
          <p:nvPr/>
        </p:nvSpPr>
        <p:spPr>
          <a:xfrm>
            <a:off x="5270237" y="2949584"/>
            <a:ext cx="1654904" cy="446533"/>
          </a:xfrm>
          <a:prstGeom prst="borderCallout1">
            <a:avLst>
              <a:gd name="adj1" fmla="val -753"/>
              <a:gd name="adj2" fmla="val 34700"/>
              <a:gd name="adj3" fmla="val -141349"/>
              <a:gd name="adj4" fmla="val -491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smtClean="0"/>
              <a:t>文字识别</a:t>
            </a:r>
            <a:endParaRPr lang="zh-CN" altLang="en-US" sz="2800" b="1" dirty="0" smtClean="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11510"/>
            <a:ext cx="9144000" cy="4158462"/>
          </a:xfrm>
          <a:prstGeom prst="rect">
            <a:avLst/>
          </a:prstGeom>
        </p:spPr>
      </p:pic>
      <p:sp>
        <p:nvSpPr>
          <p:cNvPr id="3" name="矩形 2"/>
          <p:cNvSpPr/>
          <p:nvPr/>
        </p:nvSpPr>
        <p:spPr>
          <a:xfrm>
            <a:off x="-9791" y="573528"/>
            <a:ext cx="1629463" cy="399644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圆角矩形 3"/>
          <p:cNvSpPr/>
          <p:nvPr/>
        </p:nvSpPr>
        <p:spPr>
          <a:xfrm>
            <a:off x="7236296" y="11782"/>
            <a:ext cx="1907704" cy="56174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smtClean="0">
                <a:solidFill>
                  <a:schemeClr val="bg1"/>
                </a:solidFill>
                <a:latin typeface="+mn-ea"/>
              </a:rPr>
              <a:t>CAJ</a:t>
            </a:r>
            <a:r>
              <a:rPr lang="zh-CN" altLang="en-US" sz="3200" b="1" dirty="0" smtClean="0">
                <a:solidFill>
                  <a:schemeClr val="bg1"/>
                </a:solidFill>
                <a:latin typeface="+mn-ea"/>
              </a:rPr>
              <a:t>阅读</a:t>
            </a:r>
            <a:endParaRPr lang="zh-CN" altLang="en-US" sz="3200" b="1" dirty="0">
              <a:solidFill>
                <a:schemeClr val="bg1"/>
              </a:solidFill>
              <a:latin typeface="+mn-ea"/>
            </a:endParaRPr>
          </a:p>
        </p:txBody>
      </p:sp>
      <p:sp>
        <p:nvSpPr>
          <p:cNvPr id="5" name="线形标注 1 4"/>
          <p:cNvSpPr/>
          <p:nvPr/>
        </p:nvSpPr>
        <p:spPr>
          <a:xfrm>
            <a:off x="2702046" y="789552"/>
            <a:ext cx="3454130" cy="918102"/>
          </a:xfrm>
          <a:prstGeom prst="borderCallout1">
            <a:avLst>
              <a:gd name="adj1" fmla="val 31260"/>
              <a:gd name="adj2" fmla="val -144"/>
              <a:gd name="adj3" fmla="val 52246"/>
              <a:gd name="adj4" fmla="val -2938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dirty="0" smtClean="0"/>
              <a:t>点击目录标题直接跳转到相应章节</a:t>
            </a:r>
            <a:endParaRPr lang="zh-CN" altLang="en-US" sz="3200" b="1" dirty="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圆角矩形 2"/>
          <p:cNvSpPr/>
          <p:nvPr/>
        </p:nvSpPr>
        <p:spPr>
          <a:xfrm>
            <a:off x="7236296" y="11782"/>
            <a:ext cx="1907704" cy="56174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smtClean="0">
                <a:solidFill>
                  <a:schemeClr val="bg1"/>
                </a:solidFill>
                <a:latin typeface="+mn-ea"/>
              </a:rPr>
              <a:t>PDF</a:t>
            </a:r>
            <a:r>
              <a:rPr lang="zh-CN" altLang="en-US" sz="3200" b="1" dirty="0" smtClean="0">
                <a:solidFill>
                  <a:schemeClr val="bg1"/>
                </a:solidFill>
                <a:latin typeface="+mn-ea"/>
              </a:rPr>
              <a:t>阅读</a:t>
            </a:r>
            <a:endParaRPr lang="zh-CN" altLang="en-US" sz="3200" b="1" dirty="0">
              <a:solidFill>
                <a:schemeClr val="bg1"/>
              </a:solidFill>
              <a:latin typeface="+mn-ea"/>
            </a:endParaRPr>
          </a:p>
        </p:txBody>
      </p:sp>
      <p:sp>
        <p:nvSpPr>
          <p:cNvPr id="4" name="矩形 3"/>
          <p:cNvSpPr/>
          <p:nvPr/>
        </p:nvSpPr>
        <p:spPr>
          <a:xfrm>
            <a:off x="2555776" y="195486"/>
            <a:ext cx="504056" cy="270030"/>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线形标注 1 4"/>
          <p:cNvSpPr/>
          <p:nvPr/>
        </p:nvSpPr>
        <p:spPr>
          <a:xfrm>
            <a:off x="3851920" y="897564"/>
            <a:ext cx="2304256" cy="540060"/>
          </a:xfrm>
          <a:prstGeom prst="borderCallout1">
            <a:avLst>
              <a:gd name="adj1" fmla="val -753"/>
              <a:gd name="adj2" fmla="val 1957"/>
              <a:gd name="adj3" fmla="val -77941"/>
              <a:gd name="adj4" fmla="val -3485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smtClean="0"/>
              <a:t>文本和图像选择</a:t>
            </a:r>
            <a:endParaRPr lang="zh-CN" altLang="en-US" sz="2000" b="1" dirty="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76545" y="1941680"/>
            <a:ext cx="8229600" cy="857250"/>
          </a:xfrm>
          <a:solidFill>
            <a:srgbClr val="FFC000"/>
          </a:solidFill>
        </p:spPr>
        <p:txBody>
          <a:bodyPr/>
          <a:lstStyle/>
          <a:p>
            <a:r>
              <a:rPr lang="zh-CN" altLang="en-US" dirty="0" smtClean="0"/>
              <a:t>期刊导航</a:t>
            </a:r>
            <a:endParaRPr lang="zh-CN" altLang="en-US" dirty="0"/>
          </a:p>
        </p:txBody>
      </p:sp>
    </p:spTree>
  </p:cSld>
  <p:clrMapOvr>
    <a:masterClrMapping/>
  </p:clrMapOvr>
  <p:transition>
    <p:split dir="in"/>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9370" y="19050"/>
            <a:ext cx="8998585" cy="5092700"/>
          </a:xfrm>
          <a:prstGeom prst="rect">
            <a:avLst/>
          </a:prstGeom>
        </p:spPr>
      </p:pic>
      <p:sp>
        <p:nvSpPr>
          <p:cNvPr id="5" name="矩形 4"/>
          <p:cNvSpPr/>
          <p:nvPr/>
        </p:nvSpPr>
        <p:spPr>
          <a:xfrm>
            <a:off x="2026920" y="1389380"/>
            <a:ext cx="899160" cy="3067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nvPr>
        </p:nvPicPr>
        <p:blipFill>
          <a:blip r:embed="rId1"/>
          <a:stretch>
            <a:fillRect/>
          </a:stretch>
        </p:blipFill>
        <p:spPr>
          <a:xfrm>
            <a:off x="31115" y="63500"/>
            <a:ext cx="9082405" cy="4838700"/>
          </a:xfrm>
          <a:prstGeom prst="rect">
            <a:avLst/>
          </a:prstGeom>
        </p:spPr>
      </p:pic>
      <p:sp>
        <p:nvSpPr>
          <p:cNvPr id="7" name="矩形 6"/>
          <p:cNvSpPr/>
          <p:nvPr/>
        </p:nvSpPr>
        <p:spPr>
          <a:xfrm>
            <a:off x="8214360" y="480695"/>
            <a:ext cx="899160" cy="3067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46355" y="13335"/>
            <a:ext cx="8950325" cy="5027930"/>
          </a:xfrm>
          <a:prstGeom prst="rect">
            <a:avLst/>
          </a:prstGeom>
        </p:spPr>
      </p:pic>
      <p:sp>
        <p:nvSpPr>
          <p:cNvPr id="7" name="矩形 6"/>
          <p:cNvSpPr/>
          <p:nvPr/>
        </p:nvSpPr>
        <p:spPr>
          <a:xfrm>
            <a:off x="125095" y="3244215"/>
            <a:ext cx="1049655" cy="3695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32802"/>
              <a:ext cx="3084164" cy="429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rPr>
                <a:t>CN</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107504" y="896140"/>
            <a:ext cx="8748464" cy="2521716"/>
          </a:xfrm>
          <a:prstGeom prst="rect">
            <a:avLst/>
          </a:prstGeom>
        </p:spPr>
        <p:txBody>
          <a:bodyPr wrap="square">
            <a:spAutoFit/>
          </a:bodyPr>
          <a:lstStyle/>
          <a:p>
            <a:pPr marL="342900" indent="-342900">
              <a:lnSpc>
                <a:spcPct val="114000"/>
              </a:lnSpc>
              <a:buFont typeface="Wingdings" panose="05000000000000000000" pitchFamily="2" charset="2"/>
              <a:buChar char="Ø"/>
            </a:pPr>
            <a:r>
              <a:rPr lang="en-US" altLang="zh-CN" sz="2000" b="1" dirty="0" smtClean="0">
                <a:latin typeface="微软雅黑" panose="020B0503020204020204" pitchFamily="34" charset="-122"/>
                <a:ea typeface="微软雅黑" panose="020B0503020204020204" pitchFamily="34" charset="-122"/>
              </a:rPr>
              <a:t>CN</a:t>
            </a:r>
            <a:r>
              <a:rPr lang="zh-CN" altLang="en-US" sz="2000" b="1" dirty="0" smtClean="0">
                <a:latin typeface="微软雅黑" panose="020B0503020204020204" pitchFamily="34" charset="-122"/>
                <a:ea typeface="微软雅黑" panose="020B0503020204020204" pitchFamily="34" charset="-122"/>
              </a:rPr>
              <a:t>号即</a:t>
            </a:r>
            <a:r>
              <a:rPr lang="zh-CN" altLang="en-US" sz="2000" b="1" dirty="0" smtClean="0">
                <a:solidFill>
                  <a:srgbClr val="C00000"/>
                </a:solidFill>
                <a:latin typeface="微软雅黑" panose="020B0503020204020204" pitchFamily="34" charset="-122"/>
                <a:ea typeface="微软雅黑" panose="020B0503020204020204" pitchFamily="34" charset="-122"/>
              </a:rPr>
              <a:t>国内统一连续出版物号</a:t>
            </a:r>
            <a:r>
              <a:rPr lang="zh-CN" altLang="en-US" sz="2000" b="1" dirty="0" smtClean="0">
                <a:latin typeface="微软雅黑" panose="020B0503020204020204" pitchFamily="34" charset="-122"/>
                <a:ea typeface="微软雅黑" panose="020B0503020204020204" pitchFamily="34" charset="-122"/>
              </a:rPr>
              <a:t>，是指我国报刊的代号，是报刊管理部门为了便于报刊统计、管理而按一定规则进行编排的号码总称。</a:t>
            </a:r>
            <a:endParaRPr lang="en-US" altLang="zh-CN" sz="2000" b="1" dirty="0" smtClean="0">
              <a:latin typeface="微软雅黑" panose="020B0503020204020204" pitchFamily="34" charset="-122"/>
              <a:ea typeface="微软雅黑" panose="020B0503020204020204" pitchFamily="34" charset="-122"/>
            </a:endParaRPr>
          </a:p>
          <a:p>
            <a:pPr marL="342900" indent="-342900">
              <a:lnSpc>
                <a:spcPct val="114000"/>
              </a:lnSpc>
              <a:buFont typeface="Wingdings" panose="05000000000000000000" pitchFamily="2" charset="2"/>
              <a:buChar char="Ø"/>
            </a:pPr>
            <a:r>
              <a:rPr lang="zh-CN" altLang="en-US" sz="2000" b="1" dirty="0" smtClean="0">
                <a:latin typeface="微软雅黑" panose="020B0503020204020204" pitchFamily="34" charset="-122"/>
                <a:ea typeface="微软雅黑" panose="020B0503020204020204" pitchFamily="34" charset="-122"/>
              </a:rPr>
              <a:t>国内统一刊号由</a:t>
            </a:r>
            <a:r>
              <a:rPr lang="zh-CN" altLang="en-US" sz="2000" b="1" dirty="0" smtClean="0">
                <a:solidFill>
                  <a:srgbClr val="C00000"/>
                </a:solidFill>
                <a:latin typeface="微软雅黑" panose="020B0503020204020204" pitchFamily="34" charset="-122"/>
                <a:ea typeface="微软雅黑" panose="020B0503020204020204" pitchFamily="34" charset="-122"/>
              </a:rPr>
              <a:t>报刊登记号</a:t>
            </a:r>
            <a:r>
              <a:rPr lang="zh-CN" altLang="en-US" sz="2000" b="1" dirty="0" smtClean="0">
                <a:latin typeface="微软雅黑" panose="020B0503020204020204" pitchFamily="34" charset="-122"/>
                <a:ea typeface="微软雅黑" panose="020B0503020204020204" pitchFamily="34" charset="-122"/>
              </a:rPr>
              <a:t>和</a:t>
            </a:r>
            <a:r>
              <a:rPr lang="zh-CN" altLang="en-US" sz="2000" b="1" dirty="0" smtClean="0">
                <a:solidFill>
                  <a:srgbClr val="C00000"/>
                </a:solidFill>
                <a:latin typeface="微软雅黑" panose="020B0503020204020204" pitchFamily="34" charset="-122"/>
                <a:ea typeface="微软雅黑" panose="020B0503020204020204" pitchFamily="34" charset="-122"/>
              </a:rPr>
              <a:t>分类号</a:t>
            </a:r>
            <a:r>
              <a:rPr lang="zh-CN" altLang="en-US" sz="2000" b="1" dirty="0" smtClean="0">
                <a:latin typeface="微软雅黑" panose="020B0503020204020204" pitchFamily="34" charset="-122"/>
                <a:ea typeface="微软雅黑" panose="020B0503020204020204" pitchFamily="34" charset="-122"/>
              </a:rPr>
              <a:t>两部分组成，两部分之间以斜线“</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分隔。</a:t>
            </a:r>
            <a:endParaRPr lang="en-US" altLang="zh-CN" sz="2000" b="1" dirty="0" smtClean="0">
              <a:latin typeface="微软雅黑" panose="020B0503020204020204" pitchFamily="34" charset="-122"/>
              <a:ea typeface="微软雅黑" panose="020B0503020204020204" pitchFamily="34" charset="-122"/>
            </a:endParaRPr>
          </a:p>
          <a:p>
            <a:pPr>
              <a:lnSpc>
                <a:spcPct val="114000"/>
              </a:lnSpc>
            </a:pPr>
            <a:r>
              <a:rPr lang="zh-CN" altLang="en-US" sz="2000" b="1" dirty="0" smtClean="0">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报刊登记号</a:t>
            </a:r>
            <a:r>
              <a:rPr lang="zh-CN" altLang="en-US" sz="2000" b="1" dirty="0" smtClean="0">
                <a:latin typeface="微软雅黑" panose="020B0503020204020204" pitchFamily="34" charset="-122"/>
                <a:ea typeface="微软雅黑" panose="020B0503020204020204" pitchFamily="34" charset="-122"/>
              </a:rPr>
              <a:t>（</a:t>
            </a:r>
            <a:r>
              <a:rPr lang="en-US" altLang="zh-CN" sz="2000" b="1" dirty="0" smtClean="0">
                <a:latin typeface="微软雅黑" panose="020B0503020204020204" pitchFamily="34" charset="-122"/>
                <a:ea typeface="微软雅黑" panose="020B0503020204020204" pitchFamily="34" charset="-122"/>
              </a:rPr>
              <a:t>6</a:t>
            </a:r>
            <a:r>
              <a:rPr lang="zh-CN" altLang="en-US" sz="2000" b="1" dirty="0" smtClean="0">
                <a:latin typeface="微软雅黑" panose="020B0503020204020204" pitchFamily="34" charset="-122"/>
                <a:ea typeface="微软雅黑" panose="020B0503020204020204" pitchFamily="34" charset="-122"/>
              </a:rPr>
              <a:t>位）</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地区号（</a:t>
            </a:r>
            <a:r>
              <a:rPr lang="en-US" altLang="zh-CN" sz="2000" b="1" dirty="0" smtClean="0">
                <a:latin typeface="微软雅黑" panose="020B0503020204020204" pitchFamily="34" charset="-122"/>
                <a:ea typeface="微软雅黑" panose="020B0503020204020204" pitchFamily="34" charset="-122"/>
              </a:rPr>
              <a:t>2</a:t>
            </a:r>
            <a:r>
              <a:rPr lang="zh-CN" altLang="en-US" sz="2000" b="1" dirty="0" smtClean="0">
                <a:latin typeface="微软雅黑" panose="020B0503020204020204" pitchFamily="34" charset="-122"/>
                <a:ea typeface="微软雅黑" panose="020B0503020204020204" pitchFamily="34" charset="-122"/>
              </a:rPr>
              <a:t>位）</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序号（</a:t>
            </a:r>
            <a:r>
              <a:rPr lang="en-US" altLang="zh-CN" sz="2000" b="1" dirty="0" smtClean="0">
                <a:latin typeface="微软雅黑" panose="020B0503020204020204" pitchFamily="34" charset="-122"/>
                <a:ea typeface="微软雅黑" panose="020B0503020204020204" pitchFamily="34" charset="-122"/>
              </a:rPr>
              <a:t>4</a:t>
            </a:r>
            <a:r>
              <a:rPr lang="zh-CN" altLang="en-US" sz="2000" b="1" dirty="0" smtClean="0">
                <a:latin typeface="微软雅黑" panose="020B0503020204020204" pitchFamily="34" charset="-122"/>
                <a:ea typeface="微软雅黑" panose="020B0503020204020204" pitchFamily="34" charset="-122"/>
              </a:rPr>
              <a:t>位）</a:t>
            </a:r>
            <a:endParaRPr lang="en-US" altLang="zh-CN" sz="2000" b="1" dirty="0" smtClean="0">
              <a:latin typeface="微软雅黑" panose="020B0503020204020204" pitchFamily="34" charset="-122"/>
              <a:ea typeface="微软雅黑" panose="020B0503020204020204" pitchFamily="34" charset="-122"/>
            </a:endParaRPr>
          </a:p>
          <a:p>
            <a:pPr>
              <a:lnSpc>
                <a:spcPct val="114000"/>
              </a:lnSpc>
            </a:pPr>
            <a:r>
              <a:rPr lang="zh-CN" altLang="en-US" sz="2000" b="1" dirty="0" smtClean="0">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分类号</a:t>
            </a:r>
            <a:r>
              <a:rPr lang="zh-CN" altLang="en-US" sz="2000" b="1" dirty="0" smtClean="0">
                <a:latin typeface="微软雅黑" panose="020B0503020204020204" pitchFamily="34" charset="-122"/>
                <a:ea typeface="微软雅黑" panose="020B0503020204020204" pitchFamily="34" charset="-122"/>
              </a:rPr>
              <a:t>按</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中图法</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的基本大类给出</a:t>
            </a:r>
            <a:endParaRPr lang="en-US" altLang="zh-CN" sz="2000" b="1" dirty="0" smtClean="0">
              <a:latin typeface="微软雅黑" panose="020B0503020204020204" pitchFamily="34" charset="-122"/>
              <a:ea typeface="微软雅黑" panose="020B0503020204020204" pitchFamily="34" charset="-122"/>
            </a:endParaRPr>
          </a:p>
          <a:p>
            <a:pPr marL="342900" indent="-342900">
              <a:lnSpc>
                <a:spcPct val="114000"/>
              </a:lnSpc>
              <a:buFont typeface="Wingdings" panose="05000000000000000000" pitchFamily="2" charset="2"/>
              <a:buChar char="Ø"/>
            </a:pPr>
            <a:r>
              <a:rPr lang="zh-CN" altLang="en-US" sz="2000" b="1" dirty="0" smtClean="0">
                <a:latin typeface="微软雅黑" panose="020B0503020204020204" pitchFamily="34" charset="-122"/>
                <a:ea typeface="微软雅黑" panose="020B0503020204020204" pitchFamily="34" charset="-122"/>
              </a:rPr>
              <a:t>报纸的顺序号从</a:t>
            </a:r>
            <a:r>
              <a:rPr lang="en-US" altLang="zh-CN" sz="2000" b="1" dirty="0" smtClean="0">
                <a:latin typeface="微软雅黑" panose="020B0503020204020204" pitchFamily="34" charset="-122"/>
                <a:ea typeface="微软雅黑" panose="020B0503020204020204" pitchFamily="34" charset="-122"/>
              </a:rPr>
              <a:t>0001</a:t>
            </a:r>
            <a:r>
              <a:rPr lang="zh-CN" altLang="en-US" sz="2000" b="1" dirty="0" smtClean="0">
                <a:latin typeface="微软雅黑" panose="020B0503020204020204" pitchFamily="34" charset="-122"/>
                <a:ea typeface="微软雅黑" panose="020B0503020204020204" pitchFamily="34" charset="-122"/>
              </a:rPr>
              <a:t>至</a:t>
            </a:r>
            <a:r>
              <a:rPr lang="en-US" altLang="zh-CN" sz="2000" b="1" dirty="0" smtClean="0">
                <a:latin typeface="微软雅黑" panose="020B0503020204020204" pitchFamily="34" charset="-122"/>
                <a:ea typeface="微软雅黑" panose="020B0503020204020204" pitchFamily="34" charset="-122"/>
              </a:rPr>
              <a:t>0999</a:t>
            </a:r>
            <a:r>
              <a:rPr lang="zh-CN" altLang="en-US" sz="2000" b="1" dirty="0" smtClean="0">
                <a:latin typeface="微软雅黑" panose="020B0503020204020204" pitchFamily="34" charset="-122"/>
                <a:ea typeface="微软雅黑" panose="020B0503020204020204" pitchFamily="34" charset="-122"/>
              </a:rPr>
              <a:t>；  期刊的序号从</a:t>
            </a:r>
            <a:r>
              <a:rPr lang="en-US" altLang="zh-CN" sz="2000" b="1" dirty="0" smtClean="0">
                <a:latin typeface="微软雅黑" panose="020B0503020204020204" pitchFamily="34" charset="-122"/>
                <a:ea typeface="微软雅黑" panose="020B0503020204020204" pitchFamily="34" charset="-122"/>
              </a:rPr>
              <a:t>1000</a:t>
            </a:r>
            <a:r>
              <a:rPr lang="zh-CN" altLang="en-US" sz="2000" b="1" dirty="0" smtClean="0">
                <a:latin typeface="微软雅黑" panose="020B0503020204020204" pitchFamily="34" charset="-122"/>
                <a:ea typeface="微软雅黑" panose="020B0503020204020204" pitchFamily="34" charset="-122"/>
              </a:rPr>
              <a:t>至</a:t>
            </a:r>
            <a:r>
              <a:rPr lang="en-US" altLang="zh-CN" sz="2000" b="1" dirty="0" smtClean="0">
                <a:latin typeface="微软雅黑" panose="020B0503020204020204" pitchFamily="34" charset="-122"/>
                <a:ea typeface="微软雅黑" panose="020B0503020204020204" pitchFamily="34" charset="-122"/>
              </a:rPr>
              <a:t>5999</a:t>
            </a:r>
            <a:endParaRPr lang="en-US" altLang="zh-CN" sz="2000" b="1" dirty="0" smtClean="0">
              <a:latin typeface="微软雅黑" panose="020B0503020204020204" pitchFamily="34" charset="-122"/>
              <a:ea typeface="微软雅黑" panose="020B0503020204020204" pitchFamily="34" charset="-122"/>
            </a:endParaRPr>
          </a:p>
        </p:txBody>
      </p:sp>
      <p:sp>
        <p:nvSpPr>
          <p:cNvPr id="8" name="矩形 7"/>
          <p:cNvSpPr/>
          <p:nvPr/>
        </p:nvSpPr>
        <p:spPr>
          <a:xfrm>
            <a:off x="586119" y="3668726"/>
            <a:ext cx="6511719" cy="523220"/>
          </a:xfrm>
          <a:prstGeom prst="rect">
            <a:avLst/>
          </a:prstGeom>
        </p:spPr>
        <p:txBody>
          <a:bodyPr wrap="none">
            <a:spAutoFit/>
          </a:bodyPr>
          <a:lstStyle/>
          <a:p>
            <a:r>
              <a:rPr lang="zh-CN" altLang="en-US" sz="2800" b="1" dirty="0" smtClean="0"/>
              <a:t>如：</a:t>
            </a:r>
            <a:r>
              <a:rPr lang="en-US" altLang="zh-CN" sz="2800" b="1" dirty="0" smtClean="0"/>
              <a:t>《</a:t>
            </a:r>
            <a:r>
              <a:rPr lang="zh-CN" altLang="en-US" sz="2800" b="1" dirty="0" smtClean="0"/>
              <a:t>读者</a:t>
            </a:r>
            <a:r>
              <a:rPr lang="en-US" altLang="zh-CN" sz="2800" b="1" dirty="0" smtClean="0"/>
              <a:t>》</a:t>
            </a:r>
            <a:r>
              <a:rPr lang="zh-CN" altLang="en-US" sz="2800" b="1" dirty="0" smtClean="0"/>
              <a:t>杂志的</a:t>
            </a:r>
            <a:r>
              <a:rPr lang="en-US" altLang="zh-CN" sz="2800" b="1" dirty="0" smtClean="0"/>
              <a:t>CN</a:t>
            </a:r>
            <a:r>
              <a:rPr lang="zh-CN" altLang="en-US" sz="2800" b="1" dirty="0" smtClean="0"/>
              <a:t>为 </a:t>
            </a:r>
            <a:r>
              <a:rPr lang="en-US" altLang="zh-CN" sz="2800" b="1" dirty="0" smtClean="0"/>
              <a:t>CN62</a:t>
            </a:r>
            <a:r>
              <a:rPr lang="zh-CN" altLang="en-US" sz="2800" b="1" dirty="0" smtClean="0"/>
              <a:t>－</a:t>
            </a:r>
            <a:r>
              <a:rPr lang="en-US" altLang="zh-CN" sz="2800" b="1" dirty="0" smtClean="0"/>
              <a:t>1118/Z</a:t>
            </a:r>
            <a:endParaRPr lang="zh-CN" altLang="en-US" sz="2800" b="1" dirty="0"/>
          </a:p>
        </p:txBody>
      </p:sp>
      <p:sp>
        <p:nvSpPr>
          <p:cNvPr id="10" name="矩形标注 9"/>
          <p:cNvSpPr/>
          <p:nvPr/>
        </p:nvSpPr>
        <p:spPr>
          <a:xfrm>
            <a:off x="4121950" y="4371950"/>
            <a:ext cx="1008063" cy="432197"/>
          </a:xfrm>
          <a:prstGeom prst="wedgeRectCallout">
            <a:avLst>
              <a:gd name="adj1" fmla="val 53913"/>
              <a:gd name="adj2" fmla="val -119699"/>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地区号</a:t>
            </a:r>
            <a:endParaRPr lang="zh-CN" altLang="en-US" dirty="0"/>
          </a:p>
        </p:txBody>
      </p:sp>
      <p:sp>
        <p:nvSpPr>
          <p:cNvPr id="12" name="矩形标注 11"/>
          <p:cNvSpPr/>
          <p:nvPr/>
        </p:nvSpPr>
        <p:spPr>
          <a:xfrm>
            <a:off x="5868194" y="4299943"/>
            <a:ext cx="1008063" cy="432197"/>
          </a:xfrm>
          <a:prstGeom prst="wedgeRectCallout">
            <a:avLst>
              <a:gd name="adj1" fmla="val -9439"/>
              <a:gd name="adj2" fmla="val -119698"/>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顺序号</a:t>
            </a:r>
            <a:endParaRPr lang="zh-CN" altLang="en-US" dirty="0"/>
          </a:p>
        </p:txBody>
      </p:sp>
      <p:sp>
        <p:nvSpPr>
          <p:cNvPr id="13" name="矩形标注 12"/>
          <p:cNvSpPr/>
          <p:nvPr/>
        </p:nvSpPr>
        <p:spPr>
          <a:xfrm>
            <a:off x="7459728" y="4245937"/>
            <a:ext cx="1008062" cy="432197"/>
          </a:xfrm>
          <a:prstGeom prst="wedgeRectCallout">
            <a:avLst>
              <a:gd name="adj1" fmla="val -90467"/>
              <a:gd name="adj2" fmla="val -1079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分类号</a:t>
            </a:r>
            <a:endParaRPr lang="zh-CN" altLang="en-US" dirty="0"/>
          </a:p>
        </p:txBody>
      </p:sp>
    </p:spTree>
  </p:cSld>
  <p:clrMapOvr>
    <a:masterClrMapping/>
  </p:clrMapOvr>
  <p:transition>
    <p:split dir="in"/>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8735" y="-5715"/>
            <a:ext cx="9027160" cy="5304155"/>
          </a:xfrm>
          <a:prstGeom prst="rect">
            <a:avLst/>
          </a:prstGeom>
        </p:spPr>
      </p:pic>
      <p:sp>
        <p:nvSpPr>
          <p:cNvPr id="7" name="矩形 6"/>
          <p:cNvSpPr/>
          <p:nvPr/>
        </p:nvSpPr>
        <p:spPr>
          <a:xfrm>
            <a:off x="150495" y="1699260"/>
            <a:ext cx="1049655" cy="3695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49225" y="19685"/>
            <a:ext cx="8822055" cy="5052695"/>
          </a:xfrm>
          <a:prstGeom prst="rect">
            <a:avLst/>
          </a:prstGeom>
        </p:spPr>
      </p:pic>
    </p:spTree>
  </p:cSld>
  <p:clrMapOvr>
    <a:masterClrMapping/>
  </p:clrMapOvr>
  <p:transition>
    <p:split dir="in"/>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269240" y="38735"/>
            <a:ext cx="8315325" cy="5008245"/>
          </a:xfrm>
          <a:prstGeom prst="rect">
            <a:avLst/>
          </a:prstGeom>
        </p:spPr>
      </p:pic>
      <p:sp>
        <p:nvSpPr>
          <p:cNvPr id="7" name="矩形 6"/>
          <p:cNvSpPr/>
          <p:nvPr/>
        </p:nvSpPr>
        <p:spPr>
          <a:xfrm>
            <a:off x="2926080" y="3206750"/>
            <a:ext cx="1049655" cy="3695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plit dir="in"/>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76835" y="-6350"/>
            <a:ext cx="8890000" cy="5100320"/>
          </a:xfrm>
          <a:prstGeom prst="rect">
            <a:avLst/>
          </a:prstGeom>
        </p:spPr>
      </p:pic>
      <p:sp>
        <p:nvSpPr>
          <p:cNvPr id="5" name="文本框 4"/>
          <p:cNvSpPr txBox="1"/>
          <p:nvPr/>
        </p:nvSpPr>
        <p:spPr>
          <a:xfrm>
            <a:off x="5441950" y="205740"/>
            <a:ext cx="3524885" cy="460375"/>
          </a:xfrm>
          <a:prstGeom prst="rect">
            <a:avLst/>
          </a:prstGeom>
          <a:noFill/>
        </p:spPr>
        <p:txBody>
          <a:bodyPr wrap="square" rtlCol="0">
            <a:spAutoFit/>
          </a:bodyPr>
          <a:p>
            <a:pPr algn="l"/>
            <a:r>
              <a:rPr lang="zh-CN" altLang="en-US" b="1" dirty="0" smtClean="0">
                <a:sym typeface="+mn-ea"/>
              </a:rPr>
              <a:t> </a:t>
            </a:r>
            <a:r>
              <a:rPr lang="zh-CN" altLang="en-US" sz="2400" b="1" dirty="0" smtClean="0">
                <a:solidFill>
                  <a:srgbClr val="C00000"/>
                </a:solidFill>
                <a:sym typeface="+mn-ea"/>
              </a:rPr>
              <a:t>封皮 封底 目录页 版权页</a:t>
            </a:r>
            <a:endParaRPr lang="zh-CN" altLang="en-US" sz="2400" b="1" dirty="0" smtClean="0">
              <a:solidFill>
                <a:srgbClr val="C00000"/>
              </a:solidFill>
              <a:sym typeface="+mn-ea"/>
            </a:endParaRPr>
          </a:p>
        </p:txBody>
      </p:sp>
    </p:spTree>
  </p:cSld>
  <p:clrMapOvr>
    <a:masterClrMapping/>
  </p:clrMapOvr>
  <p:transition>
    <p:split dir="in"/>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61510" y="51470"/>
            <a:ext cx="8775975" cy="4950550"/>
          </a:xfrm>
        </p:spPr>
      </p:pic>
      <p:sp>
        <p:nvSpPr>
          <p:cNvPr id="5" name="矩形 4"/>
          <p:cNvSpPr/>
          <p:nvPr/>
        </p:nvSpPr>
        <p:spPr>
          <a:xfrm>
            <a:off x="958098" y="141480"/>
            <a:ext cx="945105"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线形标注 1 5"/>
          <p:cNvSpPr/>
          <p:nvPr/>
        </p:nvSpPr>
        <p:spPr>
          <a:xfrm>
            <a:off x="2771800" y="361510"/>
            <a:ext cx="2448272" cy="540060"/>
          </a:xfrm>
          <a:prstGeom prst="borderCallout1">
            <a:avLst>
              <a:gd name="adj1" fmla="val 113887"/>
              <a:gd name="adj2" fmla="val -12764"/>
              <a:gd name="adj3" fmla="val 29381"/>
              <a:gd name="adj4" fmla="val 4538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smtClean="0"/>
              <a:t>刊物近几年开办栏目浏览</a:t>
            </a:r>
            <a:endParaRPr lang="zh-CN" altLang="en-US" sz="2000" b="1" dirty="0"/>
          </a:p>
        </p:txBody>
      </p:sp>
      <p:sp>
        <p:nvSpPr>
          <p:cNvPr id="7" name="矩形 6"/>
          <p:cNvSpPr/>
          <p:nvPr/>
        </p:nvSpPr>
        <p:spPr>
          <a:xfrm>
            <a:off x="492255" y="630145"/>
            <a:ext cx="1244430"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51519" y="1001205"/>
            <a:ext cx="1575175" cy="39558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plit dir="in"/>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96525" y="186486"/>
            <a:ext cx="8685965" cy="4407740"/>
          </a:xfrm>
        </p:spPr>
      </p:pic>
      <p:sp>
        <p:nvSpPr>
          <p:cNvPr id="5" name="线形标注 1 4"/>
          <p:cNvSpPr/>
          <p:nvPr/>
        </p:nvSpPr>
        <p:spPr>
          <a:xfrm>
            <a:off x="3131840" y="456515"/>
            <a:ext cx="2448272" cy="540060"/>
          </a:xfrm>
          <a:prstGeom prst="borderCallout1">
            <a:avLst>
              <a:gd name="adj1" fmla="val 1010"/>
              <a:gd name="adj2" fmla="val -16654"/>
              <a:gd name="adj3" fmla="val 29381"/>
              <a:gd name="adj4" fmla="val 4538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smtClean="0"/>
              <a:t>期刊统计与评价</a:t>
            </a:r>
            <a:endParaRPr lang="zh-CN" altLang="en-US" sz="2000" b="1" dirty="0"/>
          </a:p>
        </p:txBody>
      </p:sp>
      <p:sp>
        <p:nvSpPr>
          <p:cNvPr id="6" name="TextBox 5"/>
          <p:cNvSpPr txBox="1"/>
          <p:nvPr/>
        </p:nvSpPr>
        <p:spPr>
          <a:xfrm>
            <a:off x="341530" y="1401620"/>
            <a:ext cx="2115235" cy="369332"/>
          </a:xfrm>
          <a:prstGeom prst="rect">
            <a:avLst/>
          </a:prstGeom>
          <a:solidFill>
            <a:srgbClr val="FFFF00"/>
          </a:solidFill>
        </p:spPr>
        <p:txBody>
          <a:bodyPr wrap="square" rtlCol="0">
            <a:spAutoFit/>
          </a:bodyPr>
          <a:lstStyle/>
          <a:p>
            <a:r>
              <a:rPr lang="zh-CN" altLang="en-US" dirty="0" smtClean="0"/>
              <a:t>期刊年度出版情况</a:t>
            </a:r>
            <a:endParaRPr lang="zh-CN" altLang="en-US" dirty="0"/>
          </a:p>
        </p:txBody>
      </p:sp>
    </p:spTree>
  </p:cSld>
  <p:clrMapOvr>
    <a:masterClrMapping/>
  </p:clrMapOvr>
  <p:transition>
    <p:split dir="in"/>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099772" y="231490"/>
            <a:ext cx="6944456" cy="4362735"/>
          </a:xfrm>
        </p:spPr>
      </p:pic>
      <p:sp>
        <p:nvSpPr>
          <p:cNvPr id="5" name="TextBox 4"/>
          <p:cNvSpPr txBox="1"/>
          <p:nvPr/>
        </p:nvSpPr>
        <p:spPr>
          <a:xfrm>
            <a:off x="206515" y="96475"/>
            <a:ext cx="2115235" cy="646331"/>
          </a:xfrm>
          <a:prstGeom prst="rect">
            <a:avLst/>
          </a:prstGeom>
          <a:solidFill>
            <a:srgbClr val="FFFF00"/>
          </a:solidFill>
        </p:spPr>
        <p:txBody>
          <a:bodyPr wrap="square" rtlCol="0">
            <a:spAutoFit/>
          </a:bodyPr>
          <a:lstStyle/>
          <a:p>
            <a:r>
              <a:rPr lang="zh-CN" altLang="en-US" dirty="0" smtClean="0"/>
              <a:t>期刊年度基金资助文献量</a:t>
            </a:r>
            <a:endParaRPr lang="zh-CN" altLang="en-US" dirty="0"/>
          </a:p>
        </p:txBody>
      </p:sp>
    </p:spTree>
  </p:cSld>
  <p:clrMapOvr>
    <a:masterClrMapping/>
  </p:clrMapOvr>
  <p:transition>
    <p:split dir="in"/>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032026" y="546526"/>
            <a:ext cx="7079948" cy="4047700"/>
          </a:xfrm>
        </p:spPr>
      </p:pic>
      <p:sp>
        <p:nvSpPr>
          <p:cNvPr id="5" name="TextBox 4"/>
          <p:cNvSpPr txBox="1"/>
          <p:nvPr/>
        </p:nvSpPr>
        <p:spPr>
          <a:xfrm>
            <a:off x="206515" y="96475"/>
            <a:ext cx="2115235" cy="369332"/>
          </a:xfrm>
          <a:prstGeom prst="rect">
            <a:avLst/>
          </a:prstGeom>
          <a:solidFill>
            <a:srgbClr val="FFFF00"/>
          </a:solidFill>
        </p:spPr>
        <p:txBody>
          <a:bodyPr wrap="square" rtlCol="0">
            <a:spAutoFit/>
          </a:bodyPr>
          <a:lstStyle/>
          <a:p>
            <a:r>
              <a:rPr lang="zh-CN" altLang="en-US" dirty="0" smtClean="0"/>
              <a:t>栏目文献分布</a:t>
            </a:r>
            <a:endParaRPr lang="zh-CN" altLang="en-US" dirty="0"/>
          </a:p>
        </p:txBody>
      </p:sp>
    </p:spTree>
  </p:cSld>
  <p:clrMapOvr>
    <a:masterClrMapping/>
  </p:clrMapOvr>
  <p:transition>
    <p:split dir="in"/>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203254" y="591530"/>
            <a:ext cx="7599216" cy="4002695"/>
          </a:xfrm>
        </p:spPr>
      </p:pic>
      <p:sp>
        <p:nvSpPr>
          <p:cNvPr id="5" name="TextBox 4"/>
          <p:cNvSpPr txBox="1"/>
          <p:nvPr/>
        </p:nvSpPr>
        <p:spPr>
          <a:xfrm>
            <a:off x="206515" y="96475"/>
            <a:ext cx="2115235" cy="369332"/>
          </a:xfrm>
          <a:prstGeom prst="rect">
            <a:avLst/>
          </a:prstGeom>
          <a:solidFill>
            <a:srgbClr val="FFFF00"/>
          </a:solidFill>
        </p:spPr>
        <p:txBody>
          <a:bodyPr wrap="square" rtlCol="0">
            <a:spAutoFit/>
          </a:bodyPr>
          <a:lstStyle/>
          <a:p>
            <a:r>
              <a:rPr lang="zh-CN" altLang="en-US" dirty="0" smtClean="0"/>
              <a:t>学术热点动态</a:t>
            </a:r>
            <a:endParaRPr lang="zh-CN" altLang="en-US" dirty="0"/>
          </a:p>
        </p:txBody>
      </p:sp>
    </p:spTree>
  </p:cSld>
  <p:clrMapOvr>
    <a:masterClrMapping/>
  </p:clrMapOvr>
  <p:transition>
    <p:split dir="in"/>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57200" y="411510"/>
            <a:ext cx="8229600" cy="4230470"/>
          </a:xfrm>
          <a:ln w="28575">
            <a:solidFill>
              <a:srgbClr val="C00000"/>
            </a:solidFill>
          </a:ln>
        </p:spPr>
      </p:pic>
      <p:sp>
        <p:nvSpPr>
          <p:cNvPr id="5" name="线形标注 1 4"/>
          <p:cNvSpPr/>
          <p:nvPr/>
        </p:nvSpPr>
        <p:spPr>
          <a:xfrm>
            <a:off x="6507215" y="321500"/>
            <a:ext cx="2448272" cy="540060"/>
          </a:xfrm>
          <a:prstGeom prst="borderCallout1">
            <a:avLst>
              <a:gd name="adj1" fmla="val 156215"/>
              <a:gd name="adj2" fmla="val 10580"/>
              <a:gd name="adj3" fmla="val 29381"/>
              <a:gd name="adj4" fmla="val 4538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smtClean="0"/>
              <a:t>9.</a:t>
            </a:r>
            <a:r>
              <a:rPr lang="zh-CN" altLang="en-US" sz="2000" b="1" dirty="0" smtClean="0"/>
              <a:t> 本刊内文献检索</a:t>
            </a:r>
            <a:endParaRPr lang="zh-CN" altLang="en-US" sz="2000" b="1" dirty="0"/>
          </a:p>
        </p:txBody>
      </p:sp>
    </p:spTree>
  </p:cSld>
  <p:clrMapOvr>
    <a:masterClrMapping/>
  </p:clrMapOvr>
  <p:transition>
    <p:spli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32802"/>
              <a:ext cx="3084164" cy="429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rPr>
                <a:t>CN</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3149" y="1491630"/>
            <a:ext cx="855345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323461" y="861560"/>
            <a:ext cx="5688699" cy="861774"/>
          </a:xfrm>
          <a:prstGeom prst="rect">
            <a:avLst/>
          </a:prstGeom>
        </p:spPr>
        <p:txBody>
          <a:bodyPr wrap="square">
            <a:spAutoFit/>
          </a:bodyPr>
          <a:lstStyle/>
          <a:p>
            <a:r>
              <a:rPr lang="zh-CN" altLang="en-US" sz="3200" dirty="0" smtClean="0">
                <a:solidFill>
                  <a:srgbClr val="C00000"/>
                </a:solidFill>
              </a:rPr>
              <a:t>省、自治区、直辖市地区号</a:t>
            </a:r>
            <a:endParaRPr lang="zh-CN" altLang="en-US" sz="3200" dirty="0" smtClean="0">
              <a:solidFill>
                <a:srgbClr val="C00000"/>
              </a:solidFill>
            </a:endParaRPr>
          </a:p>
          <a:p>
            <a:endParaRPr lang="zh-CN" altLang="en-US" dirty="0"/>
          </a:p>
        </p:txBody>
      </p:sp>
    </p:spTree>
  </p:cSld>
  <p:clrMapOvr>
    <a:masterClrMapping/>
  </p:clrMapOvr>
  <p:transition>
    <p:split dir="in"/>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a:off x="1187624" y="1200661"/>
            <a:ext cx="762694" cy="431006"/>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3" name="Text Box 6"/>
          <p:cNvSpPr txBox="1">
            <a:spLocks noChangeArrowheads="1"/>
          </p:cNvSpPr>
          <p:nvPr/>
        </p:nvSpPr>
        <p:spPr bwMode="auto">
          <a:xfrm>
            <a:off x="2244610" y="2355726"/>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万方数据</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4" name="AutoShape 7"/>
          <p:cNvSpPr>
            <a:spLocks noChangeArrowheads="1"/>
          </p:cNvSpPr>
          <p:nvPr/>
        </p:nvSpPr>
        <p:spPr bwMode="auto">
          <a:xfrm>
            <a:off x="1187624" y="2380654"/>
            <a:ext cx="762694" cy="491729"/>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ap="flat"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5" name="AutoShape 8"/>
          <p:cNvSpPr>
            <a:spLocks noChangeArrowheads="1"/>
          </p:cNvSpPr>
          <p:nvPr/>
        </p:nvSpPr>
        <p:spPr bwMode="auto">
          <a:xfrm>
            <a:off x="1187624" y="3435846"/>
            <a:ext cx="762694" cy="43815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ap="flat"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6" name="Text Box 9"/>
          <p:cNvSpPr txBox="1">
            <a:spLocks noChangeArrowheads="1"/>
          </p:cNvSpPr>
          <p:nvPr/>
        </p:nvSpPr>
        <p:spPr bwMode="auto">
          <a:xfrm>
            <a:off x="2302667" y="1176739"/>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中国知网 </a:t>
            </a:r>
            <a:r>
              <a:rPr lang="en-US" altLang="zh-CN" sz="4000" b="1" dirty="0" smtClean="0">
                <a:solidFill>
                  <a:srgbClr val="382014"/>
                </a:solidFill>
                <a:latin typeface="微软雅黑" panose="020B0503020204020204" pitchFamily="34" charset="-122"/>
                <a:ea typeface="微软雅黑" panose="020B0503020204020204" pitchFamily="34" charset="-122"/>
              </a:rPr>
              <a:t>CNKI</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7" name="Text Box 10"/>
          <p:cNvSpPr txBox="1">
            <a:spLocks noChangeArrowheads="1"/>
          </p:cNvSpPr>
          <p:nvPr/>
        </p:nvSpPr>
        <p:spPr bwMode="auto">
          <a:xfrm>
            <a:off x="2244610" y="3381840"/>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维普网</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8" name="右箭头 7"/>
          <p:cNvSpPr/>
          <p:nvPr/>
        </p:nvSpPr>
        <p:spPr>
          <a:xfrm>
            <a:off x="6209504" y="2380654"/>
            <a:ext cx="1198364" cy="587407"/>
          </a:xfrm>
          <a:prstGeom prst="rightArrow">
            <a:avLst/>
          </a:prstGeom>
          <a:solidFill>
            <a:srgbClr val="C00000"/>
          </a:solidFill>
          <a:ln w="25400" cap="flat" cmpd="sng" algn="ctr">
            <a:noFill/>
            <a:prstDash val="solid"/>
          </a:ln>
          <a:effectLst/>
        </p:spPr>
        <p:txBody>
          <a:bodyPr anchor="ct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rgbClr val="F8F8F8"/>
              </a:solidFill>
              <a:effectLst/>
              <a:uLnTx/>
              <a:uFillTx/>
              <a:latin typeface="Arial" panose="020B0604020202020204"/>
              <a:ea typeface="宋体" panose="02010600030101010101" pitchFamily="2" charset="-122"/>
              <a:cs typeface="Arial" panose="020B0604020202020204"/>
            </a:endParaRPr>
          </a:p>
        </p:txBody>
      </p:sp>
    </p:spTree>
  </p:cSld>
  <p:clrMapOvr>
    <a:masterClrMapping/>
  </p:clrMapOvr>
  <p:transition>
    <p:split dir="in"/>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0160" y="12065"/>
            <a:ext cx="9133840" cy="5076190"/>
          </a:xfrm>
          <a:prstGeom prst="rect">
            <a:avLst/>
          </a:prstGeom>
        </p:spPr>
      </p:pic>
      <p:sp>
        <p:nvSpPr>
          <p:cNvPr id="3" name="矩形 2"/>
          <p:cNvSpPr/>
          <p:nvPr/>
        </p:nvSpPr>
        <p:spPr>
          <a:xfrm>
            <a:off x="1004570" y="505460"/>
            <a:ext cx="5904865" cy="365125"/>
          </a:xfrm>
          <a:prstGeom prst="rect">
            <a:avLst/>
          </a:prstGeom>
          <a:noFill/>
          <a:ln w="571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标注 3"/>
          <p:cNvSpPr/>
          <p:nvPr/>
        </p:nvSpPr>
        <p:spPr bwMode="auto">
          <a:xfrm>
            <a:off x="3587120" y="1168926"/>
            <a:ext cx="2376264" cy="756084"/>
          </a:xfrm>
          <a:prstGeom prst="wedgeRectCallout">
            <a:avLst>
              <a:gd name="adj1" fmla="val -43859"/>
              <a:gd name="adj2" fmla="val -88127"/>
            </a:avLst>
          </a:prstGeom>
          <a:solidFill>
            <a:srgbClr val="C00000"/>
          </a:solidFill>
          <a:ln w="9525" cap="flat" cmpd="sng" algn="ctr">
            <a:solidFill>
              <a:srgbClr val="C00000"/>
            </a:solidFill>
            <a:prstDash val="solid"/>
            <a:round/>
            <a:headEnd type="none" w="med" len="med"/>
            <a:tailEnd type="none" w="med" len="med"/>
          </a:ln>
          <a:effectLst/>
        </p:spPr>
        <p:txBody>
          <a:bodyPr/>
          <a:lstStyle/>
          <a:p>
            <a:pPr marL="0" marR="0" lvl="0" indent="0" defTabSz="914400" eaLnBrk="0" fontAlgn="base" latinLnBrk="0" hangingPunct="0">
              <a:spcBef>
                <a:spcPct val="0"/>
              </a:spcBef>
              <a:spcAft>
                <a:spcPct val="0"/>
              </a:spcAft>
              <a:buClrTx/>
              <a:buSzTx/>
              <a:buFontTx/>
              <a:buNone/>
              <a:defRPr/>
            </a:pPr>
            <a:r>
              <a:rPr kumimoji="0" lang="zh-CN" altLang="en-US" sz="2400" b="1" i="0" u="none" strike="noStrike" kern="0" cap="none" spc="0" normalizeH="0" baseline="0" noProof="0" dirty="0" smtClean="0">
                <a:ln>
                  <a:noFill/>
                </a:ln>
                <a:solidFill>
                  <a:srgbClr val="FFFFFF"/>
                </a:solidFill>
                <a:effectLst/>
                <a:uLnTx/>
                <a:uFillTx/>
                <a:latin typeface="宋体" panose="02010600030101010101" pitchFamily="2" charset="-122"/>
              </a:rPr>
              <a:t>多种文献类型资源跨库检索</a:t>
            </a:r>
            <a:endParaRPr kumimoji="0" lang="zh-CN" altLang="en-US" sz="2400" b="1" i="0" u="none" strike="noStrike" kern="0" cap="none" spc="0" normalizeH="0" baseline="0" noProof="0" dirty="0">
              <a:ln>
                <a:noFill/>
              </a:ln>
              <a:solidFill>
                <a:srgbClr val="FFFFFF"/>
              </a:solidFill>
              <a:effectLst/>
              <a:uLnTx/>
              <a:uFillTx/>
              <a:latin typeface="宋体" panose="02010600030101010101" pitchFamily="2" charset="-122"/>
            </a:endParaRPr>
          </a:p>
        </p:txBody>
      </p:sp>
      <p:sp>
        <p:nvSpPr>
          <p:cNvPr id="5" name="圆角矩形 4"/>
          <p:cNvSpPr/>
          <p:nvPr/>
        </p:nvSpPr>
        <p:spPr>
          <a:xfrm>
            <a:off x="7199784" y="1"/>
            <a:ext cx="1944216" cy="47541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smtClean="0">
                <a:solidFill>
                  <a:schemeClr val="bg1"/>
                </a:solidFill>
                <a:latin typeface="华文楷体" panose="02010600040101010101" pitchFamily="2" charset="-122"/>
                <a:ea typeface="华文楷体" panose="02010600040101010101" pitchFamily="2" charset="-122"/>
              </a:rPr>
              <a:t>快速检索</a:t>
            </a:r>
            <a:endParaRPr lang="zh-CN" altLang="en-US" sz="2800" b="1" dirty="0">
              <a:solidFill>
                <a:schemeClr val="bg1"/>
              </a:solidFill>
              <a:latin typeface="华文楷体" panose="02010600040101010101" pitchFamily="2" charset="-122"/>
              <a:ea typeface="华文楷体" panose="02010600040101010101" pitchFamily="2"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905" y="27940"/>
            <a:ext cx="9147810" cy="5069205"/>
          </a:xfrm>
          <a:prstGeom prst="rect">
            <a:avLst/>
          </a:prstGeom>
        </p:spPr>
      </p:pic>
    </p:spTree>
  </p:cSld>
  <p:clrMapOvr>
    <a:masterClrMapping/>
  </p:clrMapOvr>
  <p:transition>
    <p:split dir="in"/>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6040" y="47625"/>
            <a:ext cx="9010650" cy="5052060"/>
          </a:xfrm>
          <a:prstGeom prst="rect">
            <a:avLst/>
          </a:prstGeom>
        </p:spPr>
      </p:pic>
    </p:spTree>
  </p:cSld>
  <p:clrMapOvr>
    <a:masterClrMapping/>
  </p:clrMapOvr>
  <p:transition>
    <p:split dir="in"/>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175" y="-3810"/>
            <a:ext cx="9098915" cy="5106670"/>
          </a:xfrm>
          <a:prstGeom prst="rect">
            <a:avLst/>
          </a:prstGeom>
        </p:spPr>
      </p:pic>
    </p:spTree>
  </p:cSld>
  <p:clrMapOvr>
    <a:masterClrMapping/>
  </p:clrMapOvr>
  <p:transition>
    <p:split dir="in"/>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0480" y="-635"/>
            <a:ext cx="9081770" cy="5151120"/>
          </a:xfrm>
          <a:prstGeom prst="rect">
            <a:avLst/>
          </a:prstGeom>
        </p:spPr>
      </p:pic>
    </p:spTree>
  </p:cSld>
  <p:clrMapOvr>
    <a:masterClrMapping/>
  </p:clrMapOvr>
  <p:transition>
    <p:split dir="in"/>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a:off x="1187624" y="1200661"/>
            <a:ext cx="762694" cy="431006"/>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3" name="Text Box 6"/>
          <p:cNvSpPr txBox="1">
            <a:spLocks noChangeArrowheads="1"/>
          </p:cNvSpPr>
          <p:nvPr/>
        </p:nvSpPr>
        <p:spPr bwMode="auto">
          <a:xfrm>
            <a:off x="2244610" y="2355726"/>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万方数据</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4" name="AutoShape 7"/>
          <p:cNvSpPr>
            <a:spLocks noChangeArrowheads="1"/>
          </p:cNvSpPr>
          <p:nvPr/>
        </p:nvSpPr>
        <p:spPr bwMode="auto">
          <a:xfrm>
            <a:off x="1187624" y="2380654"/>
            <a:ext cx="762694" cy="491729"/>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ap="flat"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5" name="AutoShape 8"/>
          <p:cNvSpPr>
            <a:spLocks noChangeArrowheads="1"/>
          </p:cNvSpPr>
          <p:nvPr/>
        </p:nvSpPr>
        <p:spPr bwMode="auto">
          <a:xfrm>
            <a:off x="1187624" y="3435846"/>
            <a:ext cx="762694" cy="43815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D92735"/>
          </a:solidFill>
          <a:ln w="9525" cap="flat" cmpd="sng">
            <a:solidFill>
              <a:srgbClr val="D9273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6" name="Text Box 9"/>
          <p:cNvSpPr txBox="1">
            <a:spLocks noChangeArrowheads="1"/>
          </p:cNvSpPr>
          <p:nvPr/>
        </p:nvSpPr>
        <p:spPr bwMode="auto">
          <a:xfrm>
            <a:off x="2302667" y="1176739"/>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中国知网 </a:t>
            </a:r>
            <a:r>
              <a:rPr lang="en-US" altLang="zh-CN" sz="4000" b="1" dirty="0" smtClean="0">
                <a:solidFill>
                  <a:srgbClr val="382014"/>
                </a:solidFill>
                <a:latin typeface="微软雅黑" panose="020B0503020204020204" pitchFamily="34" charset="-122"/>
                <a:ea typeface="微软雅黑" panose="020B0503020204020204" pitchFamily="34" charset="-122"/>
              </a:rPr>
              <a:t>CNKI</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7" name="Text Box 10"/>
          <p:cNvSpPr txBox="1">
            <a:spLocks noChangeArrowheads="1"/>
          </p:cNvSpPr>
          <p:nvPr/>
        </p:nvSpPr>
        <p:spPr bwMode="auto">
          <a:xfrm>
            <a:off x="2244610" y="3381840"/>
            <a:ext cx="3906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4000" b="1" dirty="0" smtClean="0">
                <a:solidFill>
                  <a:srgbClr val="382014"/>
                </a:solidFill>
                <a:latin typeface="微软雅黑" panose="020B0503020204020204" pitchFamily="34" charset="-122"/>
                <a:ea typeface="微软雅黑" panose="020B0503020204020204" pitchFamily="34" charset="-122"/>
              </a:rPr>
              <a:t>维普网</a:t>
            </a:r>
            <a:endParaRPr lang="zh-CN" altLang="en-US" sz="4000" b="1" dirty="0">
              <a:solidFill>
                <a:srgbClr val="382014"/>
              </a:solidFill>
              <a:latin typeface="微软雅黑" panose="020B0503020204020204" pitchFamily="34" charset="-122"/>
              <a:ea typeface="微软雅黑" panose="020B0503020204020204" pitchFamily="34" charset="-122"/>
            </a:endParaRPr>
          </a:p>
        </p:txBody>
      </p:sp>
      <p:sp>
        <p:nvSpPr>
          <p:cNvPr id="8" name="右箭头 7"/>
          <p:cNvSpPr/>
          <p:nvPr/>
        </p:nvSpPr>
        <p:spPr>
          <a:xfrm>
            <a:off x="6389626" y="3420765"/>
            <a:ext cx="1198364" cy="587407"/>
          </a:xfrm>
          <a:prstGeom prst="rightArrow">
            <a:avLst/>
          </a:prstGeom>
          <a:solidFill>
            <a:srgbClr val="C00000"/>
          </a:solidFill>
          <a:ln w="25400" cap="flat" cmpd="sng" algn="ctr">
            <a:noFill/>
            <a:prstDash val="solid"/>
          </a:ln>
          <a:effectLst/>
        </p:spPr>
        <p:txBody>
          <a:bodyPr anchor="ct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rgbClr val="F8F8F8"/>
              </a:solidFill>
              <a:effectLst/>
              <a:uLnTx/>
              <a:uFillTx/>
              <a:latin typeface="Arial" panose="020B0604020202020204"/>
              <a:ea typeface="宋体" panose="02010600030101010101" pitchFamily="2" charset="-122"/>
              <a:cs typeface="Arial" panose="020B0604020202020204"/>
            </a:endParaRPr>
          </a:p>
        </p:txBody>
      </p:sp>
    </p:spTree>
  </p:cSld>
  <p:clrMapOvr>
    <a:masterClrMapping/>
  </p:clrMapOvr>
  <p:transition>
    <p:split dir="in"/>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56875"/>
              <a:ext cx="3084164" cy="3551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rPr>
                <a:t>维普网（未购买）</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313139" y="843558"/>
            <a:ext cx="8493849" cy="1578317"/>
          </a:xfrm>
          <a:prstGeom prst="rect">
            <a:avLst/>
          </a:prstGeom>
        </p:spPr>
        <p:txBody>
          <a:bodyPr wrap="square">
            <a:spAutoFit/>
          </a:bodyPr>
          <a:lstStyle/>
          <a:p>
            <a:pPr>
              <a:lnSpc>
                <a:spcPct val="125000"/>
              </a:lnSpc>
            </a:pPr>
            <a:r>
              <a:rPr lang="en-US" altLang="zh-CN" sz="2000" b="1" dirty="0" smtClean="0">
                <a:solidFill>
                  <a:srgbClr val="C00000"/>
                </a:solidFill>
                <a:latin typeface="+mn-ea"/>
              </a:rPr>
              <a:t>	</a:t>
            </a:r>
            <a:r>
              <a:rPr lang="zh-CN" altLang="en-US" sz="2000" b="1" dirty="0" smtClean="0">
                <a:solidFill>
                  <a:srgbClr val="C00000"/>
                </a:solidFill>
                <a:latin typeface="+mn-ea"/>
              </a:rPr>
              <a:t>维普网</a:t>
            </a:r>
            <a:r>
              <a:rPr lang="zh-CN" altLang="en-US" sz="2000" b="1" dirty="0">
                <a:latin typeface="+mn-ea"/>
              </a:rPr>
              <a:t>前身是重庆维普资讯公司</a:t>
            </a:r>
            <a:r>
              <a:rPr lang="en-US" altLang="zh-CN" sz="2000" b="1" dirty="0">
                <a:latin typeface="+mn-ea"/>
              </a:rPr>
              <a:t>1989</a:t>
            </a:r>
            <a:r>
              <a:rPr lang="zh-CN" altLang="en-US" sz="2000" b="1" dirty="0">
                <a:latin typeface="+mn-ea"/>
              </a:rPr>
              <a:t>年创建的</a:t>
            </a:r>
            <a:r>
              <a:rPr lang="en-US" altLang="zh-CN" sz="2000" b="1" dirty="0">
                <a:latin typeface="+mn-ea"/>
              </a:rPr>
              <a:t>《</a:t>
            </a:r>
            <a:r>
              <a:rPr lang="zh-CN" altLang="en-US" sz="2000" b="1" dirty="0">
                <a:latin typeface="+mn-ea"/>
              </a:rPr>
              <a:t>中文科技期刊篇名数据库</a:t>
            </a:r>
            <a:r>
              <a:rPr lang="en-US" altLang="zh-CN" sz="2000" b="1" dirty="0">
                <a:latin typeface="+mn-ea"/>
              </a:rPr>
              <a:t>》</a:t>
            </a:r>
            <a:r>
              <a:rPr lang="zh-CN" altLang="en-US" sz="2000" b="1" dirty="0">
                <a:latin typeface="+mn-ea"/>
              </a:rPr>
              <a:t>，现已成为集全文、文摘、题录等形式为一体的综合性文献数据库。</a:t>
            </a:r>
            <a:r>
              <a:rPr lang="zh-CN" altLang="en-US" sz="2000" b="1" dirty="0" smtClean="0">
                <a:latin typeface="+mn-ea"/>
              </a:rPr>
              <a:t>收录中文期刊</a:t>
            </a:r>
            <a:r>
              <a:rPr lang="en-US" altLang="zh-CN" sz="2000" b="1" dirty="0" smtClean="0">
                <a:latin typeface="+mn-ea"/>
              </a:rPr>
              <a:t>12000</a:t>
            </a:r>
            <a:r>
              <a:rPr lang="zh-CN" altLang="en-US" sz="2000" b="1" dirty="0">
                <a:latin typeface="+mn-ea"/>
              </a:rPr>
              <a:t>余种</a:t>
            </a:r>
            <a:r>
              <a:rPr lang="zh-CN" altLang="en-US" sz="2000" b="1" dirty="0" smtClean="0">
                <a:latin typeface="+mn-ea"/>
              </a:rPr>
              <a:t>，外文期刊</a:t>
            </a:r>
            <a:r>
              <a:rPr lang="en-US" altLang="zh-CN" sz="2000" b="1" dirty="0" smtClean="0">
                <a:latin typeface="+mn-ea"/>
              </a:rPr>
              <a:t>11300</a:t>
            </a:r>
            <a:r>
              <a:rPr lang="zh-CN" altLang="en-US" sz="2000" b="1" dirty="0" smtClean="0">
                <a:latin typeface="+mn-ea"/>
              </a:rPr>
              <a:t>多种，遴选</a:t>
            </a:r>
            <a:r>
              <a:rPr lang="en-US" altLang="zh-CN" sz="2000" b="1" dirty="0" smtClean="0">
                <a:latin typeface="+mn-ea"/>
              </a:rPr>
              <a:t>420</a:t>
            </a:r>
            <a:r>
              <a:rPr lang="zh-CN" altLang="en-US" sz="2000" b="1" dirty="0" smtClean="0">
                <a:latin typeface="+mn-ea"/>
              </a:rPr>
              <a:t>多种报纸精华，形成了海量文献系列数据库。</a:t>
            </a:r>
            <a:endParaRPr lang="en-US" altLang="zh-CN" sz="2000" b="1" dirty="0" smtClean="0">
              <a:latin typeface="+mn-ea"/>
            </a:endParaRPr>
          </a:p>
        </p:txBody>
      </p:sp>
      <p:sp>
        <p:nvSpPr>
          <p:cNvPr id="10" name="矩形 9"/>
          <p:cNvSpPr/>
          <p:nvPr/>
        </p:nvSpPr>
        <p:spPr>
          <a:xfrm>
            <a:off x="611560" y="332986"/>
            <a:ext cx="2991485" cy="460375"/>
          </a:xfrm>
          <a:prstGeom prst="rect">
            <a:avLst/>
          </a:prstGeom>
        </p:spPr>
        <p:txBody>
          <a:bodyPr wrap="none">
            <a:spAutoFit/>
          </a:bodyPr>
          <a:lstStyle/>
          <a:p>
            <a:r>
              <a:rPr lang="en-US" altLang="zh-CN" sz="2400" dirty="0" smtClean="0">
                <a:solidFill>
                  <a:srgbClr val="C00000"/>
                </a:solidFill>
              </a:rPr>
              <a:t>http</a:t>
            </a:r>
            <a:r>
              <a:rPr lang="en-US" altLang="zh-CN" sz="2400" dirty="0">
                <a:solidFill>
                  <a:srgbClr val="C00000"/>
                </a:solidFill>
              </a:rPr>
              <a:t>://www.cqvip.com</a:t>
            </a:r>
            <a:endParaRPr lang="zh-CN" altLang="en-US" sz="2400" dirty="0">
              <a:solidFill>
                <a:srgbClr val="C00000"/>
              </a:solidFill>
            </a:endParaRPr>
          </a:p>
        </p:txBody>
      </p:sp>
      <p:sp>
        <p:nvSpPr>
          <p:cNvPr id="11" name="TextBox 10"/>
          <p:cNvSpPr txBox="1"/>
          <p:nvPr/>
        </p:nvSpPr>
        <p:spPr>
          <a:xfrm>
            <a:off x="701570" y="2526745"/>
            <a:ext cx="4206601" cy="2308324"/>
          </a:xfrm>
          <a:prstGeom prst="rect">
            <a:avLst/>
          </a:prstGeom>
          <a:noFill/>
        </p:spPr>
        <p:txBody>
          <a:bodyPr wrap="none" rtlCol="0">
            <a:spAutoFit/>
          </a:bodyPr>
          <a:lstStyle/>
          <a:p>
            <a:r>
              <a:rPr lang="zh-CN" altLang="en-US" sz="2400" b="1" dirty="0" smtClean="0">
                <a:solidFill>
                  <a:srgbClr val="C00000"/>
                </a:solidFill>
              </a:rPr>
              <a:t>数据库资源：</a:t>
            </a:r>
            <a:endParaRPr lang="en-US" altLang="zh-CN" sz="2400" b="1" dirty="0" smtClean="0">
              <a:solidFill>
                <a:srgbClr val="C00000"/>
              </a:solidFill>
            </a:endParaRPr>
          </a:p>
          <a:p>
            <a:r>
              <a:rPr lang="en-US" altLang="zh-CN" sz="2400" b="1" dirty="0" smtClean="0"/>
              <a:t>《</a:t>
            </a:r>
            <a:r>
              <a:rPr lang="zh-CN" altLang="en-US" sz="2400" b="1" dirty="0" smtClean="0"/>
              <a:t>中文科技期刊数据库</a:t>
            </a:r>
            <a:r>
              <a:rPr lang="en-US" altLang="zh-CN" sz="2400" b="1" dirty="0" smtClean="0"/>
              <a:t>》</a:t>
            </a:r>
            <a:endParaRPr lang="en-US" altLang="zh-CN" sz="2400" b="1" dirty="0" smtClean="0"/>
          </a:p>
          <a:p>
            <a:r>
              <a:rPr lang="en-US" altLang="zh-CN" sz="2400" b="1" dirty="0" smtClean="0"/>
              <a:t>《</a:t>
            </a:r>
            <a:r>
              <a:rPr lang="zh-CN" altLang="en-US" sz="2400" b="1" dirty="0"/>
              <a:t>中文科技期刊引文数据库</a:t>
            </a:r>
            <a:r>
              <a:rPr lang="en-US" altLang="zh-CN" sz="2400" b="1" dirty="0"/>
              <a:t>》</a:t>
            </a:r>
            <a:endParaRPr lang="en-US" altLang="zh-CN" sz="2400" b="1" dirty="0"/>
          </a:p>
          <a:p>
            <a:r>
              <a:rPr lang="en-US" altLang="zh-CN" sz="2400" b="1" dirty="0" smtClean="0"/>
              <a:t>《</a:t>
            </a:r>
            <a:r>
              <a:rPr lang="zh-CN" altLang="en-US" sz="2400" b="1" dirty="0"/>
              <a:t>外文科技</a:t>
            </a:r>
            <a:r>
              <a:rPr lang="zh-CN" altLang="en-US" sz="2400" b="1" dirty="0" smtClean="0"/>
              <a:t>期刊数据库</a:t>
            </a:r>
            <a:r>
              <a:rPr lang="en-US" altLang="zh-CN" sz="2400" b="1" dirty="0"/>
              <a:t>》</a:t>
            </a:r>
            <a:endParaRPr lang="en-US" altLang="zh-CN" sz="2400" b="1" dirty="0"/>
          </a:p>
          <a:p>
            <a:r>
              <a:rPr lang="en-US" altLang="zh-CN" sz="2400" b="1" dirty="0" smtClean="0"/>
              <a:t>《</a:t>
            </a:r>
            <a:r>
              <a:rPr lang="zh-CN" altLang="en-US" sz="2400" b="1" dirty="0" smtClean="0"/>
              <a:t>中国</a:t>
            </a:r>
            <a:r>
              <a:rPr lang="zh-CN" altLang="en-US" sz="2400" b="1" dirty="0"/>
              <a:t>科技经济新闻数据库</a:t>
            </a:r>
            <a:r>
              <a:rPr lang="en-US" altLang="zh-CN" sz="2400" b="1" dirty="0" smtClean="0"/>
              <a:t>》</a:t>
            </a:r>
            <a:endParaRPr lang="en-US" altLang="zh-CN" sz="2400" b="1" dirty="0" smtClean="0"/>
          </a:p>
          <a:p>
            <a:r>
              <a:rPr lang="en-US" altLang="zh-CN" sz="2400" b="1" dirty="0" smtClean="0"/>
              <a:t>《</a:t>
            </a:r>
            <a:r>
              <a:rPr lang="zh-CN" altLang="en-US" sz="2400" b="1" dirty="0" smtClean="0"/>
              <a:t>中国科学指标数据库</a:t>
            </a:r>
            <a:r>
              <a:rPr lang="en-US" altLang="zh-CN" sz="2400" b="1" dirty="0" smtClean="0"/>
              <a:t>》  </a:t>
            </a:r>
            <a:endParaRPr lang="zh-CN" altLang="en-US" sz="2400" b="1" dirty="0"/>
          </a:p>
        </p:txBody>
      </p:sp>
    </p:spTree>
  </p:cSld>
  <p:clrMapOvr>
    <a:masterClrMapping/>
  </p:clrMapOvr>
  <p:transition>
    <p:split dir="in"/>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305" y="15875"/>
            <a:ext cx="9049385" cy="5024755"/>
          </a:xfrm>
          <a:prstGeom prst="rect">
            <a:avLst/>
          </a:prstGeom>
        </p:spPr>
      </p:pic>
    </p:spTree>
  </p:cSld>
  <p:clrMapOvr>
    <a:masterClrMapping/>
  </p:clrMapOvr>
  <p:transition>
    <p:split dir="in"/>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7686"/>
            <a:ext cx="6840760" cy="1077218"/>
          </a:xfrm>
          <a:prstGeom prst="rect">
            <a:avLst/>
          </a:prstGeom>
          <a:solidFill>
            <a:srgbClr val="C00000"/>
          </a:solidFill>
        </p:spPr>
        <p:txBody>
          <a:bodyPr wrap="square">
            <a:spAutoFit/>
          </a:bodyPr>
          <a:lstStyle/>
          <a:p>
            <a:r>
              <a:rPr lang="zh-CN" altLang="en-US" sz="3200" b="1" dirty="0">
                <a:solidFill>
                  <a:schemeClr val="bg1"/>
                </a:solidFill>
              </a:rPr>
              <a:t>推荐</a:t>
            </a:r>
            <a:r>
              <a:rPr lang="en-US" altLang="zh-CN" sz="3200" b="1" dirty="0">
                <a:solidFill>
                  <a:schemeClr val="bg1"/>
                </a:solidFill>
              </a:rPr>
              <a:t>—</a:t>
            </a:r>
            <a:r>
              <a:rPr lang="zh-CN" altLang="en-US" sz="3200" b="1" dirty="0">
                <a:solidFill>
                  <a:schemeClr val="bg1"/>
                </a:solidFill>
              </a:rPr>
              <a:t>中国国家图书馆之维</a:t>
            </a:r>
            <a:r>
              <a:rPr lang="zh-CN" altLang="en-US" sz="3200" b="1" dirty="0" smtClean="0">
                <a:solidFill>
                  <a:schemeClr val="bg1"/>
                </a:solidFill>
              </a:rPr>
              <a:t>普</a:t>
            </a:r>
            <a:endParaRPr lang="en-US" altLang="zh-CN" sz="3200" b="1" dirty="0" smtClean="0">
              <a:solidFill>
                <a:schemeClr val="bg1"/>
              </a:solidFill>
            </a:endParaRPr>
          </a:p>
          <a:p>
            <a:r>
              <a:rPr lang="zh-CN" altLang="en-US" sz="3200" b="1" dirty="0">
                <a:solidFill>
                  <a:schemeClr val="bg1"/>
                </a:solidFill>
              </a:rPr>
              <a:t>不受</a:t>
            </a:r>
            <a:r>
              <a:rPr lang="en-US" altLang="zh-CN" sz="3200" b="1" dirty="0">
                <a:solidFill>
                  <a:schemeClr val="bg1"/>
                </a:solidFill>
              </a:rPr>
              <a:t>IP</a:t>
            </a:r>
            <a:r>
              <a:rPr lang="zh-CN" altLang="en-US" sz="3200" b="1" dirty="0">
                <a:solidFill>
                  <a:schemeClr val="bg1"/>
                </a:solidFill>
              </a:rPr>
              <a:t>限制，可以下载</a:t>
            </a:r>
            <a:r>
              <a:rPr lang="zh-CN" altLang="en-US" sz="3200" b="1" dirty="0" smtClean="0">
                <a:solidFill>
                  <a:schemeClr val="bg1"/>
                </a:solidFill>
              </a:rPr>
              <a:t>全文</a:t>
            </a:r>
            <a:endParaRPr lang="zh-CN" altLang="en-US" sz="3200" b="1" dirty="0">
              <a:solidFill>
                <a:schemeClr val="bg1"/>
              </a:solidFill>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97564"/>
            <a:ext cx="9144000" cy="4237407"/>
          </a:xfrm>
          <a:prstGeom prst="rect">
            <a:avLst/>
          </a:prstGeom>
        </p:spPr>
      </p:pic>
      <p:sp>
        <p:nvSpPr>
          <p:cNvPr id="4" name="矩形 3"/>
          <p:cNvSpPr/>
          <p:nvPr/>
        </p:nvSpPr>
        <p:spPr>
          <a:xfrm>
            <a:off x="1094105" y="2580640"/>
            <a:ext cx="2151380" cy="583565"/>
          </a:xfrm>
          <a:prstGeom prst="rect">
            <a:avLst/>
          </a:prstGeom>
          <a:solidFill>
            <a:srgbClr val="C00000"/>
          </a:solidFill>
        </p:spPr>
        <p:txBody>
          <a:bodyPr wrap="square">
            <a:spAutoFit/>
          </a:bodyPr>
          <a:lstStyle/>
          <a:p>
            <a:r>
              <a:rPr lang="en-US" altLang="zh-CN" sz="3200" dirty="0">
                <a:solidFill>
                  <a:schemeClr val="bg1"/>
                </a:solidFill>
              </a:rPr>
              <a:t>www.nlc.cn</a:t>
            </a:r>
            <a:endParaRPr lang="zh-CN" altLang="en-US" sz="3200" dirty="0">
              <a:solidFill>
                <a:schemeClr val="bg1"/>
              </a:solidFill>
            </a:endParaRPr>
          </a:p>
        </p:txBody>
      </p:sp>
      <p:sp>
        <p:nvSpPr>
          <p:cNvPr id="5" name="矩形 4"/>
          <p:cNvSpPr/>
          <p:nvPr/>
        </p:nvSpPr>
        <p:spPr>
          <a:xfrm>
            <a:off x="6884924" y="2692232"/>
            <a:ext cx="1368152" cy="216024"/>
          </a:xfrm>
          <a:prstGeom prst="rect">
            <a:avLst/>
          </a:prstGeom>
          <a:noFill/>
          <a:ln w="571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线形标注 1 6"/>
          <p:cNvSpPr/>
          <p:nvPr/>
        </p:nvSpPr>
        <p:spPr>
          <a:xfrm>
            <a:off x="4355976" y="3219822"/>
            <a:ext cx="2528948" cy="486054"/>
          </a:xfrm>
          <a:prstGeom prst="borderCallout1">
            <a:avLst>
              <a:gd name="adj1" fmla="val -5979"/>
              <a:gd name="adj2" fmla="val 86187"/>
              <a:gd name="adj3" fmla="val -78248"/>
              <a:gd name="adj4" fmla="val 13133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smtClean="0"/>
              <a:t>①注册并登陆</a:t>
            </a:r>
            <a:endParaRPr lang="zh-CN" altLang="en-US" sz="2800" b="1" dirty="0"/>
          </a:p>
        </p:txBody>
      </p:sp>
    </p:spTree>
  </p:cSld>
  <p:clrMapOvr>
    <a:masterClrMapping/>
  </p:clrMapOvr>
  <p:transition>
    <p:split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4283969" y="93542"/>
            <a:ext cx="5083547" cy="966041"/>
            <a:chOff x="0" y="3685"/>
            <a:chExt cx="3758981" cy="586763"/>
          </a:xfrm>
          <a:solidFill>
            <a:schemeClr val="accent2">
              <a:lumMod val="75000"/>
            </a:schemeClr>
          </a:solidFill>
        </p:grpSpPr>
        <p:grpSp>
          <p:nvGrpSpPr>
            <p:cNvPr id="3" name="Group 4"/>
            <p:cNvGrpSpPr/>
            <p:nvPr/>
          </p:nvGrpSpPr>
          <p:grpSpPr bwMode="auto">
            <a:xfrm>
              <a:off x="0" y="3685"/>
              <a:ext cx="3758981" cy="372862"/>
              <a:chOff x="0" y="0"/>
              <a:chExt cx="1566494" cy="372862"/>
            </a:xfrm>
            <a:grpFill/>
          </p:grpSpPr>
          <p:sp>
            <p:nvSpPr>
              <p:cNvPr id="6"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4"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文本框 5"/>
            <p:cNvSpPr>
              <a:spLocks noChangeArrowheads="1"/>
            </p:cNvSpPr>
            <p:nvPr/>
          </p:nvSpPr>
          <p:spPr bwMode="auto">
            <a:xfrm>
              <a:off x="382313" y="56875"/>
              <a:ext cx="3084164" cy="3177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中国标准连续出版物号</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395536" y="883498"/>
            <a:ext cx="8280920" cy="3428439"/>
          </a:xfrm>
          <a:prstGeom prst="rect">
            <a:avLst/>
          </a:prstGeom>
        </p:spPr>
        <p:txBody>
          <a:bodyPr wrap="square">
            <a:spAutoFit/>
          </a:bodyPr>
          <a:lstStyle/>
          <a:p>
            <a:pPr>
              <a:lnSpc>
                <a:spcPct val="114000"/>
              </a:lnSpc>
            </a:pPr>
            <a:r>
              <a:rPr lang="en-US" altLang="zh-CN" sz="24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中国标准连续出版物号（</a:t>
            </a:r>
            <a:r>
              <a:rPr lang="en-US" altLang="zh-CN" sz="2400" b="1" dirty="0" smtClean="0">
                <a:latin typeface="微软雅黑" panose="020B0503020204020204" pitchFamily="34" charset="-122"/>
                <a:ea typeface="微软雅黑" panose="020B0503020204020204" pitchFamily="34" charset="-122"/>
              </a:rPr>
              <a:t>GB/T 9999-2001</a:t>
            </a:r>
            <a:r>
              <a:rPr lang="zh-CN" altLang="en-US" sz="2400" b="1" dirty="0" smtClean="0">
                <a:latin typeface="微软雅黑" panose="020B0503020204020204" pitchFamily="34" charset="-122"/>
                <a:ea typeface="微软雅黑" panose="020B0503020204020204" pitchFamily="34" charset="-122"/>
              </a:rPr>
              <a:t>）由国际标准连续出版物号和国内统一连续出版物号两部分组成。</a:t>
            </a:r>
            <a:endParaRPr lang="en-US" altLang="zh-CN" sz="2400" b="1" dirty="0" smtClean="0">
              <a:latin typeface="微软雅黑" panose="020B0503020204020204" pitchFamily="34" charset="-122"/>
              <a:ea typeface="微软雅黑" panose="020B0503020204020204" pitchFamily="34" charset="-122"/>
            </a:endParaRPr>
          </a:p>
          <a:p>
            <a:pPr algn="ctr">
              <a:lnSpc>
                <a:spcPct val="114000"/>
              </a:lnSpc>
            </a:pPr>
            <a:r>
              <a:rPr lang="zh-CN" altLang="en-US" sz="2400" b="1" dirty="0" smtClean="0">
                <a:latin typeface="微软雅黑" panose="020B0503020204020204" pitchFamily="34" charset="-122"/>
                <a:ea typeface="微软雅黑" panose="020B0503020204020204" pitchFamily="34" charset="-122"/>
              </a:rPr>
              <a:t>中国标准连续出版物号结构：</a:t>
            </a:r>
            <a:endParaRPr lang="zh-CN" altLang="en-US" sz="2400" b="1" dirty="0" smtClean="0">
              <a:latin typeface="微软雅黑" panose="020B0503020204020204" pitchFamily="34" charset="-122"/>
              <a:ea typeface="微软雅黑" panose="020B0503020204020204" pitchFamily="34" charset="-122"/>
            </a:endParaRPr>
          </a:p>
          <a:p>
            <a:pPr algn="ctr">
              <a:lnSpc>
                <a:spcPct val="114000"/>
              </a:lnSpc>
            </a:pPr>
            <a:r>
              <a:rPr lang="en-US" altLang="zh-CN" sz="2400" b="1" dirty="0" smtClean="0">
                <a:solidFill>
                  <a:srgbClr val="C00000"/>
                </a:solidFill>
                <a:latin typeface="微软雅黑" panose="020B0503020204020204" pitchFamily="34" charset="-122"/>
                <a:ea typeface="微软雅黑" panose="020B0503020204020204" pitchFamily="34" charset="-122"/>
              </a:rPr>
              <a:t>ISSN ××××-××××</a:t>
            </a: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algn="ctr">
              <a:lnSpc>
                <a:spcPct val="114000"/>
              </a:lnSpc>
            </a:pPr>
            <a:r>
              <a:rPr lang="en-US" altLang="zh-CN" sz="2400" b="1" dirty="0" smtClean="0">
                <a:solidFill>
                  <a:srgbClr val="C00000"/>
                </a:solidFill>
                <a:latin typeface="微软雅黑" panose="020B0503020204020204" pitchFamily="34" charset="-122"/>
                <a:ea typeface="微软雅黑" panose="020B0503020204020204" pitchFamily="34" charset="-122"/>
              </a:rPr>
              <a:t>CN ××-××××/××</a:t>
            </a: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algn="ctr">
              <a:lnSpc>
                <a:spcPct val="114000"/>
              </a:lnSpc>
            </a:pPr>
            <a:r>
              <a:rPr lang="zh-CN" altLang="en-US" sz="2400" b="1" dirty="0" smtClean="0">
                <a:latin typeface="微软雅黑" panose="020B0503020204020204" pitchFamily="34" charset="-122"/>
                <a:ea typeface="微软雅黑" panose="020B0503020204020204" pitchFamily="34" charset="-122"/>
              </a:rPr>
              <a:t>如</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读者</a:t>
            </a:r>
            <a:r>
              <a:rPr lang="en-US" altLang="zh-CN"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gn="ctr">
              <a:lnSpc>
                <a:spcPct val="114000"/>
              </a:lnSpc>
            </a:pPr>
            <a:r>
              <a:rPr lang="en-US" altLang="zh-CN" sz="2400" b="1" dirty="0" smtClean="0">
                <a:latin typeface="微软雅黑" panose="020B0503020204020204" pitchFamily="34" charset="-122"/>
                <a:ea typeface="微软雅黑" panose="020B0503020204020204" pitchFamily="34" charset="-122"/>
              </a:rPr>
              <a:t>ISSN 1005-1805</a:t>
            </a:r>
            <a:endParaRPr lang="en-US" altLang="zh-CN" sz="2400" b="1" dirty="0" smtClean="0">
              <a:latin typeface="微软雅黑" panose="020B0503020204020204" pitchFamily="34" charset="-122"/>
              <a:ea typeface="微软雅黑" panose="020B0503020204020204" pitchFamily="34" charset="-122"/>
            </a:endParaRPr>
          </a:p>
          <a:p>
            <a:pPr algn="ctr">
              <a:lnSpc>
                <a:spcPct val="114000"/>
              </a:lnSpc>
            </a:pPr>
            <a:r>
              <a:rPr lang="en-US" altLang="zh-CN" sz="2400" b="1" dirty="0" smtClean="0">
                <a:latin typeface="微软雅黑" panose="020B0503020204020204" pitchFamily="34" charset="-122"/>
                <a:ea typeface="微软雅黑" panose="020B0503020204020204" pitchFamily="34" charset="-122"/>
              </a:rPr>
              <a:t>CN 62-1118/Z</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p:transition>
    <p:split dir="in"/>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695" y="227120"/>
            <a:ext cx="5940660" cy="1077218"/>
          </a:xfrm>
          <a:prstGeom prst="rect">
            <a:avLst/>
          </a:prstGeom>
          <a:noFill/>
        </p:spPr>
        <p:txBody>
          <a:bodyPr wrap="square" rtlCol="0">
            <a:spAutoFit/>
          </a:bodyPr>
          <a:lstStyle/>
          <a:p>
            <a:r>
              <a:rPr lang="zh-CN" altLang="en-US" sz="2800" b="1" dirty="0" smtClean="0">
                <a:solidFill>
                  <a:srgbClr val="C00000"/>
                </a:solidFill>
              </a:rPr>
              <a:t>其它中文电子期刊数据库</a:t>
            </a:r>
            <a:endParaRPr lang="en-US" altLang="zh-CN" sz="2800" b="1" dirty="0" smtClean="0">
              <a:solidFill>
                <a:srgbClr val="C00000"/>
              </a:solidFill>
            </a:endParaRPr>
          </a:p>
          <a:p>
            <a:endParaRPr lang="en-US" altLang="zh-CN" dirty="0"/>
          </a:p>
          <a:p>
            <a:endParaRPr lang="zh-CN" altLang="en-US" dirty="0"/>
          </a:p>
        </p:txBody>
      </p:sp>
      <p:sp>
        <p:nvSpPr>
          <p:cNvPr id="3" name="TextBox 2"/>
          <p:cNvSpPr txBox="1"/>
          <p:nvPr/>
        </p:nvSpPr>
        <p:spPr>
          <a:xfrm>
            <a:off x="1134666" y="660369"/>
            <a:ext cx="3821430" cy="4523105"/>
          </a:xfrm>
          <a:prstGeom prst="rect">
            <a:avLst/>
          </a:prstGeom>
          <a:noFill/>
        </p:spPr>
        <p:txBody>
          <a:bodyPr wrap="square" rtlCol="0">
            <a:spAutoFit/>
          </a:bodyPr>
          <a:lstStyle/>
          <a:p>
            <a:pPr marL="285750" indent="-285750">
              <a:lnSpc>
                <a:spcPct val="200000"/>
              </a:lnSpc>
              <a:buBlip>
                <a:blip r:embed="rId1"/>
              </a:buBlip>
            </a:pPr>
            <a:r>
              <a:rPr lang="zh-CN" altLang="en-US" sz="2400" dirty="0"/>
              <a:t>读秀</a:t>
            </a:r>
            <a:r>
              <a:rPr lang="en-US" altLang="zh-CN" sz="2400" dirty="0"/>
              <a:t>——</a:t>
            </a:r>
            <a:r>
              <a:rPr lang="zh-CN" altLang="en-US" sz="2400" dirty="0"/>
              <a:t>期刊频道</a:t>
            </a:r>
            <a:endParaRPr lang="zh-CN" altLang="en-US" sz="2400" dirty="0"/>
          </a:p>
          <a:p>
            <a:pPr marL="285750" indent="-285750">
              <a:lnSpc>
                <a:spcPct val="200000"/>
              </a:lnSpc>
              <a:buBlip>
                <a:blip r:embed="rId1"/>
              </a:buBlip>
            </a:pPr>
            <a:r>
              <a:rPr lang="zh-CN" altLang="en-US" sz="2400" dirty="0"/>
              <a:t>超星期刊</a:t>
            </a:r>
            <a:endParaRPr lang="zh-CN" altLang="en-US" sz="2400" dirty="0"/>
          </a:p>
          <a:p>
            <a:pPr marL="285750" indent="-285750">
              <a:lnSpc>
                <a:spcPct val="200000"/>
              </a:lnSpc>
              <a:buBlip>
                <a:blip r:embed="rId1"/>
              </a:buBlip>
            </a:pPr>
            <a:r>
              <a:rPr lang="zh-CN" altLang="en-US" sz="2400" dirty="0"/>
              <a:t>全国报刊索引（未购买）</a:t>
            </a:r>
            <a:endParaRPr lang="zh-CN" altLang="en-US" sz="2400" dirty="0"/>
          </a:p>
          <a:p>
            <a:pPr marL="285750" indent="-285750">
              <a:lnSpc>
                <a:spcPct val="200000"/>
              </a:lnSpc>
              <a:buBlip>
                <a:blip r:embed="rId1"/>
              </a:buBlip>
            </a:pPr>
            <a:r>
              <a:rPr lang="zh-CN" altLang="en-US" sz="2400" dirty="0"/>
              <a:t>博看人文畅销期刊</a:t>
            </a:r>
            <a:endParaRPr lang="zh-CN" altLang="en-US" sz="2400" dirty="0"/>
          </a:p>
          <a:p>
            <a:pPr marL="285750" indent="-285750">
              <a:lnSpc>
                <a:spcPct val="200000"/>
              </a:lnSpc>
              <a:buBlip>
                <a:blip r:embed="rId1"/>
              </a:buBlip>
            </a:pPr>
            <a:r>
              <a:rPr lang="zh-CN" altLang="en-US" sz="2400" dirty="0"/>
              <a:t>大成老旧期刊</a:t>
            </a:r>
            <a:r>
              <a:rPr lang="zh-CN" altLang="en-US" sz="2400" dirty="0" smtClean="0"/>
              <a:t>全文库</a:t>
            </a:r>
            <a:endParaRPr lang="zh-CN" altLang="en-US" sz="2400" dirty="0" smtClean="0"/>
          </a:p>
          <a:p>
            <a:pPr marL="285750" indent="-285750">
              <a:lnSpc>
                <a:spcPct val="200000"/>
              </a:lnSpc>
              <a:buBlip>
                <a:blip r:embed="rId1"/>
              </a:buBlip>
            </a:pPr>
            <a:r>
              <a:rPr lang="zh-CN" altLang="zh-CN" sz="2400" dirty="0"/>
              <a:t>人大复印资料全文库</a:t>
            </a:r>
            <a:endParaRPr lang="zh-CN" altLang="zh-CN" sz="2400" dirty="0"/>
          </a:p>
        </p:txBody>
      </p:sp>
    </p:spTree>
  </p:cSld>
  <p:clrMapOvr>
    <a:masterClrMapping/>
  </p:clrMapOvr>
  <p:transition>
    <p:split dir="in"/>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1560" y="883499"/>
            <a:ext cx="8055895" cy="3921900"/>
          </a:xfrm>
          <a:prstGeom prst="rect">
            <a:avLst/>
          </a:prstGeom>
        </p:spPr>
      </p:pic>
      <p:sp>
        <p:nvSpPr>
          <p:cNvPr id="3" name="椭圆 4"/>
          <p:cNvSpPr>
            <a:spLocks noChangeArrowheads="1"/>
          </p:cNvSpPr>
          <p:nvPr/>
        </p:nvSpPr>
        <p:spPr bwMode="auto">
          <a:xfrm>
            <a:off x="2411760" y="1942542"/>
            <a:ext cx="685800" cy="342900"/>
          </a:xfrm>
          <a:prstGeom prst="ellipse">
            <a:avLst/>
          </a:prstGeom>
          <a:noFill/>
          <a:ln w="57150" algn="ctr">
            <a:solidFill>
              <a:srgbClr val="C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b="1"/>
          </a:p>
        </p:txBody>
      </p:sp>
      <p:grpSp>
        <p:nvGrpSpPr>
          <p:cNvPr id="4" name="Group 3"/>
          <p:cNvGrpSpPr/>
          <p:nvPr/>
        </p:nvGrpSpPr>
        <p:grpSpPr bwMode="auto">
          <a:xfrm>
            <a:off x="4283969" y="93542"/>
            <a:ext cx="5083547" cy="966041"/>
            <a:chOff x="0" y="3685"/>
            <a:chExt cx="3758981" cy="586763"/>
          </a:xfrm>
          <a:solidFill>
            <a:schemeClr val="accent2">
              <a:lumMod val="75000"/>
            </a:schemeClr>
          </a:solidFill>
        </p:grpSpPr>
        <p:grpSp>
          <p:nvGrpSpPr>
            <p:cNvPr id="5" name="Group 4"/>
            <p:cNvGrpSpPr/>
            <p:nvPr/>
          </p:nvGrpSpPr>
          <p:grpSpPr bwMode="auto">
            <a:xfrm>
              <a:off x="0" y="3685"/>
              <a:ext cx="3758981" cy="372862"/>
              <a:chOff x="0" y="0"/>
              <a:chExt cx="1566494" cy="372862"/>
            </a:xfrm>
            <a:grpFill/>
          </p:grpSpPr>
          <p:sp>
            <p:nvSpPr>
              <p:cNvPr id="8"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9"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6"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 name="文本框 5"/>
            <p:cNvSpPr>
              <a:spLocks noChangeArrowheads="1"/>
            </p:cNvSpPr>
            <p:nvPr/>
          </p:nvSpPr>
          <p:spPr bwMode="auto">
            <a:xfrm>
              <a:off x="382313" y="61636"/>
              <a:ext cx="3084164" cy="3551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rPr>
                <a:t>读秀</a:t>
              </a:r>
              <a:r>
                <a:rPr lang="en-US" altLang="zh-CN" sz="3200" b="1" dirty="0" smtClean="0">
                  <a:solidFill>
                    <a:schemeClr val="bg1"/>
                  </a:solidFill>
                  <a:latin typeface="微软雅黑" panose="020B0503020204020204" pitchFamily="34" charset="-122"/>
                  <a:ea typeface="微软雅黑" panose="020B0503020204020204" pitchFamily="34" charset="-122"/>
                </a:rPr>
                <a:t>——</a:t>
              </a:r>
              <a:r>
                <a:rPr lang="zh-CN" altLang="en-US" sz="3200" b="1" dirty="0" smtClean="0">
                  <a:solidFill>
                    <a:schemeClr val="bg1"/>
                  </a:solidFill>
                  <a:latin typeface="微软雅黑" panose="020B0503020204020204" pitchFamily="34" charset="-122"/>
                  <a:ea typeface="微软雅黑" panose="020B0503020204020204" pitchFamily="34" charset="-122"/>
                </a:rPr>
                <a:t>期刊频道</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split dir="in"/>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388" y="167878"/>
            <a:ext cx="9091613" cy="4807744"/>
          </a:xfrm>
          <a:prstGeom prst="rect">
            <a:avLst/>
          </a:prstGeom>
        </p:spPr>
      </p:pic>
      <p:sp>
        <p:nvSpPr>
          <p:cNvPr id="4" name="矩形 3"/>
          <p:cNvSpPr/>
          <p:nvPr/>
        </p:nvSpPr>
        <p:spPr>
          <a:xfrm>
            <a:off x="4932040" y="1161575"/>
            <a:ext cx="1368152" cy="297033"/>
          </a:xfrm>
          <a:prstGeom prst="rect">
            <a:avLst/>
          </a:prstGeom>
          <a:noFill/>
          <a:ln w="571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标注 4"/>
          <p:cNvSpPr/>
          <p:nvPr/>
        </p:nvSpPr>
        <p:spPr>
          <a:xfrm>
            <a:off x="3707904" y="1911642"/>
            <a:ext cx="2736304" cy="906065"/>
          </a:xfrm>
          <a:prstGeom prst="wedgeRectCallout">
            <a:avLst>
              <a:gd name="adj1" fmla="val -9210"/>
              <a:gd name="adj2" fmla="val -9908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800" b="1" dirty="0" smtClean="0"/>
              <a:t>若馆藏没有，可申请文献传递</a:t>
            </a:r>
            <a:endParaRPr lang="zh-CN" altLang="en-US" sz="2800" b="1" dirty="0"/>
          </a:p>
        </p:txBody>
      </p:sp>
    </p:spTree>
  </p:cSld>
  <p:clrMapOvr>
    <a:masterClrMapping/>
  </p:clrMapOvr>
  <p:transition>
    <p:split dir="in"/>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5313" y="417910"/>
            <a:ext cx="7953375" cy="4307681"/>
          </a:xfrm>
          <a:prstGeom prst="rect">
            <a:avLst/>
          </a:prstGeom>
        </p:spPr>
      </p:pic>
    </p:spTree>
  </p:cSld>
  <p:clrMapOvr>
    <a:masterClrMapping/>
  </p:clrMapOvr>
  <p:transition>
    <p:split dir="in"/>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78130" y="22225"/>
            <a:ext cx="8475980" cy="5051425"/>
          </a:xfrm>
          <a:prstGeom prst="rect">
            <a:avLst/>
          </a:prstGeom>
        </p:spPr>
      </p:pic>
    </p:spTree>
  </p:cSld>
  <p:clrMapOvr>
    <a:masterClrMapping/>
  </p:clrMapOvr>
  <p:transition>
    <p:split dir="in"/>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1115" y="23495"/>
            <a:ext cx="9043670" cy="5126990"/>
          </a:xfrm>
          <a:prstGeom prst="rect">
            <a:avLst/>
          </a:prstGeom>
        </p:spPr>
      </p:pic>
    </p:spTree>
  </p:cSld>
  <p:clrMapOvr>
    <a:masterClrMapping/>
  </p:clrMapOvr>
  <p:transition>
    <p:split dir="in"/>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86385" y="1270"/>
            <a:ext cx="8785225" cy="5193665"/>
          </a:xfrm>
          <a:prstGeom prst="rect">
            <a:avLst/>
          </a:prstGeom>
        </p:spPr>
      </p:pic>
    </p:spTree>
  </p:cSld>
  <p:clrMapOvr>
    <a:masterClrMapping/>
  </p:clrMapOvr>
  <p:transition>
    <p:split dir="in"/>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4283969" y="93542"/>
            <a:ext cx="5083547" cy="966041"/>
            <a:chOff x="0" y="3685"/>
            <a:chExt cx="3758981" cy="586763"/>
          </a:xfrm>
          <a:solidFill>
            <a:schemeClr val="accent2">
              <a:lumMod val="75000"/>
            </a:schemeClr>
          </a:solidFill>
        </p:grpSpPr>
        <p:grpSp>
          <p:nvGrpSpPr>
            <p:cNvPr id="5" name="Group 4"/>
            <p:cNvGrpSpPr/>
            <p:nvPr/>
          </p:nvGrpSpPr>
          <p:grpSpPr bwMode="auto">
            <a:xfrm>
              <a:off x="0" y="3685"/>
              <a:ext cx="3758981" cy="372862"/>
              <a:chOff x="0" y="0"/>
              <a:chExt cx="1566494" cy="372862"/>
            </a:xfrm>
            <a:grpFill/>
          </p:grpSpPr>
          <p:sp>
            <p:nvSpPr>
              <p:cNvPr id="8" name="燕尾形 6"/>
              <p:cNvSpPr>
                <a:spLocks noChangeArrowheads="1"/>
              </p:cNvSpPr>
              <p:nvPr/>
            </p:nvSpPr>
            <p:spPr bwMode="auto">
              <a:xfrm>
                <a:off x="0" y="0"/>
                <a:ext cx="1289244" cy="372862"/>
              </a:xfrm>
              <a:prstGeom prst="chevron">
                <a:avLst>
                  <a:gd name="adj" fmla="val 5471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9" name="矩形 7"/>
              <p:cNvSpPr>
                <a:spLocks noChangeArrowheads="1"/>
              </p:cNvSpPr>
              <p:nvPr/>
            </p:nvSpPr>
            <p:spPr bwMode="auto">
              <a:xfrm>
                <a:off x="697814" y="0"/>
                <a:ext cx="868680" cy="37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6" name="直角三角形 4"/>
            <p:cNvSpPr>
              <a:spLocks noChangeArrowheads="1"/>
            </p:cNvSpPr>
            <p:nvPr/>
          </p:nvSpPr>
          <p:spPr bwMode="auto">
            <a:xfrm flipV="1">
              <a:off x="3603227" y="376545"/>
              <a:ext cx="155752" cy="213903"/>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 name="文本框 5"/>
            <p:cNvSpPr>
              <a:spLocks noChangeArrowheads="1"/>
            </p:cNvSpPr>
            <p:nvPr/>
          </p:nvSpPr>
          <p:spPr bwMode="auto">
            <a:xfrm>
              <a:off x="340211" y="56921"/>
              <a:ext cx="3253494" cy="3551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全国报刊索引（未购买）</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10" name="矩形 9"/>
          <p:cNvSpPr/>
          <p:nvPr/>
        </p:nvSpPr>
        <p:spPr>
          <a:xfrm>
            <a:off x="396279" y="1425381"/>
            <a:ext cx="8335293" cy="2676525"/>
          </a:xfrm>
          <a:prstGeom prst="rect">
            <a:avLst/>
          </a:prstGeom>
        </p:spPr>
        <p:txBody>
          <a:bodyPr wrap="square">
            <a:spAutoFit/>
          </a:bodyPr>
          <a:lstStyle/>
          <a:p>
            <a:pPr marL="457200" indent="-457200">
              <a:buFont typeface="Wingdings" panose="05000000000000000000" pitchFamily="2" charset="2"/>
              <a:buChar char="Ø"/>
            </a:pPr>
            <a:r>
              <a:rPr lang="zh-CN" altLang="en-US" sz="2400" b="1" dirty="0" smtClean="0">
                <a:latin typeface="+mn-ea"/>
              </a:rPr>
              <a:t>创刊</a:t>
            </a:r>
            <a:r>
              <a:rPr lang="zh-CN" altLang="en-US" sz="2400" b="1" dirty="0">
                <a:latin typeface="+mn-ea"/>
              </a:rPr>
              <a:t>于</a:t>
            </a:r>
            <a:r>
              <a:rPr lang="en-US" altLang="zh-CN" sz="2400" b="1" dirty="0">
                <a:solidFill>
                  <a:srgbClr val="C00000"/>
                </a:solidFill>
                <a:latin typeface="+mn-ea"/>
              </a:rPr>
              <a:t>1955</a:t>
            </a:r>
            <a:r>
              <a:rPr lang="zh-CN" altLang="en-US" sz="2400" b="1" dirty="0">
                <a:latin typeface="+mn-ea"/>
              </a:rPr>
              <a:t>年，是国内最早的中文报刊文献检索</a:t>
            </a:r>
            <a:r>
              <a:rPr lang="zh-CN" altLang="en-US" sz="2400" b="1" dirty="0" smtClean="0">
                <a:latin typeface="+mn-ea"/>
              </a:rPr>
              <a:t>工具</a:t>
            </a:r>
            <a:endParaRPr lang="en-US" altLang="zh-CN" sz="2400" b="1" dirty="0" smtClean="0">
              <a:latin typeface="+mn-ea"/>
            </a:endParaRPr>
          </a:p>
          <a:p>
            <a:pPr marL="457200" indent="-457200">
              <a:buFont typeface="Wingdings" panose="05000000000000000000" pitchFamily="2" charset="2"/>
              <a:buChar char="Ø"/>
            </a:pPr>
            <a:r>
              <a:rPr lang="zh-CN" altLang="en-US" sz="2400" b="1" dirty="0">
                <a:latin typeface="+mn-ea"/>
              </a:rPr>
              <a:t>时间跨度从</a:t>
            </a:r>
            <a:r>
              <a:rPr lang="en-US" altLang="zh-CN" sz="2400" b="1" dirty="0">
                <a:solidFill>
                  <a:srgbClr val="C00000"/>
                </a:solidFill>
                <a:latin typeface="+mn-ea"/>
              </a:rPr>
              <a:t>1833</a:t>
            </a:r>
            <a:r>
              <a:rPr lang="zh-CN" altLang="en-US" sz="2400" b="1" dirty="0">
                <a:solidFill>
                  <a:srgbClr val="C00000"/>
                </a:solidFill>
                <a:latin typeface="+mn-ea"/>
              </a:rPr>
              <a:t>年至今</a:t>
            </a:r>
            <a:r>
              <a:rPr lang="zh-CN" altLang="en-US" sz="2400" b="1" dirty="0">
                <a:latin typeface="+mn-ea"/>
              </a:rPr>
              <a:t>的</a:t>
            </a:r>
            <a:r>
              <a:rPr lang="zh-CN" altLang="en-US" sz="2400" b="1" dirty="0" smtClean="0">
                <a:latin typeface="+mn-ea"/>
              </a:rPr>
              <a:t>一个半世纪</a:t>
            </a:r>
            <a:endParaRPr lang="en-US" altLang="zh-CN" sz="2400" b="1" dirty="0" smtClean="0">
              <a:latin typeface="+mn-ea"/>
            </a:endParaRPr>
          </a:p>
          <a:p>
            <a:pPr marL="457200" indent="-457200">
              <a:buFont typeface="Wingdings" panose="05000000000000000000" pitchFamily="2" charset="2"/>
              <a:buChar char="Ø"/>
            </a:pPr>
            <a:r>
              <a:rPr lang="zh-CN" altLang="en-US" sz="2400" b="1" dirty="0" smtClean="0">
                <a:latin typeface="+mn-ea"/>
              </a:rPr>
              <a:t>收录</a:t>
            </a:r>
            <a:r>
              <a:rPr lang="zh-CN" altLang="en-US" sz="2400" b="1" dirty="0">
                <a:latin typeface="+mn-ea"/>
              </a:rPr>
              <a:t>数据量</a:t>
            </a:r>
            <a:r>
              <a:rPr lang="zh-CN" altLang="en-US" sz="2400" b="1" dirty="0" smtClean="0">
                <a:latin typeface="+mn-ea"/>
              </a:rPr>
              <a:t>超过</a:t>
            </a:r>
            <a:r>
              <a:rPr lang="en-US" altLang="zh-CN" sz="2400" b="1" dirty="0" smtClean="0">
                <a:solidFill>
                  <a:srgbClr val="C00000"/>
                </a:solidFill>
                <a:latin typeface="+mn-ea"/>
              </a:rPr>
              <a:t>5000</a:t>
            </a:r>
            <a:r>
              <a:rPr lang="zh-CN" altLang="en-US" sz="2400" b="1" dirty="0">
                <a:solidFill>
                  <a:srgbClr val="C00000"/>
                </a:solidFill>
                <a:latin typeface="+mn-ea"/>
              </a:rPr>
              <a:t>万</a:t>
            </a:r>
            <a:r>
              <a:rPr lang="zh-CN" altLang="en-US" sz="2400" b="1" dirty="0" smtClean="0">
                <a:latin typeface="+mn-ea"/>
              </a:rPr>
              <a:t>条，揭示</a:t>
            </a:r>
            <a:r>
              <a:rPr lang="zh-CN" altLang="en-US" sz="2400" b="1" dirty="0">
                <a:latin typeface="+mn-ea"/>
              </a:rPr>
              <a:t>报刊</a:t>
            </a:r>
            <a:r>
              <a:rPr lang="zh-CN" altLang="en-US" sz="2400" b="1" dirty="0" smtClean="0">
                <a:latin typeface="+mn-ea"/>
              </a:rPr>
              <a:t>数量</a:t>
            </a:r>
            <a:r>
              <a:rPr lang="en-US" altLang="zh-CN" sz="2400" b="1" dirty="0" smtClean="0">
                <a:solidFill>
                  <a:srgbClr val="C00000"/>
                </a:solidFill>
                <a:latin typeface="+mn-ea"/>
              </a:rPr>
              <a:t>5</a:t>
            </a:r>
            <a:r>
              <a:rPr lang="zh-CN" altLang="en-US" sz="2400" b="1" dirty="0" smtClean="0">
                <a:solidFill>
                  <a:srgbClr val="C00000"/>
                </a:solidFill>
                <a:latin typeface="+mn-ea"/>
              </a:rPr>
              <a:t>万</a:t>
            </a:r>
            <a:r>
              <a:rPr lang="zh-CN" altLang="en-US" sz="2400" b="1" dirty="0" smtClean="0">
                <a:latin typeface="+mn-ea"/>
              </a:rPr>
              <a:t>余种，</a:t>
            </a:r>
            <a:r>
              <a:rPr lang="zh-CN" altLang="en-US" sz="2400" b="1" dirty="0">
                <a:latin typeface="+mn-ea"/>
              </a:rPr>
              <a:t>年更新数据</a:t>
            </a:r>
            <a:r>
              <a:rPr lang="zh-CN" altLang="en-US" sz="2400" b="1" dirty="0" smtClean="0">
                <a:latin typeface="+mn-ea"/>
              </a:rPr>
              <a:t>超过</a:t>
            </a:r>
            <a:r>
              <a:rPr lang="en-US" altLang="zh-CN" sz="2400" b="1" dirty="0" smtClean="0">
                <a:solidFill>
                  <a:srgbClr val="C00000"/>
                </a:solidFill>
                <a:latin typeface="+mn-ea"/>
              </a:rPr>
              <a:t>500</a:t>
            </a:r>
            <a:r>
              <a:rPr lang="zh-CN" altLang="en-US" sz="2400" b="1" dirty="0">
                <a:solidFill>
                  <a:srgbClr val="C00000"/>
                </a:solidFill>
                <a:latin typeface="+mn-ea"/>
              </a:rPr>
              <a:t>万</a:t>
            </a:r>
            <a:r>
              <a:rPr lang="zh-CN" altLang="en-US" sz="2400" b="1" dirty="0" smtClean="0">
                <a:latin typeface="+mn-ea"/>
              </a:rPr>
              <a:t>条</a:t>
            </a:r>
            <a:endParaRPr lang="en-US" altLang="zh-CN" sz="2400" b="1" dirty="0" smtClean="0">
              <a:latin typeface="+mn-ea"/>
            </a:endParaRPr>
          </a:p>
          <a:p>
            <a:pPr marL="457200" indent="-457200">
              <a:buFont typeface="Wingdings" panose="05000000000000000000" pitchFamily="2" charset="2"/>
              <a:buChar char="Ø"/>
            </a:pPr>
            <a:r>
              <a:rPr lang="zh-CN" altLang="en-US" sz="2400" b="1" dirty="0" smtClean="0">
                <a:latin typeface="+mn-ea"/>
              </a:rPr>
              <a:t>目前</a:t>
            </a:r>
            <a:r>
              <a:rPr lang="en-US" altLang="zh-CN" sz="2400" b="1" dirty="0" smtClean="0">
                <a:latin typeface="+mn-ea"/>
              </a:rPr>
              <a:t>《</a:t>
            </a:r>
            <a:r>
              <a:rPr lang="zh-CN" altLang="en-US" sz="2400" b="1" dirty="0">
                <a:latin typeface="+mn-ea"/>
              </a:rPr>
              <a:t>全国报刊索引</a:t>
            </a:r>
            <a:r>
              <a:rPr lang="en-US" altLang="zh-CN" sz="2400" b="1" dirty="0" smtClean="0">
                <a:latin typeface="+mn-ea"/>
              </a:rPr>
              <a:t>》</a:t>
            </a:r>
            <a:r>
              <a:rPr lang="zh-CN" altLang="en-US" sz="2400" b="1" dirty="0" smtClean="0">
                <a:latin typeface="+mn-ea"/>
              </a:rPr>
              <a:t>已</a:t>
            </a:r>
            <a:r>
              <a:rPr lang="zh-CN" altLang="en-US" sz="2400" b="1" dirty="0">
                <a:latin typeface="+mn-ea"/>
              </a:rPr>
              <a:t>拥有全文数据库、索引数据库、专题数据库和特色资源数据库四种类型</a:t>
            </a:r>
            <a:r>
              <a:rPr lang="zh-CN" altLang="en-US" sz="2400" b="1" dirty="0" smtClean="0">
                <a:latin typeface="+mn-ea"/>
              </a:rPr>
              <a:t>数据库</a:t>
            </a:r>
            <a:endParaRPr lang="en-US" altLang="zh-CN" sz="2400" b="1" dirty="0" smtClean="0">
              <a:latin typeface="+mn-ea"/>
            </a:endParaRPr>
          </a:p>
          <a:p>
            <a:pPr marL="457200" indent="-457200">
              <a:buFont typeface="Wingdings" panose="05000000000000000000" pitchFamily="2" charset="2"/>
              <a:buChar char="Ø"/>
            </a:pPr>
            <a:r>
              <a:rPr lang="zh-CN" altLang="en-US" sz="2400" b="1" dirty="0">
                <a:latin typeface="+mn-ea"/>
              </a:rPr>
              <a:t>数据库涉及社会科学、自然科学以及工程技术等各个</a:t>
            </a:r>
            <a:r>
              <a:rPr lang="zh-CN" altLang="en-US" sz="2400" b="1" dirty="0" smtClean="0">
                <a:latin typeface="+mn-ea"/>
              </a:rPr>
              <a:t>领域</a:t>
            </a:r>
            <a:endParaRPr lang="zh-CN" altLang="en-US" sz="2400" b="1" dirty="0">
              <a:latin typeface="+mn-ea"/>
            </a:endParaRPr>
          </a:p>
        </p:txBody>
      </p:sp>
      <p:sp>
        <p:nvSpPr>
          <p:cNvPr id="11" name="矩形 10"/>
          <p:cNvSpPr/>
          <p:nvPr/>
        </p:nvSpPr>
        <p:spPr>
          <a:xfrm>
            <a:off x="485178" y="794125"/>
            <a:ext cx="3371244" cy="461665"/>
          </a:xfrm>
          <a:prstGeom prst="rect">
            <a:avLst/>
          </a:prstGeom>
        </p:spPr>
        <p:txBody>
          <a:bodyPr wrap="none">
            <a:spAutoFit/>
          </a:bodyPr>
          <a:lstStyle/>
          <a:p>
            <a:r>
              <a:rPr lang="en-US" altLang="zh-CN" sz="2400" b="1" dirty="0">
                <a:solidFill>
                  <a:srgbClr val="C00000"/>
                </a:solidFill>
              </a:rPr>
              <a:t>http://www.cnbksy.com </a:t>
            </a:r>
            <a:endParaRPr lang="zh-CN" altLang="en-US" sz="2400" b="1" dirty="0">
              <a:solidFill>
                <a:srgbClr val="C00000"/>
              </a:solidFill>
            </a:endParaRPr>
          </a:p>
        </p:txBody>
      </p:sp>
    </p:spTree>
  </p:cSld>
  <p:clrMapOvr>
    <a:masterClrMapping/>
  </p:clrMapOvr>
  <p:transition>
    <p:split dir="in"/>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76256" y="2633446"/>
            <a:ext cx="1800200" cy="694388"/>
          </a:xfrm>
          <a:prstGeom prst="rect">
            <a:avLst/>
          </a:prstGeom>
          <a:noFill/>
          <a:ln w="571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 name="图片 3"/>
          <p:cNvPicPr>
            <a:picLocks noChangeAspect="1"/>
          </p:cNvPicPr>
          <p:nvPr/>
        </p:nvPicPr>
        <p:blipFill>
          <a:blip r:embed="rId1"/>
          <a:stretch>
            <a:fillRect/>
          </a:stretch>
        </p:blipFill>
        <p:spPr>
          <a:xfrm>
            <a:off x="30480" y="5080"/>
            <a:ext cx="9081770" cy="5092065"/>
          </a:xfrm>
          <a:prstGeom prst="rect">
            <a:avLst/>
          </a:prstGeom>
        </p:spPr>
      </p:pic>
    </p:spTree>
  </p:cSld>
  <p:clrMapOvr>
    <a:masterClrMapping/>
  </p:clrMapOvr>
  <p:transition>
    <p:split dir="in"/>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57504"/>
            <a:ext cx="9144000" cy="4482498"/>
          </a:xfrm>
          <a:prstGeom prst="rect">
            <a:avLst/>
          </a:prstGeom>
        </p:spPr>
      </p:pic>
    </p:spTree>
  </p:cSld>
  <p:clrMapOvr>
    <a:masterClrMapping/>
  </p:clrMapOvr>
  <p:transition>
    <p:split dir="in"/>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5378</Words>
  <Application>WPS 演示</Application>
  <PresentationFormat>全屏显示(16:9)</PresentationFormat>
  <Paragraphs>438</Paragraphs>
  <Slides>112</Slides>
  <Notes>10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112</vt:i4>
      </vt:variant>
    </vt:vector>
  </HeadingPairs>
  <TitlesOfParts>
    <vt:vector size="125" baseType="lpstr">
      <vt:lpstr>Arial</vt:lpstr>
      <vt:lpstr>宋体</vt:lpstr>
      <vt:lpstr>Wingdings</vt:lpstr>
      <vt:lpstr>微软雅黑</vt:lpstr>
      <vt:lpstr>黑体</vt:lpstr>
      <vt:lpstr>Verdana</vt:lpstr>
      <vt:lpstr>Calibri</vt:lpstr>
      <vt:lpstr>Arial</vt:lpstr>
      <vt:lpstr>Arial Unicode MS</vt:lpstr>
      <vt:lpstr>华文楷体</vt:lpstr>
      <vt:lpstr>Lucida Sans Unicode</vt:lpstr>
      <vt:lpstr>Wingdings 2</vt:lpstr>
      <vt:lpstr>Office 主题</vt:lpstr>
      <vt:lpstr>中文期刊的检索与利用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电子期刊文献查询数据库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检索方式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全文下载与阅读</vt:lpstr>
      <vt:lpstr>准备条件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期刊导航</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ylmf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国家图书馆进口西文图书采购项目投标陈述</dc:title>
  <dc:creator>YLMF</dc:creator>
  <cp:lastModifiedBy>DELL</cp:lastModifiedBy>
  <cp:revision>283</cp:revision>
  <dcterms:created xsi:type="dcterms:W3CDTF">2011-11-26T01:54:00Z</dcterms:created>
  <dcterms:modified xsi:type="dcterms:W3CDTF">2018-10-10T08:07:01Z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2052-10.1.0.7245</vt:lpwstr>
  </property>
</Properties>
</file>